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4.xml" ContentType="application/vnd.openxmlformats-officedocument.drawingml.chartshapes+xml"/>
  <Override PartName="/ppt/notesSlides/notesSlide10.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8"/>
  </p:notesMasterIdLst>
  <p:sldIdLst>
    <p:sldId id="257" r:id="rId2"/>
    <p:sldId id="409" r:id="rId3"/>
    <p:sldId id="262" r:id="rId4"/>
    <p:sldId id="258" r:id="rId5"/>
    <p:sldId id="430" r:id="rId6"/>
    <p:sldId id="431" r:id="rId7"/>
    <p:sldId id="434" r:id="rId8"/>
    <p:sldId id="445" r:id="rId9"/>
    <p:sldId id="449" r:id="rId10"/>
    <p:sldId id="446" r:id="rId11"/>
    <p:sldId id="435" r:id="rId12"/>
    <p:sldId id="432" r:id="rId13"/>
    <p:sldId id="433" r:id="rId14"/>
    <p:sldId id="443" r:id="rId15"/>
    <p:sldId id="447" r:id="rId16"/>
    <p:sldId id="444" r:id="rId17"/>
    <p:sldId id="441" r:id="rId18"/>
    <p:sldId id="405" r:id="rId19"/>
    <p:sldId id="406" r:id="rId20"/>
    <p:sldId id="410" r:id="rId21"/>
    <p:sldId id="438" r:id="rId22"/>
    <p:sldId id="411" r:id="rId23"/>
    <p:sldId id="412" r:id="rId24"/>
    <p:sldId id="413" r:id="rId25"/>
    <p:sldId id="439" r:id="rId26"/>
    <p:sldId id="414" r:id="rId27"/>
    <p:sldId id="440" r:id="rId28"/>
    <p:sldId id="421" r:id="rId29"/>
    <p:sldId id="415" r:id="rId30"/>
    <p:sldId id="422" r:id="rId31"/>
    <p:sldId id="416" r:id="rId32"/>
    <p:sldId id="407" r:id="rId33"/>
    <p:sldId id="408" r:id="rId34"/>
    <p:sldId id="417" r:id="rId35"/>
    <p:sldId id="423" r:id="rId36"/>
    <p:sldId id="424" r:id="rId37"/>
    <p:sldId id="442" r:id="rId38"/>
    <p:sldId id="418" r:id="rId39"/>
    <p:sldId id="428" r:id="rId40"/>
    <p:sldId id="436" r:id="rId41"/>
    <p:sldId id="429" r:id="rId42"/>
    <p:sldId id="427" r:id="rId43"/>
    <p:sldId id="426" r:id="rId44"/>
    <p:sldId id="448" r:id="rId45"/>
    <p:sldId id="425" r:id="rId46"/>
    <p:sldId id="400" r:id="rId47"/>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7800" autoAdjust="0"/>
    <p:restoredTop sz="81690" autoAdjust="0"/>
  </p:normalViewPr>
  <p:slideViewPr>
    <p:cSldViewPr>
      <p:cViewPr varScale="1">
        <p:scale>
          <a:sx n="55" d="100"/>
          <a:sy n="55" d="100"/>
        </p:scale>
        <p:origin x="1354" y="45"/>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7673"/>
    </p:cViewPr>
  </p:sorterViewPr>
  <p:notesViewPr>
    <p:cSldViewPr>
      <p:cViewPr varScale="1">
        <p:scale>
          <a:sx n="65" d="100"/>
          <a:sy n="65" d="100"/>
        </p:scale>
        <p:origin x="-188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file:///\\sbsfac01\public\Marketing\Presentations\Wichita\2016\When%20Obsolescence%20is%20Accelerating.xlsx" TargetMode="External"/></Relationships>
</file>

<file path=ppt/charts/_rels/chart10.xml.rels><?xml version="1.0" encoding="UTF-8" standalone="yes"?>
<Relationships xmlns="http://schemas.openxmlformats.org/package/2006/relationships"><Relationship Id="rId3" Type="http://schemas.openxmlformats.org/officeDocument/2006/relationships/oleObject" Target="file:///\\sbsfac01\public\Marketing\Presentations\Wichita\2016\When%20Obsolescence%20is%20Accelerating.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oleObject" Target="file:///\\sbsfac01\public\Marketing\Presentations\Wichita\2016\When%20Obsolescence%20is%20Accelerating.xlsx" TargetMode="External"/><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1" Type="http://schemas.openxmlformats.org/officeDocument/2006/relationships/oleObject" Target="file:///\\sbsfac01\public\Reference%20Materials%20and%20Library\Natural%20Gas\Natural%20Gas%20Price%20Charts.xlsx" TargetMode="External"/></Relationships>
</file>

<file path=ppt/charts/_rels/chart13.xml.rels><?xml version="1.0" encoding="UTF-8" standalone="yes"?>
<Relationships xmlns="http://schemas.openxmlformats.org/package/2006/relationships"><Relationship Id="rId3" Type="http://schemas.openxmlformats.org/officeDocument/2006/relationships/oleObject" Target="file:///\\sbsfac01\public\Marketing\Presentations\Wichita\2016\When%20Obsolescence%20is%20Accelerating.xlsx" TargetMode="Externa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4.xml"/></Relationships>
</file>

<file path=ppt/charts/_rels/chart14.xml.rels><?xml version="1.0" encoding="UTF-8" standalone="yes"?>
<Relationships xmlns="http://schemas.openxmlformats.org/package/2006/relationships"><Relationship Id="rId3" Type="http://schemas.openxmlformats.org/officeDocument/2006/relationships/oleObject" Target="file:///\\sbsfac01\public\Marketing\Presentations\Wichita\2016\When%20Obsolescence%20is%20Accelerating.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5.xml"/></Relationships>
</file>

<file path=ppt/charts/_rels/chart2.xml.rels><?xml version="1.0" encoding="UTF-8" standalone="yes"?>
<Relationships xmlns="http://schemas.openxmlformats.org/package/2006/relationships"><Relationship Id="rId3" Type="http://schemas.openxmlformats.org/officeDocument/2006/relationships/oleObject" Target="file:///\\sbsfac01\public\Marketing\Presentations\Wichita\2016\When%20Obsolescence%20is%20Accelerat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sbsfac01\public\Marketing\Presentations\Wichita\2016\When%20Obsolescence%20is%20Accelerating.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sbsfac01\public\Marketing\Presentations\Wichita\2016\When%20Obsolescence%20is%20Accelerating.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sbsfac01\public\Marketing\Presentations\Wichita\2016\When%20Obsolescence%20is%20Accelerating.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bsfac01\public\Reference%20Materials%20and%20Library\Recessions%20Graph\Home%20Prices%20with%20Recessions.xls"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sbsfac01\public\Marketing\Presentations\Wichita\2016\When%20Obsolescence%20is%20Acceleratin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sbsfac01\public\Marketing\Presentations\Wichita\2016\When%20Obsolescence%20is%20Accelerating.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sbsfac01\public\Marketing\Presentations\Wichita\2016\When%20Obsolescence%20is%20Accelerating.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Constant Value Appreciation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Sheet1!$B$6</c:f>
              <c:strCache>
                <c:ptCount val="1"/>
                <c:pt idx="0">
                  <c:v>Value</c:v>
                </c:pt>
              </c:strCache>
            </c:strRef>
          </c:tx>
          <c:spPr>
            <a:ln w="28575" cap="rnd">
              <a:solidFill>
                <a:srgbClr val="C00000"/>
              </a:solidFill>
              <a:round/>
            </a:ln>
            <a:effectLst/>
          </c:spPr>
          <c:marker>
            <c:symbol val="none"/>
          </c:marker>
          <c:cat>
            <c:numRef>
              <c:f>Sheet1!$A$7:$A$61</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numCache>
            </c:numRef>
          </c:cat>
          <c:val>
            <c:numRef>
              <c:f>Sheet1!$B$7:$B$61</c:f>
              <c:numCache>
                <c:formatCode>_("$"* #,##0.00_);_("$"* \(#,##0.00\);_("$"* "-"??_);_(@_)</c:formatCode>
                <c:ptCount val="55"/>
                <c:pt idx="0">
                  <c:v>1</c:v>
                </c:pt>
                <c:pt idx="1">
                  <c:v>1.03</c:v>
                </c:pt>
                <c:pt idx="2">
                  <c:v>1.0609</c:v>
                </c:pt>
                <c:pt idx="3">
                  <c:v>1.092727</c:v>
                </c:pt>
                <c:pt idx="4">
                  <c:v>1.1255088100000001</c:v>
                </c:pt>
                <c:pt idx="5">
                  <c:v>1.1592740743000001</c:v>
                </c:pt>
                <c:pt idx="6">
                  <c:v>1.1940522965290001</c:v>
                </c:pt>
                <c:pt idx="7">
                  <c:v>1.2298738654248702</c:v>
                </c:pt>
                <c:pt idx="8">
                  <c:v>1.2667700813876164</c:v>
                </c:pt>
                <c:pt idx="9">
                  <c:v>1.3047731838292449</c:v>
                </c:pt>
                <c:pt idx="10">
                  <c:v>1.3439163793441222</c:v>
                </c:pt>
                <c:pt idx="11">
                  <c:v>1.3842338707244459</c:v>
                </c:pt>
                <c:pt idx="12">
                  <c:v>1.4257608868461793</c:v>
                </c:pt>
                <c:pt idx="13">
                  <c:v>1.4685337134515648</c:v>
                </c:pt>
                <c:pt idx="14">
                  <c:v>1.5125897248551119</c:v>
                </c:pt>
                <c:pt idx="15">
                  <c:v>1.5579674166007653</c:v>
                </c:pt>
                <c:pt idx="16">
                  <c:v>1.6047064390987884</c:v>
                </c:pt>
                <c:pt idx="17">
                  <c:v>1.652847632271752</c:v>
                </c:pt>
                <c:pt idx="18">
                  <c:v>1.7024330612399046</c:v>
                </c:pt>
                <c:pt idx="19">
                  <c:v>1.7535060530771018</c:v>
                </c:pt>
                <c:pt idx="20">
                  <c:v>1.806111234669415</c:v>
                </c:pt>
                <c:pt idx="21">
                  <c:v>1.8602945717094976</c:v>
                </c:pt>
                <c:pt idx="22">
                  <c:v>1.9161034088607827</c:v>
                </c:pt>
                <c:pt idx="23">
                  <c:v>1.9735865111266062</c:v>
                </c:pt>
                <c:pt idx="24">
                  <c:v>2.0327941064604045</c:v>
                </c:pt>
                <c:pt idx="25">
                  <c:v>2.0937779296542165</c:v>
                </c:pt>
                <c:pt idx="26">
                  <c:v>2.1565912675438432</c:v>
                </c:pt>
                <c:pt idx="27">
                  <c:v>2.2212890055701586</c:v>
                </c:pt>
                <c:pt idx="28">
                  <c:v>2.2879276757372633</c:v>
                </c:pt>
                <c:pt idx="29">
                  <c:v>2.3565655060093813</c:v>
                </c:pt>
                <c:pt idx="30">
                  <c:v>2.4272624711896627</c:v>
                </c:pt>
                <c:pt idx="31">
                  <c:v>2.5000803453253524</c:v>
                </c:pt>
                <c:pt idx="32">
                  <c:v>2.5750827556851132</c:v>
                </c:pt>
                <c:pt idx="33">
                  <c:v>2.6523352383556666</c:v>
                </c:pt>
                <c:pt idx="34">
                  <c:v>2.7319052955063365</c:v>
                </c:pt>
                <c:pt idx="35">
                  <c:v>2.8138624543715265</c:v>
                </c:pt>
                <c:pt idx="36">
                  <c:v>2.8982783280026725</c:v>
                </c:pt>
                <c:pt idx="37">
                  <c:v>2.9852266778427525</c:v>
                </c:pt>
                <c:pt idx="38">
                  <c:v>3.074783478178035</c:v>
                </c:pt>
                <c:pt idx="39">
                  <c:v>3.1670269825233763</c:v>
                </c:pt>
                <c:pt idx="40">
                  <c:v>3.2620377919990777</c:v>
                </c:pt>
                <c:pt idx="41">
                  <c:v>3.3598989257590501</c:v>
                </c:pt>
                <c:pt idx="42">
                  <c:v>3.4606958935318217</c:v>
                </c:pt>
                <c:pt idx="43">
                  <c:v>3.5645167703377765</c:v>
                </c:pt>
                <c:pt idx="44">
                  <c:v>3.67145227344791</c:v>
                </c:pt>
                <c:pt idx="45">
                  <c:v>3.7815958416513475</c:v>
                </c:pt>
                <c:pt idx="46">
                  <c:v>3.8950437169008882</c:v>
                </c:pt>
                <c:pt idx="47">
                  <c:v>4.0118950284079151</c:v>
                </c:pt>
                <c:pt idx="48">
                  <c:v>4.1322518792601528</c:v>
                </c:pt>
                <c:pt idx="49">
                  <c:v>4.2562194356379575</c:v>
                </c:pt>
                <c:pt idx="50">
                  <c:v>4.383906018707096</c:v>
                </c:pt>
                <c:pt idx="51">
                  <c:v>4.5154231992683087</c:v>
                </c:pt>
                <c:pt idx="52">
                  <c:v>4.6508858952463576</c:v>
                </c:pt>
                <c:pt idx="53">
                  <c:v>4.7904124721037489</c:v>
                </c:pt>
                <c:pt idx="54">
                  <c:v>4.9341248462668617</c:v>
                </c:pt>
              </c:numCache>
            </c:numRef>
          </c:val>
          <c:smooth val="0"/>
        </c:ser>
        <c:dLbls>
          <c:showLegendKey val="0"/>
          <c:showVal val="0"/>
          <c:showCatName val="0"/>
          <c:showSerName val="0"/>
          <c:showPercent val="0"/>
          <c:showBubbleSize val="0"/>
        </c:dLbls>
        <c:smooth val="0"/>
        <c:axId val="459739864"/>
        <c:axId val="459735944"/>
      </c:lineChart>
      <c:catAx>
        <c:axId val="459739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735944"/>
        <c:crosses val="autoZero"/>
        <c:auto val="1"/>
        <c:lblAlgn val="ctr"/>
        <c:lblOffset val="100"/>
        <c:tickLblSkip val="2"/>
        <c:tickMarkSkip val="2"/>
        <c:noMultiLvlLbl val="0"/>
      </c:catAx>
      <c:valAx>
        <c:axId val="45973594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739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userShapes r:id="rId5"/>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a:t>Constant Income, </a:t>
            </a:r>
            <a:r>
              <a:rPr lang="en-US" sz="1200" baseline="0"/>
              <a:t>Cost New and Land Appreciation</a:t>
            </a:r>
            <a:endParaRPr lang="en-US" sz="120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421212260767505E-2"/>
          <c:y val="0.10370051693456081"/>
          <c:w val="0.88904898971014101"/>
          <c:h val="0.72479509890103422"/>
        </c:manualLayout>
      </c:layout>
      <c:lineChart>
        <c:grouping val="standard"/>
        <c:varyColors val="0"/>
        <c:ser>
          <c:idx val="0"/>
          <c:order val="0"/>
          <c:tx>
            <c:strRef>
              <c:f>'Chart 12'!$B$8</c:f>
              <c:strCache>
                <c:ptCount val="1"/>
                <c:pt idx="0">
                  <c:v>NOI</c:v>
                </c:pt>
              </c:strCache>
            </c:strRef>
          </c:tx>
          <c:spPr>
            <a:ln w="28575" cap="rnd">
              <a:solidFill>
                <a:schemeClr val="accent2"/>
              </a:solidFill>
              <a:round/>
            </a:ln>
            <a:effectLst/>
          </c:spPr>
          <c:marker>
            <c:symbol val="none"/>
          </c:marker>
          <c:cat>
            <c:numRef>
              <c:f>'Chart 12'!$A$9:$A$64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12'!$B$9:$B$64</c:f>
              <c:numCache>
                <c:formatCode>"$"#,##0.00</c:formatCode>
                <c:ptCount val="56"/>
                <c:pt idx="0">
                  <c:v>5.3990000000000003E-2</c:v>
                </c:pt>
                <c:pt idx="1">
                  <c:v>5.5609700000000005E-2</c:v>
                </c:pt>
                <c:pt idx="2">
                  <c:v>5.7277991000000007E-2</c:v>
                </c:pt>
                <c:pt idx="3">
                  <c:v>5.8996330730000011E-2</c:v>
                </c:pt>
                <c:pt idx="4">
                  <c:v>6.0766220651900016E-2</c:v>
                </c:pt>
                <c:pt idx="5">
                  <c:v>6.2589207271457017E-2</c:v>
                </c:pt>
                <c:pt idx="6">
                  <c:v>6.4466883489600724E-2</c:v>
                </c:pt>
                <c:pt idx="7">
                  <c:v>6.6400889994288753E-2</c:v>
                </c:pt>
                <c:pt idx="8">
                  <c:v>6.8392916694117414E-2</c:v>
                </c:pt>
                <c:pt idx="9">
                  <c:v>7.0444704194940935E-2</c:v>
                </c:pt>
                <c:pt idx="10">
                  <c:v>7.2558045320789161E-2</c:v>
                </c:pt>
                <c:pt idx="11">
                  <c:v>7.4734786680412835E-2</c:v>
                </c:pt>
                <c:pt idx="12">
                  <c:v>7.697683028082522E-2</c:v>
                </c:pt>
                <c:pt idx="13">
                  <c:v>7.9286135189249984E-2</c:v>
                </c:pt>
                <c:pt idx="14">
                  <c:v>8.1664719244927492E-2</c:v>
                </c:pt>
                <c:pt idx="15">
                  <c:v>8.4114660822275325E-2</c:v>
                </c:pt>
                <c:pt idx="16">
                  <c:v>8.6638100646943592E-2</c:v>
                </c:pt>
                <c:pt idx="17">
                  <c:v>8.9237243666351898E-2</c:v>
                </c:pt>
                <c:pt idx="18">
                  <c:v>9.1914360976342452E-2</c:v>
                </c:pt>
                <c:pt idx="19">
                  <c:v>9.4671791805632732E-2</c:v>
                </c:pt>
                <c:pt idx="20">
                  <c:v>9.7511945559801722E-2</c:v>
                </c:pt>
                <c:pt idx="21">
                  <c:v>0.10043730392659578</c:v>
                </c:pt>
                <c:pt idx="22">
                  <c:v>0.10345042304439366</c:v>
                </c:pt>
                <c:pt idx="23">
                  <c:v>0.10655393573572547</c:v>
                </c:pt>
                <c:pt idx="24">
                  <c:v>0.10975055380779723</c:v>
                </c:pt>
                <c:pt idx="25">
                  <c:v>0.11304307042203116</c:v>
                </c:pt>
                <c:pt idx="26">
                  <c:v>0.1164343625346921</c:v>
                </c:pt>
                <c:pt idx="27">
                  <c:v>0.11992739341073286</c:v>
                </c:pt>
                <c:pt idx="28">
                  <c:v>0.12352521521305485</c:v>
                </c:pt>
                <c:pt idx="29">
                  <c:v>0.1272309716694465</c:v>
                </c:pt>
                <c:pt idx="30">
                  <c:v>0.13104790081952988</c:v>
                </c:pt>
                <c:pt idx="31">
                  <c:v>0.13497933784411578</c:v>
                </c:pt>
                <c:pt idx="32">
                  <c:v>0.13902871797943925</c:v>
                </c:pt>
                <c:pt idx="33">
                  <c:v>0.14319957951882242</c:v>
                </c:pt>
                <c:pt idx="34">
                  <c:v>0.14749556690438709</c:v>
                </c:pt>
                <c:pt idx="35">
                  <c:v>0.15192043391151872</c:v>
                </c:pt>
                <c:pt idx="36">
                  <c:v>0.15647804692886427</c:v>
                </c:pt>
                <c:pt idx="37">
                  <c:v>0.1611723883367302</c:v>
                </c:pt>
                <c:pt idx="38">
                  <c:v>0.16600755998683212</c:v>
                </c:pt>
                <c:pt idx="39">
                  <c:v>0.17098778678643708</c:v>
                </c:pt>
                <c:pt idx="40">
                  <c:v>0.1761174203900302</c:v>
                </c:pt>
                <c:pt idx="41">
                  <c:v>0.1814009430017311</c:v>
                </c:pt>
                <c:pt idx="42">
                  <c:v>0.18684297129178304</c:v>
                </c:pt>
                <c:pt idx="43">
                  <c:v>0.19244826043053653</c:v>
                </c:pt>
                <c:pt idx="44">
                  <c:v>0.19822170824345264</c:v>
                </c:pt>
                <c:pt idx="45">
                  <c:v>0.17839953741910738</c:v>
                </c:pt>
                <c:pt idx="46">
                  <c:v>0.16055958367719664</c:v>
                </c:pt>
                <c:pt idx="47">
                  <c:v>0.14450362530947697</c:v>
                </c:pt>
                <c:pt idx="48">
                  <c:v>0.13005326277852927</c:v>
                </c:pt>
                <c:pt idx="49">
                  <c:v>0.11704793650067635</c:v>
                </c:pt>
                <c:pt idx="50">
                  <c:v>0.10534314285060872</c:v>
                </c:pt>
                <c:pt idx="51">
                  <c:v>9.4808828565547856E-2</c:v>
                </c:pt>
                <c:pt idx="52">
                  <c:v>8.5327945708993075E-2</c:v>
                </c:pt>
                <c:pt idx="53">
                  <c:v>7.6795151138093765E-2</c:v>
                </c:pt>
                <c:pt idx="54">
                  <c:v>6.9115636024284388E-2</c:v>
                </c:pt>
                <c:pt idx="55">
                  <c:v>0</c:v>
                </c:pt>
              </c:numCache>
            </c:numRef>
          </c:val>
          <c:smooth val="0"/>
        </c:ser>
        <c:ser>
          <c:idx val="1"/>
          <c:order val="1"/>
          <c:tx>
            <c:strRef>
              <c:f>'Chart 12'!$G$8</c:f>
              <c:strCache>
                <c:ptCount val="1"/>
                <c:pt idx="0">
                  <c:v>Value</c:v>
                </c:pt>
              </c:strCache>
            </c:strRef>
          </c:tx>
          <c:spPr>
            <a:ln w="28575" cap="rnd">
              <a:solidFill>
                <a:schemeClr val="tx1"/>
              </a:solidFill>
              <a:round/>
            </a:ln>
            <a:effectLst/>
          </c:spPr>
          <c:marker>
            <c:symbol val="none"/>
          </c:marker>
          <c:cat>
            <c:numRef>
              <c:f>'Chart 12'!$A$9:$A$64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12'!$G$9:$G$64</c:f>
              <c:numCache>
                <c:formatCode>"$"#,##0.00</c:formatCode>
                <c:ptCount val="56"/>
                <c:pt idx="0">
                  <c:v>0.97791145289692261</c:v>
                </c:pt>
                <c:pt idx="1">
                  <c:v>1.0021543691286765</c:v>
                </c:pt>
                <c:pt idx="2">
                  <c:v>1.0267170186589711</c:v>
                </c:pt>
                <c:pt idx="3">
                  <c:v>1.0515763891516887</c:v>
                </c:pt>
                <c:pt idx="4">
                  <c:v>1.0767061695538238</c:v>
                </c:pt>
                <c:pt idx="5">
                  <c:v>1.1020764424662304</c:v>
                </c:pt>
                <c:pt idx="6">
                  <c:v>1.1276533505920705</c:v>
                </c:pt>
                <c:pt idx="7">
                  <c:v>1.1533987351498367</c:v>
                </c:pt>
                <c:pt idx="8">
                  <c:v>1.179269743967535</c:v>
                </c:pt>
                <c:pt idx="9">
                  <c:v>1.2052184067908203</c:v>
                </c:pt>
                <c:pt idx="10">
                  <c:v>1.2311911751391451</c:v>
                </c:pt>
                <c:pt idx="11">
                  <c:v>1.2571284238294873</c:v>
                </c:pt>
                <c:pt idx="12">
                  <c:v>1.2829639110554334</c:v>
                </c:pt>
                <c:pt idx="13">
                  <c:v>1.308624193659043</c:v>
                </c:pt>
                <c:pt idx="14">
                  <c:v>1.3340279939625166</c:v>
                </c:pt>
                <c:pt idx="15">
                  <c:v>1.3590855142345899</c:v>
                </c:pt>
                <c:pt idx="16">
                  <c:v>1.3836976945510822</c:v>
                </c:pt>
                <c:pt idx="17">
                  <c:v>1.4077554094682261</c:v>
                </c:pt>
                <c:pt idx="18">
                  <c:v>1.4311385985593321</c:v>
                </c:pt>
                <c:pt idx="19">
                  <c:v>1.453715325467736</c:v>
                </c:pt>
                <c:pt idx="20">
                  <c:v>1.4753407596995227</c:v>
                </c:pt>
                <c:pt idx="21">
                  <c:v>1.4958560749156828</c:v>
                </c:pt>
                <c:pt idx="22">
                  <c:v>1.5150872569823417</c:v>
                </c:pt>
                <c:pt idx="23">
                  <c:v>1.5328438144965351</c:v>
                </c:pt>
                <c:pt idx="24">
                  <c:v>1.5489173839205326</c:v>
                </c:pt>
                <c:pt idx="25">
                  <c:v>1.5630802208263788</c:v>
                </c:pt>
                <c:pt idx="26">
                  <c:v>1.5750835680704576</c:v>
                </c:pt>
                <c:pt idx="27">
                  <c:v>1.5846558909814024</c:v>
                </c:pt>
                <c:pt idx="28">
                  <c:v>1.5915009688491824</c:v>
                </c:pt>
                <c:pt idx="29">
                  <c:v>1.5952958311440613</c:v>
                </c:pt>
                <c:pt idx="30">
                  <c:v>1.5956885259661402</c:v>
                </c:pt>
                <c:pt idx="31">
                  <c:v>1.5922957072239015</c:v>
                </c:pt>
                <c:pt idx="32">
                  <c:v>1.5847000259576975</c:v>
                </c:pt>
                <c:pt idx="33">
                  <c:v>1.5724473100548741</c:v>
                </c:pt>
                <c:pt idx="34">
                  <c:v>1.5550435153404427</c:v>
                </c:pt>
                <c:pt idx="35">
                  <c:v>1.5319514296632901</c:v>
                </c:pt>
                <c:pt idx="36">
                  <c:v>1.5025871101248356</c:v>
                </c:pt>
                <c:pt idx="37">
                  <c:v>1.4663160320059578</c:v>
                </c:pt>
                <c:pt idx="38">
                  <c:v>1.4224489262297049</c:v>
                </c:pt>
                <c:pt idx="39">
                  <c:v>1.370237280341249</c:v>
                </c:pt>
                <c:pt idx="40">
                  <c:v>1.3088684759821119</c:v>
                </c:pt>
                <c:pt idx="41">
                  <c:v>1.2374605336706506</c:v>
                </c:pt>
                <c:pt idx="42">
                  <c:v>1.1550564333625717</c:v>
                </c:pt>
                <c:pt idx="43">
                  <c:v>1.0606179767397945</c:v>
                </c:pt>
                <c:pt idx="44">
                  <c:v>0.95301915444844143</c:v>
                </c:pt>
                <c:pt idx="45">
                  <c:v>0.80065192102733307</c:v>
                </c:pt>
                <c:pt idx="46">
                  <c:v>0.67089492355008962</c:v>
                </c:pt>
                <c:pt idx="47">
                  <c:v>0.55957919099044129</c:v>
                </c:pt>
                <c:pt idx="48">
                  <c:v>0.46325136103519737</c:v>
                </c:pt>
                <c:pt idx="49">
                  <c:v>0.37900073058550499</c:v>
                </c:pt>
                <c:pt idx="50">
                  <c:v>0.30431790349636723</c:v>
                </c:pt>
                <c:pt idx="51">
                  <c:v>0.2369737930769906</c:v>
                </c:pt>
                <c:pt idx="52">
                  <c:v>0.1749093437938814</c:v>
                </c:pt>
                <c:pt idx="53">
                  <c:v>0.11612679001815626</c:v>
                </c:pt>
                <c:pt idx="54">
                  <c:v>5.8572572901935925E-2</c:v>
                </c:pt>
                <c:pt idx="55">
                  <c:v>0</c:v>
                </c:pt>
              </c:numCache>
            </c:numRef>
          </c:val>
          <c:smooth val="0"/>
        </c:ser>
        <c:ser>
          <c:idx val="2"/>
          <c:order val="2"/>
          <c:tx>
            <c:strRef>
              <c:f>'Chart 12'!$H$8</c:f>
              <c:strCache>
                <c:ptCount val="1"/>
                <c:pt idx="0">
                  <c:v>Land Value</c:v>
                </c:pt>
              </c:strCache>
            </c:strRef>
          </c:tx>
          <c:spPr>
            <a:ln w="28575" cap="rnd">
              <a:solidFill>
                <a:schemeClr val="accent6"/>
              </a:solidFill>
              <a:round/>
            </a:ln>
            <a:effectLst/>
          </c:spPr>
          <c:marker>
            <c:symbol val="none"/>
          </c:marker>
          <c:cat>
            <c:numRef>
              <c:f>'Chart 12'!$A$9:$A$64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12'!$H$9:$H$64</c:f>
              <c:numCache>
                <c:formatCode>"$"#,##0.00</c:formatCode>
                <c:ptCount val="56"/>
                <c:pt idx="0">
                  <c:v>9.7791145289692266E-2</c:v>
                </c:pt>
                <c:pt idx="1">
                  <c:v>0.10072487964838303</c:v>
                </c:pt>
                <c:pt idx="2">
                  <c:v>0.10374662603783452</c:v>
                </c:pt>
                <c:pt idx="3">
                  <c:v>0.10685902481896956</c:v>
                </c:pt>
                <c:pt idx="4">
                  <c:v>0.11006479556353864</c:v>
                </c:pt>
                <c:pt idx="5">
                  <c:v>0.1133667394304448</c:v>
                </c:pt>
                <c:pt idx="6">
                  <c:v>0.11676774161335815</c:v>
                </c:pt>
                <c:pt idx="7">
                  <c:v>0.1202707738617589</c:v>
                </c:pt>
                <c:pt idx="8">
                  <c:v>0.12387889707761167</c:v>
                </c:pt>
                <c:pt idx="9">
                  <c:v>0.12759526398994003</c:v>
                </c:pt>
                <c:pt idx="10">
                  <c:v>0.13142312190963823</c:v>
                </c:pt>
                <c:pt idx="11">
                  <c:v>0.13536581556692737</c:v>
                </c:pt>
                <c:pt idx="12">
                  <c:v>0.13942679003393518</c:v>
                </c:pt>
                <c:pt idx="13">
                  <c:v>0.14360959373495324</c:v>
                </c:pt>
                <c:pt idx="14">
                  <c:v>0.14791788154700183</c:v>
                </c:pt>
                <c:pt idx="15">
                  <c:v>0.1523554179934119</c:v>
                </c:pt>
                <c:pt idx="16">
                  <c:v>0.15692608053321427</c:v>
                </c:pt>
                <c:pt idx="17">
                  <c:v>0.1616338629492107</c:v>
                </c:pt>
                <c:pt idx="18">
                  <c:v>0.16648287883768703</c:v>
                </c:pt>
                <c:pt idx="19">
                  <c:v>0.17147736520281764</c:v>
                </c:pt>
                <c:pt idx="20">
                  <c:v>0.17662168615890217</c:v>
                </c:pt>
                <c:pt idx="21">
                  <c:v>0.18192033674366923</c:v>
                </c:pt>
                <c:pt idx="22">
                  <c:v>0.1873779468459793</c:v>
                </c:pt>
                <c:pt idx="23">
                  <c:v>0.19299928525135868</c:v>
                </c:pt>
                <c:pt idx="24">
                  <c:v>0.19878926380889944</c:v>
                </c:pt>
                <c:pt idx="25">
                  <c:v>0.20475294172316644</c:v>
                </c:pt>
                <c:pt idx="26">
                  <c:v>0.21089552997486144</c:v>
                </c:pt>
                <c:pt idx="27">
                  <c:v>0.2172223958741073</c:v>
                </c:pt>
                <c:pt idx="28">
                  <c:v>0.22373906775033053</c:v>
                </c:pt>
                <c:pt idx="29">
                  <c:v>0.23045123978284046</c:v>
                </c:pt>
                <c:pt idx="30">
                  <c:v>0.23736477697632569</c:v>
                </c:pt>
                <c:pt idx="31">
                  <c:v>0.24448572028561547</c:v>
                </c:pt>
                <c:pt idx="32">
                  <c:v>0.25182029189418392</c:v>
                </c:pt>
                <c:pt idx="33">
                  <c:v>0.25937490065100943</c:v>
                </c:pt>
                <c:pt idx="34">
                  <c:v>0.26715614767053975</c:v>
                </c:pt>
                <c:pt idx="35">
                  <c:v>0.27517083210065596</c:v>
                </c:pt>
                <c:pt idx="36">
                  <c:v>0.28342595706367563</c:v>
                </c:pt>
                <c:pt idx="37">
                  <c:v>0.29192873577558592</c:v>
                </c:pt>
                <c:pt idx="38">
                  <c:v>0.30068659784885349</c:v>
                </c:pt>
                <c:pt idx="39">
                  <c:v>0.3097071957843191</c:v>
                </c:pt>
                <c:pt idx="40">
                  <c:v>0.3189984116578487</c:v>
                </c:pt>
                <c:pt idx="41">
                  <c:v>0.32856836400758416</c:v>
                </c:pt>
                <c:pt idx="42">
                  <c:v>0.3384254149278117</c:v>
                </c:pt>
                <c:pt idx="43">
                  <c:v>0.34857817737564606</c:v>
                </c:pt>
                <c:pt idx="44">
                  <c:v>0.35903552269691547</c:v>
                </c:pt>
                <c:pt idx="45">
                  <c:v>0.36980658837782293</c:v>
                </c:pt>
                <c:pt idx="46">
                  <c:v>0.38090078602915761</c:v>
                </c:pt>
                <c:pt idx="47">
                  <c:v>0.39232780961003233</c:v>
                </c:pt>
                <c:pt idx="48">
                  <c:v>0.4040976438983333</c:v>
                </c:pt>
                <c:pt idx="49">
                  <c:v>0.41622057321528333</c:v>
                </c:pt>
                <c:pt idx="50">
                  <c:v>0.42870719041174182</c:v>
                </c:pt>
                <c:pt idx="51">
                  <c:v>0.44156840612409409</c:v>
                </c:pt>
                <c:pt idx="52">
                  <c:v>0.45481545830781694</c:v>
                </c:pt>
                <c:pt idx="53">
                  <c:v>0.46845992205705145</c:v>
                </c:pt>
                <c:pt idx="54">
                  <c:v>0.482513719718763</c:v>
                </c:pt>
                <c:pt idx="55">
                  <c:v>0.4969891313103259</c:v>
                </c:pt>
              </c:numCache>
            </c:numRef>
          </c:val>
          <c:smooth val="0"/>
        </c:ser>
        <c:ser>
          <c:idx val="3"/>
          <c:order val="3"/>
          <c:tx>
            <c:strRef>
              <c:f>'Chart 12'!$D$8</c:f>
              <c:strCache>
                <c:ptCount val="1"/>
                <c:pt idx="0">
                  <c:v>Cost New, plus land</c:v>
                </c:pt>
              </c:strCache>
            </c:strRef>
          </c:tx>
          <c:spPr>
            <a:ln w="28575" cap="rnd">
              <a:solidFill>
                <a:schemeClr val="accent2">
                  <a:lumMod val="60000"/>
                </a:schemeClr>
              </a:solidFill>
              <a:round/>
            </a:ln>
            <a:effectLst/>
          </c:spPr>
          <c:marker>
            <c:symbol val="none"/>
          </c:marker>
          <c:cat>
            <c:numRef>
              <c:f>'Chart 12'!$A$9:$A$64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12'!$D$9:$D$64</c:f>
              <c:numCache>
                <c:formatCode>"$"#,##0.00</c:formatCode>
                <c:ptCount val="56"/>
                <c:pt idx="0">
                  <c:v>0.97791145289692261</c:v>
                </c:pt>
                <c:pt idx="1">
                  <c:v>1.0072487964838304</c:v>
                </c:pt>
                <c:pt idx="2">
                  <c:v>1.0374662603783453</c:v>
                </c:pt>
                <c:pt idx="3">
                  <c:v>1.0685902481896956</c:v>
                </c:pt>
                <c:pt idx="4">
                  <c:v>1.1006479556353865</c:v>
                </c:pt>
                <c:pt idx="5">
                  <c:v>1.1336673943044482</c:v>
                </c:pt>
                <c:pt idx="6">
                  <c:v>1.1676774161335817</c:v>
                </c:pt>
                <c:pt idx="7">
                  <c:v>1.2027077386175893</c:v>
                </c:pt>
                <c:pt idx="8">
                  <c:v>1.2387889707761168</c:v>
                </c:pt>
                <c:pt idx="9">
                  <c:v>1.2759526398994003</c:v>
                </c:pt>
                <c:pt idx="10">
                  <c:v>1.3142312190963823</c:v>
                </c:pt>
                <c:pt idx="11">
                  <c:v>1.3536581556692737</c:v>
                </c:pt>
                <c:pt idx="12">
                  <c:v>1.3942679003393521</c:v>
                </c:pt>
                <c:pt idx="13">
                  <c:v>1.4360959373495328</c:v>
                </c:pt>
                <c:pt idx="14">
                  <c:v>1.4791788154700187</c:v>
                </c:pt>
                <c:pt idx="15">
                  <c:v>1.5235541799341192</c:v>
                </c:pt>
                <c:pt idx="16">
                  <c:v>1.5692608053321428</c:v>
                </c:pt>
                <c:pt idx="17">
                  <c:v>1.6163386294921072</c:v>
                </c:pt>
                <c:pt idx="18">
                  <c:v>1.6648287883768704</c:v>
                </c:pt>
                <c:pt idx="19">
                  <c:v>1.7147736520281764</c:v>
                </c:pt>
                <c:pt idx="20">
                  <c:v>1.7662168615890219</c:v>
                </c:pt>
                <c:pt idx="21">
                  <c:v>1.8192033674366925</c:v>
                </c:pt>
                <c:pt idx="22">
                  <c:v>1.8737794684597933</c:v>
                </c:pt>
                <c:pt idx="23">
                  <c:v>1.9299928525135872</c:v>
                </c:pt>
                <c:pt idx="24">
                  <c:v>1.987892638088995</c:v>
                </c:pt>
                <c:pt idx="25">
                  <c:v>2.0475294172316647</c:v>
                </c:pt>
                <c:pt idx="26">
                  <c:v>2.1089552997486147</c:v>
                </c:pt>
                <c:pt idx="27">
                  <c:v>2.172223958741073</c:v>
                </c:pt>
                <c:pt idx="28">
                  <c:v>2.2373906775033054</c:v>
                </c:pt>
                <c:pt idx="29">
                  <c:v>2.3045123978284052</c:v>
                </c:pt>
                <c:pt idx="30">
                  <c:v>2.3736477697632572</c:v>
                </c:pt>
                <c:pt idx="31">
                  <c:v>2.4448572028561548</c:v>
                </c:pt>
                <c:pt idx="32">
                  <c:v>2.5182029189418391</c:v>
                </c:pt>
                <c:pt idx="33">
                  <c:v>2.5937490065100945</c:v>
                </c:pt>
                <c:pt idx="34">
                  <c:v>2.6715614767053975</c:v>
                </c:pt>
                <c:pt idx="35">
                  <c:v>2.7517083210065594</c:v>
                </c:pt>
                <c:pt idx="36">
                  <c:v>2.8342595706367559</c:v>
                </c:pt>
                <c:pt idx="37">
                  <c:v>2.9192873577558585</c:v>
                </c:pt>
                <c:pt idx="38">
                  <c:v>3.0068659784885341</c:v>
                </c:pt>
                <c:pt idx="39">
                  <c:v>3.0970719578431902</c:v>
                </c:pt>
                <c:pt idx="40">
                  <c:v>3.1899841165784864</c:v>
                </c:pt>
                <c:pt idx="41">
                  <c:v>3.2856836400758409</c:v>
                </c:pt>
                <c:pt idx="42">
                  <c:v>3.384254149278116</c:v>
                </c:pt>
                <c:pt idx="43">
                  <c:v>3.4857817737564596</c:v>
                </c:pt>
                <c:pt idx="44">
                  <c:v>3.5903552269691534</c:v>
                </c:pt>
                <c:pt idx="45">
                  <c:v>3.6980658837782281</c:v>
                </c:pt>
                <c:pt idx="46">
                  <c:v>3.8090078602915751</c:v>
                </c:pt>
                <c:pt idx="47">
                  <c:v>3.9232780961003222</c:v>
                </c:pt>
                <c:pt idx="48">
                  <c:v>4.040976438983332</c:v>
                </c:pt>
                <c:pt idx="49">
                  <c:v>4.1622057321528318</c:v>
                </c:pt>
                <c:pt idx="50">
                  <c:v>4.2870719041174175</c:v>
                </c:pt>
                <c:pt idx="51">
                  <c:v>4.41568406124094</c:v>
                </c:pt>
                <c:pt idx="52">
                  <c:v>4.5481545830781673</c:v>
                </c:pt>
                <c:pt idx="53">
                  <c:v>4.6845992205705125</c:v>
                </c:pt>
                <c:pt idx="54">
                  <c:v>4.8251371971876278</c:v>
                </c:pt>
                <c:pt idx="55">
                  <c:v>4.9698913131032576</c:v>
                </c:pt>
              </c:numCache>
            </c:numRef>
          </c:val>
          <c:smooth val="0"/>
        </c:ser>
        <c:ser>
          <c:idx val="4"/>
          <c:order val="4"/>
          <c:tx>
            <c:strRef>
              <c:f>'Chart 12'!$F$8</c:f>
              <c:strCache>
                <c:ptCount val="1"/>
                <c:pt idx="0">
                  <c:v>RCNLPD</c:v>
                </c:pt>
              </c:strCache>
            </c:strRef>
          </c:tx>
          <c:spPr>
            <a:ln w="28575" cap="rnd">
              <a:solidFill>
                <a:srgbClr val="FFC000"/>
              </a:solidFill>
              <a:round/>
            </a:ln>
            <a:effectLst/>
          </c:spPr>
          <c:marker>
            <c:symbol val="none"/>
          </c:marker>
          <c:cat>
            <c:numRef>
              <c:f>'Chart 12'!$A$9:$A$64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12'!$F$9:$F$64</c:f>
              <c:numCache>
                <c:formatCode>"$"#,##0.00</c:formatCode>
                <c:ptCount val="56"/>
                <c:pt idx="0">
                  <c:v>0.97791145289692261</c:v>
                </c:pt>
                <c:pt idx="1">
                  <c:v>0.99818355731547592</c:v>
                </c:pt>
                <c:pt idx="2">
                  <c:v>1.0281290640349401</c:v>
                </c:pt>
                <c:pt idx="3">
                  <c:v>1.0589729359559883</c:v>
                </c:pt>
                <c:pt idx="4">
                  <c:v>1.0808362924339496</c:v>
                </c:pt>
                <c:pt idx="5">
                  <c:v>1.113261381206968</c:v>
                </c:pt>
                <c:pt idx="6">
                  <c:v>1.1361501258979749</c:v>
                </c:pt>
                <c:pt idx="7">
                  <c:v>1.1702346296749144</c:v>
                </c:pt>
                <c:pt idx="8">
                  <c:v>1.1941925678281766</c:v>
                </c:pt>
                <c:pt idx="9">
                  <c:v>1.230018344863022</c:v>
                </c:pt>
                <c:pt idx="10">
                  <c:v>1.2550908142370449</c:v>
                </c:pt>
                <c:pt idx="11">
                  <c:v>1.2805606152631328</c:v>
                </c:pt>
                <c:pt idx="12">
                  <c:v>1.3189774337210269</c:v>
                </c:pt>
                <c:pt idx="13">
                  <c:v>1.3456218932965121</c:v>
                </c:pt>
                <c:pt idx="14">
                  <c:v>1.3726779407561773</c:v>
                </c:pt>
                <c:pt idx="15">
                  <c:v>1.4001462913594556</c:v>
                </c:pt>
                <c:pt idx="16">
                  <c:v>1.4280273328522499</c:v>
                </c:pt>
                <c:pt idx="17">
                  <c:v>1.4563211051723886</c:v>
                </c:pt>
                <c:pt idx="18">
                  <c:v>1.4850272792321684</c:v>
                </c:pt>
                <c:pt idx="19">
                  <c:v>1.5141451347408799</c:v>
                </c:pt>
                <c:pt idx="20">
                  <c:v>1.5436735370288051</c:v>
                </c:pt>
                <c:pt idx="21">
                  <c:v>1.5736109128327389</c:v>
                </c:pt>
                <c:pt idx="22">
                  <c:v>1.6039552250015829</c:v>
                </c:pt>
                <c:pt idx="23">
                  <c:v>1.6347039460790083</c:v>
                </c:pt>
                <c:pt idx="24">
                  <c:v>1.6658540307185776</c:v>
                </c:pt>
                <c:pt idx="25">
                  <c:v>1.69740188688505</c:v>
                </c:pt>
                <c:pt idx="26">
                  <c:v>1.7293433457938638</c:v>
                </c:pt>
                <c:pt idx="27">
                  <c:v>1.7225735992816711</c:v>
                </c:pt>
                <c:pt idx="28">
                  <c:v>1.7541142911625918</c:v>
                </c:pt>
                <c:pt idx="29">
                  <c:v>1.7652564967365583</c:v>
                </c:pt>
                <c:pt idx="30">
                  <c:v>1.7754885317829161</c:v>
                </c:pt>
                <c:pt idx="31">
                  <c:v>1.7847457580849928</c:v>
                </c:pt>
                <c:pt idx="32">
                  <c:v>1.7929604782865893</c:v>
                </c:pt>
                <c:pt idx="33">
                  <c:v>1.8000618105180055</c:v>
                </c:pt>
                <c:pt idx="34">
                  <c:v>1.8059755582528487</c:v>
                </c:pt>
                <c:pt idx="35">
                  <c:v>1.8106240752223162</c:v>
                </c:pt>
                <c:pt idx="36">
                  <c:v>1.8139261252075238</c:v>
                </c:pt>
                <c:pt idx="37">
                  <c:v>1.8157967365241443</c:v>
                </c:pt>
                <c:pt idx="38">
                  <c:v>1.816147051007075</c:v>
                </c:pt>
                <c:pt idx="39">
                  <c:v>1.8148841672961098</c:v>
                </c:pt>
                <c:pt idx="40">
                  <c:v>1.7975560496919769</c:v>
                </c:pt>
                <c:pt idx="41">
                  <c:v>1.7775548492810298</c:v>
                </c:pt>
                <c:pt idx="42">
                  <c:v>1.754735776400703</c:v>
                </c:pt>
                <c:pt idx="43">
                  <c:v>1.7289477597832039</c:v>
                </c:pt>
                <c:pt idx="44">
                  <c:v>1.7161897984912555</c:v>
                </c:pt>
                <c:pt idx="45">
                  <c:v>1.7011103065379851</c:v>
                </c:pt>
                <c:pt idx="46">
                  <c:v>1.6835814742488762</c:v>
                </c:pt>
                <c:pt idx="47">
                  <c:v>1.6634699127465367</c:v>
                </c:pt>
                <c:pt idx="48">
                  <c:v>1.6406364342272326</c:v>
                </c:pt>
                <c:pt idx="49">
                  <c:v>1.6149358240752987</c:v>
                </c:pt>
                <c:pt idx="50">
                  <c:v>1.602807572792379</c:v>
                </c:pt>
                <c:pt idx="51">
                  <c:v>1.5884981841908157</c:v>
                </c:pt>
                <c:pt idx="52">
                  <c:v>1.5718877054576459</c:v>
                </c:pt>
                <c:pt idx="53">
                  <c:v>1.5524293357048622</c:v>
                </c:pt>
                <c:pt idx="54">
                  <c:v>1.5681695890859793</c:v>
                </c:pt>
                <c:pt idx="55">
                  <c:v>1.6152146767585587</c:v>
                </c:pt>
              </c:numCache>
            </c:numRef>
          </c:val>
          <c:smooth val="0"/>
        </c:ser>
        <c:dLbls>
          <c:showLegendKey val="0"/>
          <c:showVal val="0"/>
          <c:showCatName val="0"/>
          <c:showSerName val="0"/>
          <c:showPercent val="0"/>
          <c:showBubbleSize val="0"/>
        </c:dLbls>
        <c:smooth val="0"/>
        <c:axId val="465079344"/>
        <c:axId val="465624440"/>
      </c:lineChart>
      <c:catAx>
        <c:axId val="46507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624440"/>
        <c:crosses val="autoZero"/>
        <c:auto val="1"/>
        <c:lblAlgn val="ctr"/>
        <c:lblOffset val="100"/>
        <c:tickLblSkip val="5"/>
        <c:noMultiLvlLbl val="0"/>
      </c:catAx>
      <c:valAx>
        <c:axId val="465624440"/>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9344"/>
        <c:crosses val="autoZero"/>
        <c:crossBetween val="between"/>
        <c:majorUnit val="1"/>
      </c:valAx>
      <c:spPr>
        <a:noFill/>
        <a:ln>
          <a:noFill/>
        </a:ln>
        <a:effectLst/>
      </c:spPr>
    </c:plotArea>
    <c:legend>
      <c:legendPos val="b"/>
      <c:layout>
        <c:manualLayout>
          <c:xMode val="edge"/>
          <c:yMode val="edge"/>
          <c:x val="8.4373364477682775E-3"/>
          <c:y val="0.8952044932803449"/>
          <c:w val="0.99156266355223166"/>
          <c:h val="9.89328597668697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555555555555555E-2"/>
          <c:y val="2.1010351013719356E-2"/>
          <c:w val="0.93888888888888888"/>
          <c:h val="0.85073267325338742"/>
        </c:manualLayout>
      </c:layout>
      <c:lineChart>
        <c:grouping val="standard"/>
        <c:varyColors val="0"/>
        <c:ser>
          <c:idx val="0"/>
          <c:order val="0"/>
          <c:tx>
            <c:strRef>
              <c:f>'Shelby data'!$A$2</c:f>
              <c:strCache>
                <c:ptCount val="1"/>
                <c:pt idx="0">
                  <c:v>Property #1</c:v>
                </c:pt>
              </c:strCache>
            </c:strRef>
          </c:tx>
          <c:spPr>
            <a:ln w="28575" cap="rnd">
              <a:solidFill>
                <a:schemeClr val="accent1"/>
              </a:solidFill>
              <a:round/>
            </a:ln>
            <a:effectLst/>
          </c:spPr>
          <c:marker>
            <c:symbol val="none"/>
          </c:marker>
          <c:cat>
            <c:numRef>
              <c:f>'Shelby data'!$B$1:$BE$1</c:f>
              <c:numCache>
                <c:formatCode>General</c:formatCode>
                <c:ptCount val="56"/>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2013</c:v>
                </c:pt>
                <c:pt idx="54">
                  <c:v>2014</c:v>
                </c:pt>
                <c:pt idx="55">
                  <c:v>2015</c:v>
                </c:pt>
              </c:numCache>
            </c:numRef>
          </c:cat>
          <c:val>
            <c:numRef>
              <c:f>'Shelby data'!$B$2:$BE$2</c:f>
              <c:numCache>
                <c:formatCode>"$"#,##0</c:formatCode>
                <c:ptCount val="56"/>
                <c:pt idx="0">
                  <c:v>6937624.2857142864</c:v>
                </c:pt>
                <c:pt idx="1">
                  <c:v>6937624.2857142864</c:v>
                </c:pt>
                <c:pt idx="2">
                  <c:v>6937624.2857142864</c:v>
                </c:pt>
                <c:pt idx="3">
                  <c:v>6937624.2857142864</c:v>
                </c:pt>
                <c:pt idx="4">
                  <c:v>6937624.2857142864</c:v>
                </c:pt>
                <c:pt idx="5">
                  <c:v>5891757.1428571437</c:v>
                </c:pt>
                <c:pt idx="6">
                  <c:v>5891757.1428571437</c:v>
                </c:pt>
                <c:pt idx="7">
                  <c:v>5891757.1428571437</c:v>
                </c:pt>
                <c:pt idx="8">
                  <c:v>5891757.1428571437</c:v>
                </c:pt>
                <c:pt idx="9">
                  <c:v>5891757.1428571437</c:v>
                </c:pt>
                <c:pt idx="10">
                  <c:v>5852800</c:v>
                </c:pt>
                <c:pt idx="11">
                  <c:v>5852800</c:v>
                </c:pt>
                <c:pt idx="12">
                  <c:v>5852800</c:v>
                </c:pt>
                <c:pt idx="13">
                  <c:v>5852800</c:v>
                </c:pt>
                <c:pt idx="14">
                  <c:v>9808714.2857142854</c:v>
                </c:pt>
                <c:pt idx="15">
                  <c:v>9808714.2857142854</c:v>
                </c:pt>
                <c:pt idx="16">
                  <c:v>9808714.2857142854</c:v>
                </c:pt>
                <c:pt idx="17">
                  <c:v>9480257.1428571437</c:v>
                </c:pt>
                <c:pt idx="18">
                  <c:v>9480257.1428571437</c:v>
                </c:pt>
                <c:pt idx="19">
                  <c:v>9480257.1428571437</c:v>
                </c:pt>
                <c:pt idx="20">
                  <c:v>9480257.1428571437</c:v>
                </c:pt>
                <c:pt idx="21">
                  <c:v>9480257.1428571437</c:v>
                </c:pt>
                <c:pt idx="22">
                  <c:v>9480257.1428571437</c:v>
                </c:pt>
                <c:pt idx="23">
                  <c:v>9480257.1428571437</c:v>
                </c:pt>
                <c:pt idx="24">
                  <c:v>9480257.1428571437</c:v>
                </c:pt>
                <c:pt idx="25">
                  <c:v>5413142.8571428573</c:v>
                </c:pt>
                <c:pt idx="26">
                  <c:v>5413142.8571428573</c:v>
                </c:pt>
                <c:pt idx="27">
                  <c:v>5466142.8571428573</c:v>
                </c:pt>
                <c:pt idx="28">
                  <c:v>5466142.8571428573</c:v>
                </c:pt>
                <c:pt idx="29">
                  <c:v>5466142.8571428573</c:v>
                </c:pt>
                <c:pt idx="30">
                  <c:v>5466142.8571428573</c:v>
                </c:pt>
                <c:pt idx="31">
                  <c:v>5466142.8571428573</c:v>
                </c:pt>
                <c:pt idx="32">
                  <c:v>19770285.714285716</c:v>
                </c:pt>
                <c:pt idx="33">
                  <c:v>19770285.714285716</c:v>
                </c:pt>
                <c:pt idx="34">
                  <c:v>19770285.714285716</c:v>
                </c:pt>
                <c:pt idx="35">
                  <c:v>19770285.714285716</c:v>
                </c:pt>
                <c:pt idx="36">
                  <c:v>19770285.714285716</c:v>
                </c:pt>
                <c:pt idx="37">
                  <c:v>24000142.857142858</c:v>
                </c:pt>
                <c:pt idx="38">
                  <c:v>24000142.857142858</c:v>
                </c:pt>
                <c:pt idx="39">
                  <c:v>24000142.857142858</c:v>
                </c:pt>
                <c:pt idx="40">
                  <c:v>24000142.857142858</c:v>
                </c:pt>
                <c:pt idx="41">
                  <c:v>24000142.857142858</c:v>
                </c:pt>
                <c:pt idx="42">
                  <c:v>24000142.857142858</c:v>
                </c:pt>
                <c:pt idx="43">
                  <c:v>24000142.857142858</c:v>
                </c:pt>
                <c:pt idx="44">
                  <c:v>24000142.857142858</c:v>
                </c:pt>
                <c:pt idx="45">
                  <c:v>24000142.857142858</c:v>
                </c:pt>
                <c:pt idx="46">
                  <c:v>24000142.857142858</c:v>
                </c:pt>
                <c:pt idx="47">
                  <c:v>15549042.857142858</c:v>
                </c:pt>
                <c:pt idx="48">
                  <c:v>15549042.857142858</c:v>
                </c:pt>
                <c:pt idx="49">
                  <c:v>15549042.857142858</c:v>
                </c:pt>
                <c:pt idx="50">
                  <c:v>15549042.857142858</c:v>
                </c:pt>
                <c:pt idx="51">
                  <c:v>15549042.857142858</c:v>
                </c:pt>
                <c:pt idx="52">
                  <c:v>10848214.285714287</c:v>
                </c:pt>
                <c:pt idx="53">
                  <c:v>7572285.7142857146</c:v>
                </c:pt>
                <c:pt idx="54">
                  <c:v>7572285.7142857146</c:v>
                </c:pt>
                <c:pt idx="55">
                  <c:v>7869000.0000000009</c:v>
                </c:pt>
              </c:numCache>
            </c:numRef>
          </c:val>
          <c:smooth val="0"/>
        </c:ser>
        <c:ser>
          <c:idx val="1"/>
          <c:order val="1"/>
          <c:tx>
            <c:strRef>
              <c:f>'Shelby data'!$A$3</c:f>
              <c:strCache>
                <c:ptCount val="1"/>
                <c:pt idx="0">
                  <c:v>Property #2</c:v>
                </c:pt>
              </c:strCache>
            </c:strRef>
          </c:tx>
          <c:spPr>
            <a:ln w="28575" cap="rnd">
              <a:solidFill>
                <a:schemeClr val="accent2"/>
              </a:solidFill>
              <a:round/>
            </a:ln>
            <a:effectLst/>
          </c:spPr>
          <c:marker>
            <c:symbol val="none"/>
          </c:marker>
          <c:cat>
            <c:numRef>
              <c:f>'Shelby data'!$B$1:$BE$1</c:f>
              <c:numCache>
                <c:formatCode>General</c:formatCode>
                <c:ptCount val="56"/>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2013</c:v>
                </c:pt>
                <c:pt idx="54">
                  <c:v>2014</c:v>
                </c:pt>
                <c:pt idx="55">
                  <c:v>2015</c:v>
                </c:pt>
              </c:numCache>
            </c:numRef>
          </c:cat>
          <c:val>
            <c:numRef>
              <c:f>'Shelby data'!$B$3:$BE$3</c:f>
              <c:numCache>
                <c:formatCode>"$"#,##0</c:formatCode>
                <c:ptCount val="56"/>
                <c:pt idx="0">
                  <c:v>5143611.4285714291</c:v>
                </c:pt>
                <c:pt idx="1">
                  <c:v>5143611.4285714291</c:v>
                </c:pt>
                <c:pt idx="2">
                  <c:v>5143611.4285714291</c:v>
                </c:pt>
                <c:pt idx="3">
                  <c:v>5143611.4285714291</c:v>
                </c:pt>
                <c:pt idx="4">
                  <c:v>5143611.4285714291</c:v>
                </c:pt>
                <c:pt idx="5">
                  <c:v>6163542.8571428573</c:v>
                </c:pt>
                <c:pt idx="6">
                  <c:v>6163542.8571428573</c:v>
                </c:pt>
                <c:pt idx="7">
                  <c:v>6163542.8571428573</c:v>
                </c:pt>
                <c:pt idx="8">
                  <c:v>6163542.8571428573</c:v>
                </c:pt>
                <c:pt idx="9">
                  <c:v>6163542.8571428573</c:v>
                </c:pt>
                <c:pt idx="10">
                  <c:v>6198114.2857142864</c:v>
                </c:pt>
                <c:pt idx="11">
                  <c:v>6198114.2857142864</c:v>
                </c:pt>
                <c:pt idx="12">
                  <c:v>6198114.2857142864</c:v>
                </c:pt>
                <c:pt idx="13">
                  <c:v>6198114.2857142864</c:v>
                </c:pt>
                <c:pt idx="14">
                  <c:v>5269285.7142857146</c:v>
                </c:pt>
                <c:pt idx="15">
                  <c:v>5269285.7142857146</c:v>
                </c:pt>
                <c:pt idx="16">
                  <c:v>5269285.7142857146</c:v>
                </c:pt>
                <c:pt idx="17">
                  <c:v>4926857.1428571427</c:v>
                </c:pt>
                <c:pt idx="18">
                  <c:v>4926857.1428571427</c:v>
                </c:pt>
                <c:pt idx="19">
                  <c:v>4926857.1428571427</c:v>
                </c:pt>
                <c:pt idx="20">
                  <c:v>4926857.1428571427</c:v>
                </c:pt>
                <c:pt idx="21">
                  <c:v>4926857.1428571427</c:v>
                </c:pt>
                <c:pt idx="22">
                  <c:v>4926857.1428571427</c:v>
                </c:pt>
                <c:pt idx="23">
                  <c:v>4926857.1428571427</c:v>
                </c:pt>
                <c:pt idx="24">
                  <c:v>4926857.1428571427</c:v>
                </c:pt>
                <c:pt idx="25">
                  <c:v>6030000</c:v>
                </c:pt>
                <c:pt idx="26">
                  <c:v>6030000</c:v>
                </c:pt>
                <c:pt idx="27">
                  <c:v>7144571.4285714291</c:v>
                </c:pt>
                <c:pt idx="28">
                  <c:v>7144571.4285714291</c:v>
                </c:pt>
                <c:pt idx="29">
                  <c:v>7144571.4285714291</c:v>
                </c:pt>
                <c:pt idx="30">
                  <c:v>7144571.4285714291</c:v>
                </c:pt>
                <c:pt idx="31">
                  <c:v>7144571.4285714291</c:v>
                </c:pt>
                <c:pt idx="32">
                  <c:v>5023571.4285714291</c:v>
                </c:pt>
                <c:pt idx="33">
                  <c:v>5023571.4285714291</c:v>
                </c:pt>
                <c:pt idx="34">
                  <c:v>5023571.4285714291</c:v>
                </c:pt>
                <c:pt idx="35">
                  <c:v>5023571.4285714291</c:v>
                </c:pt>
                <c:pt idx="36">
                  <c:v>5023571.4285714291</c:v>
                </c:pt>
                <c:pt idx="37">
                  <c:v>8095428.5714285718</c:v>
                </c:pt>
                <c:pt idx="38">
                  <c:v>8095428.5714285718</c:v>
                </c:pt>
                <c:pt idx="39">
                  <c:v>8095428.5714285718</c:v>
                </c:pt>
                <c:pt idx="40">
                  <c:v>8095428.5714285718</c:v>
                </c:pt>
                <c:pt idx="41">
                  <c:v>8095428.5714285718</c:v>
                </c:pt>
                <c:pt idx="42">
                  <c:v>8095428.5714285718</c:v>
                </c:pt>
                <c:pt idx="43">
                  <c:v>8095428.5714285718</c:v>
                </c:pt>
                <c:pt idx="44">
                  <c:v>8095428.5714285718</c:v>
                </c:pt>
                <c:pt idx="45">
                  <c:v>8095428.5714285718</c:v>
                </c:pt>
                <c:pt idx="46">
                  <c:v>8095428.5714285718</c:v>
                </c:pt>
                <c:pt idx="47">
                  <c:v>6378142.8571428573</c:v>
                </c:pt>
                <c:pt idx="48">
                  <c:v>6378142.8571428573</c:v>
                </c:pt>
                <c:pt idx="49">
                  <c:v>6378142.8571428573</c:v>
                </c:pt>
                <c:pt idx="50">
                  <c:v>6378142.8571428573</c:v>
                </c:pt>
                <c:pt idx="51">
                  <c:v>6378142.8571428573</c:v>
                </c:pt>
                <c:pt idx="52">
                  <c:v>5944200</c:v>
                </c:pt>
                <c:pt idx="53">
                  <c:v>5396714.2857142864</c:v>
                </c:pt>
                <c:pt idx="54">
                  <c:v>5396714.2857142864</c:v>
                </c:pt>
                <c:pt idx="55">
                  <c:v>4521857.1428571427</c:v>
                </c:pt>
              </c:numCache>
            </c:numRef>
          </c:val>
          <c:smooth val="0"/>
        </c:ser>
        <c:ser>
          <c:idx val="2"/>
          <c:order val="2"/>
          <c:tx>
            <c:strRef>
              <c:f>'Shelby data'!$A$4</c:f>
              <c:strCache>
                <c:ptCount val="1"/>
                <c:pt idx="0">
                  <c:v>Property #1 Land Value</c:v>
                </c:pt>
              </c:strCache>
            </c:strRef>
          </c:tx>
          <c:spPr>
            <a:ln w="28575" cap="rnd">
              <a:solidFill>
                <a:schemeClr val="accent5">
                  <a:lumMod val="75000"/>
                </a:schemeClr>
              </a:solidFill>
              <a:prstDash val="dash"/>
              <a:round/>
            </a:ln>
            <a:effectLst/>
          </c:spPr>
          <c:marker>
            <c:symbol val="none"/>
          </c:marker>
          <c:cat>
            <c:numRef>
              <c:f>'Shelby data'!$B$1:$BE$1</c:f>
              <c:numCache>
                <c:formatCode>General</c:formatCode>
                <c:ptCount val="56"/>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2013</c:v>
                </c:pt>
                <c:pt idx="54">
                  <c:v>2014</c:v>
                </c:pt>
                <c:pt idx="55">
                  <c:v>2015</c:v>
                </c:pt>
              </c:numCache>
            </c:numRef>
          </c:cat>
          <c:val>
            <c:numRef>
              <c:f>'Shelby data'!$B$4:$BE$4</c:f>
              <c:numCache>
                <c:formatCode>"$"#,##0</c:formatCode>
                <c:ptCount val="56"/>
                <c:pt idx="0">
                  <c:v>1040643.642857143</c:v>
                </c:pt>
                <c:pt idx="1">
                  <c:v>1081925.7118644069</c:v>
                </c:pt>
                <c:pt idx="2">
                  <c:v>1123207.7808716707</c:v>
                </c:pt>
                <c:pt idx="3">
                  <c:v>1164489.8498789347</c:v>
                </c:pt>
                <c:pt idx="4">
                  <c:v>1205771.9188861987</c:v>
                </c:pt>
                <c:pt idx="5">
                  <c:v>1247053.9878934626</c:v>
                </c:pt>
                <c:pt idx="6">
                  <c:v>1288336.0569007264</c:v>
                </c:pt>
                <c:pt idx="7">
                  <c:v>1329618.1259079906</c:v>
                </c:pt>
                <c:pt idx="8">
                  <c:v>1370900.1949152544</c:v>
                </c:pt>
                <c:pt idx="9">
                  <c:v>1412182.2639225184</c:v>
                </c:pt>
                <c:pt idx="10">
                  <c:v>1453464.3329297821</c:v>
                </c:pt>
                <c:pt idx="11">
                  <c:v>1494746.4019370463</c:v>
                </c:pt>
                <c:pt idx="12">
                  <c:v>1536028.4709443103</c:v>
                </c:pt>
                <c:pt idx="13">
                  <c:v>1577310.5399515741</c:v>
                </c:pt>
                <c:pt idx="14">
                  <c:v>1618592.608958838</c:v>
                </c:pt>
                <c:pt idx="15">
                  <c:v>1659874.677966102</c:v>
                </c:pt>
                <c:pt idx="16">
                  <c:v>1701156.7469733658</c:v>
                </c:pt>
                <c:pt idx="17">
                  <c:v>1742438.8159806298</c:v>
                </c:pt>
                <c:pt idx="18">
                  <c:v>1783720.8849878937</c:v>
                </c:pt>
                <c:pt idx="19">
                  <c:v>1825002.9539951577</c:v>
                </c:pt>
                <c:pt idx="20">
                  <c:v>1866285.0230024215</c:v>
                </c:pt>
                <c:pt idx="21">
                  <c:v>1907567.0920096855</c:v>
                </c:pt>
                <c:pt idx="22">
                  <c:v>1948849.1610169497</c:v>
                </c:pt>
                <c:pt idx="23">
                  <c:v>1990131.2300242132</c:v>
                </c:pt>
                <c:pt idx="24">
                  <c:v>2031413.2990314774</c:v>
                </c:pt>
                <c:pt idx="25">
                  <c:v>2072695.3680387412</c:v>
                </c:pt>
                <c:pt idx="26">
                  <c:v>2113977.4370460054</c:v>
                </c:pt>
                <c:pt idx="27">
                  <c:v>2155259.5060532689</c:v>
                </c:pt>
                <c:pt idx="28">
                  <c:v>2196541.5750605329</c:v>
                </c:pt>
                <c:pt idx="29">
                  <c:v>2237823.6440677973</c:v>
                </c:pt>
                <c:pt idx="30">
                  <c:v>2279105.7130750609</c:v>
                </c:pt>
                <c:pt idx="31">
                  <c:v>2320387.7820823248</c:v>
                </c:pt>
                <c:pt idx="32">
                  <c:v>2361669.8510895888</c:v>
                </c:pt>
                <c:pt idx="33">
                  <c:v>2402951.9200968528</c:v>
                </c:pt>
                <c:pt idx="34">
                  <c:v>2444233.9891041168</c:v>
                </c:pt>
                <c:pt idx="35">
                  <c:v>2485516.0581113803</c:v>
                </c:pt>
                <c:pt idx="36">
                  <c:v>2526798.1271186443</c:v>
                </c:pt>
                <c:pt idx="37">
                  <c:v>2568080.1961259088</c:v>
                </c:pt>
                <c:pt idx="38">
                  <c:v>2609362.2651331723</c:v>
                </c:pt>
                <c:pt idx="39">
                  <c:v>2650644.3341404358</c:v>
                </c:pt>
                <c:pt idx="40">
                  <c:v>2691926.4031477002</c:v>
                </c:pt>
                <c:pt idx="41">
                  <c:v>2733208.4721549642</c:v>
                </c:pt>
                <c:pt idx="42">
                  <c:v>2774490.5411622277</c:v>
                </c:pt>
                <c:pt idx="43">
                  <c:v>2815772.6101694922</c:v>
                </c:pt>
                <c:pt idx="44">
                  <c:v>2857054.6791767562</c:v>
                </c:pt>
                <c:pt idx="45">
                  <c:v>2898336.7481840197</c:v>
                </c:pt>
                <c:pt idx="46">
                  <c:v>2939618.8171912837</c:v>
                </c:pt>
                <c:pt idx="47">
                  <c:v>2980900.8861985477</c:v>
                </c:pt>
                <c:pt idx="48">
                  <c:v>3022182.9552058121</c:v>
                </c:pt>
                <c:pt idx="49">
                  <c:v>3063465.0242130756</c:v>
                </c:pt>
                <c:pt idx="50">
                  <c:v>3104747.0932203392</c:v>
                </c:pt>
                <c:pt idx="51">
                  <c:v>3146029.1622276036</c:v>
                </c:pt>
                <c:pt idx="52">
                  <c:v>3187311.2312348676</c:v>
                </c:pt>
                <c:pt idx="53">
                  <c:v>3393721.576271187</c:v>
                </c:pt>
                <c:pt idx="54">
                  <c:v>3435003.645278451</c:v>
                </c:pt>
                <c:pt idx="55">
                  <c:v>3476285.7142857146</c:v>
                </c:pt>
              </c:numCache>
            </c:numRef>
          </c:val>
          <c:smooth val="0"/>
        </c:ser>
        <c:ser>
          <c:idx val="3"/>
          <c:order val="3"/>
          <c:tx>
            <c:strRef>
              <c:f>'Shelby data'!$A$5</c:f>
              <c:strCache>
                <c:ptCount val="1"/>
                <c:pt idx="0">
                  <c:v>Property #2 Land Value</c:v>
                </c:pt>
              </c:strCache>
            </c:strRef>
          </c:tx>
          <c:spPr>
            <a:ln w="28575" cap="rnd">
              <a:solidFill>
                <a:schemeClr val="accent2">
                  <a:lumMod val="75000"/>
                </a:schemeClr>
              </a:solidFill>
              <a:prstDash val="dash"/>
              <a:round/>
            </a:ln>
            <a:effectLst/>
          </c:spPr>
          <c:marker>
            <c:symbol val="none"/>
          </c:marker>
          <c:cat>
            <c:numRef>
              <c:f>'Shelby data'!$B$1:$BE$1</c:f>
              <c:numCache>
                <c:formatCode>General</c:formatCode>
                <c:ptCount val="56"/>
                <c:pt idx="0">
                  <c:v>1956</c:v>
                </c:pt>
                <c:pt idx="1">
                  <c:v>1957</c:v>
                </c:pt>
                <c:pt idx="2">
                  <c:v>1958</c:v>
                </c:pt>
                <c:pt idx="3">
                  <c:v>1959</c:v>
                </c:pt>
                <c:pt idx="4">
                  <c:v>1960</c:v>
                </c:pt>
                <c:pt idx="5">
                  <c:v>1961</c:v>
                </c:pt>
                <c:pt idx="6">
                  <c:v>1962</c:v>
                </c:pt>
                <c:pt idx="7">
                  <c:v>1963</c:v>
                </c:pt>
                <c:pt idx="8">
                  <c:v>1964</c:v>
                </c:pt>
                <c:pt idx="9">
                  <c:v>1965</c:v>
                </c:pt>
                <c:pt idx="10">
                  <c:v>1966</c:v>
                </c:pt>
                <c:pt idx="11">
                  <c:v>1967</c:v>
                </c:pt>
                <c:pt idx="12">
                  <c:v>1968</c:v>
                </c:pt>
                <c:pt idx="13">
                  <c:v>1969</c:v>
                </c:pt>
                <c:pt idx="14">
                  <c:v>1970</c:v>
                </c:pt>
                <c:pt idx="15">
                  <c:v>1971</c:v>
                </c:pt>
                <c:pt idx="16">
                  <c:v>1972</c:v>
                </c:pt>
                <c:pt idx="17">
                  <c:v>1973</c:v>
                </c:pt>
                <c:pt idx="18">
                  <c:v>1974</c:v>
                </c:pt>
                <c:pt idx="19">
                  <c:v>1975</c:v>
                </c:pt>
                <c:pt idx="20">
                  <c:v>1976</c:v>
                </c:pt>
                <c:pt idx="21">
                  <c:v>1977</c:v>
                </c:pt>
                <c:pt idx="22">
                  <c:v>1978</c:v>
                </c:pt>
                <c:pt idx="23">
                  <c:v>1979</c:v>
                </c:pt>
                <c:pt idx="24">
                  <c:v>1980</c:v>
                </c:pt>
                <c:pt idx="25">
                  <c:v>1981</c:v>
                </c:pt>
                <c:pt idx="26">
                  <c:v>1982</c:v>
                </c:pt>
                <c:pt idx="27">
                  <c:v>1983</c:v>
                </c:pt>
                <c:pt idx="28">
                  <c:v>1984</c:v>
                </c:pt>
                <c:pt idx="29">
                  <c:v>1985</c:v>
                </c:pt>
                <c:pt idx="30">
                  <c:v>1986</c:v>
                </c:pt>
                <c:pt idx="31">
                  <c:v>1987</c:v>
                </c:pt>
                <c:pt idx="32">
                  <c:v>1988</c:v>
                </c:pt>
                <c:pt idx="33">
                  <c:v>1989</c:v>
                </c:pt>
                <c:pt idx="34">
                  <c:v>1990</c:v>
                </c:pt>
                <c:pt idx="35">
                  <c:v>1991</c:v>
                </c:pt>
                <c:pt idx="36">
                  <c:v>1992</c:v>
                </c:pt>
                <c:pt idx="37">
                  <c:v>1993</c:v>
                </c:pt>
                <c:pt idx="38">
                  <c:v>1994</c:v>
                </c:pt>
                <c:pt idx="39">
                  <c:v>1995</c:v>
                </c:pt>
                <c:pt idx="40">
                  <c:v>1996</c:v>
                </c:pt>
                <c:pt idx="41">
                  <c:v>1997</c:v>
                </c:pt>
                <c:pt idx="42">
                  <c:v>1998</c:v>
                </c:pt>
                <c:pt idx="43">
                  <c:v>1999</c:v>
                </c:pt>
                <c:pt idx="44">
                  <c:v>2000</c:v>
                </c:pt>
                <c:pt idx="45">
                  <c:v>2001</c:v>
                </c:pt>
                <c:pt idx="46">
                  <c:v>2002</c:v>
                </c:pt>
                <c:pt idx="47">
                  <c:v>2003</c:v>
                </c:pt>
                <c:pt idx="48">
                  <c:v>2004</c:v>
                </c:pt>
                <c:pt idx="49">
                  <c:v>2005</c:v>
                </c:pt>
                <c:pt idx="50">
                  <c:v>2006</c:v>
                </c:pt>
                <c:pt idx="51">
                  <c:v>2007</c:v>
                </c:pt>
                <c:pt idx="52">
                  <c:v>2008</c:v>
                </c:pt>
                <c:pt idx="53">
                  <c:v>2013</c:v>
                </c:pt>
                <c:pt idx="54">
                  <c:v>2014</c:v>
                </c:pt>
                <c:pt idx="55">
                  <c:v>2015</c:v>
                </c:pt>
              </c:numCache>
            </c:numRef>
          </c:cat>
          <c:val>
            <c:numRef>
              <c:f>'Shelby data'!$B$5:$BE$5</c:f>
              <c:numCache>
                <c:formatCode>"$"#,##0</c:formatCode>
                <c:ptCount val="56"/>
                <c:pt idx="0">
                  <c:v>771541.71428571432</c:v>
                </c:pt>
                <c:pt idx="1">
                  <c:v>801353.35593220335</c:v>
                </c:pt>
                <c:pt idx="2">
                  <c:v>831164.99757869251</c:v>
                </c:pt>
                <c:pt idx="3">
                  <c:v>860976.63922518166</c:v>
                </c:pt>
                <c:pt idx="4">
                  <c:v>890788.28087167081</c:v>
                </c:pt>
                <c:pt idx="5">
                  <c:v>920599.92251815984</c:v>
                </c:pt>
                <c:pt idx="6">
                  <c:v>950411.56416464888</c:v>
                </c:pt>
                <c:pt idx="7">
                  <c:v>980223.20581113792</c:v>
                </c:pt>
                <c:pt idx="8">
                  <c:v>1010034.8474576272</c:v>
                </c:pt>
                <c:pt idx="9">
                  <c:v>1039846.4891041162</c:v>
                </c:pt>
                <c:pt idx="10">
                  <c:v>1069658.1307506054</c:v>
                </c:pt>
                <c:pt idx="11">
                  <c:v>1099469.7723970946</c:v>
                </c:pt>
                <c:pt idx="12">
                  <c:v>1129281.4140435834</c:v>
                </c:pt>
                <c:pt idx="13">
                  <c:v>1159093.0556900727</c:v>
                </c:pt>
                <c:pt idx="14">
                  <c:v>1188904.6973365617</c:v>
                </c:pt>
                <c:pt idx="15">
                  <c:v>1218716.3389830508</c:v>
                </c:pt>
                <c:pt idx="16">
                  <c:v>1248527.98062954</c:v>
                </c:pt>
                <c:pt idx="17">
                  <c:v>1278339.6222760291</c:v>
                </c:pt>
                <c:pt idx="18">
                  <c:v>1308151.2639225181</c:v>
                </c:pt>
                <c:pt idx="19">
                  <c:v>1337962.9055690074</c:v>
                </c:pt>
                <c:pt idx="20">
                  <c:v>1367774.5472154964</c:v>
                </c:pt>
                <c:pt idx="21">
                  <c:v>1397586.1888619857</c:v>
                </c:pt>
                <c:pt idx="22">
                  <c:v>1427397.8305084747</c:v>
                </c:pt>
                <c:pt idx="23">
                  <c:v>1457209.4721549638</c:v>
                </c:pt>
                <c:pt idx="24">
                  <c:v>1487021.1138014528</c:v>
                </c:pt>
                <c:pt idx="25">
                  <c:v>1516832.7554479418</c:v>
                </c:pt>
                <c:pt idx="26">
                  <c:v>1546644.3970944311</c:v>
                </c:pt>
                <c:pt idx="27">
                  <c:v>1576456.0387409199</c:v>
                </c:pt>
                <c:pt idx="28">
                  <c:v>1606267.6803874092</c:v>
                </c:pt>
                <c:pt idx="29">
                  <c:v>1636079.3220338984</c:v>
                </c:pt>
                <c:pt idx="30">
                  <c:v>1665890.9636803875</c:v>
                </c:pt>
                <c:pt idx="31">
                  <c:v>1695702.6053268765</c:v>
                </c:pt>
                <c:pt idx="32">
                  <c:v>1725514.2469733658</c:v>
                </c:pt>
                <c:pt idx="33">
                  <c:v>1755325.8886198548</c:v>
                </c:pt>
                <c:pt idx="34">
                  <c:v>1785137.5302663436</c:v>
                </c:pt>
                <c:pt idx="35">
                  <c:v>1814949.1719128331</c:v>
                </c:pt>
                <c:pt idx="36">
                  <c:v>1844760.8135593222</c:v>
                </c:pt>
                <c:pt idx="37">
                  <c:v>1874572.455205811</c:v>
                </c:pt>
                <c:pt idx="38">
                  <c:v>1904384.0968523002</c:v>
                </c:pt>
                <c:pt idx="39">
                  <c:v>1934195.7384987895</c:v>
                </c:pt>
                <c:pt idx="40">
                  <c:v>1964007.3801452783</c:v>
                </c:pt>
                <c:pt idx="41">
                  <c:v>1993819.0217917676</c:v>
                </c:pt>
                <c:pt idx="42">
                  <c:v>2023630.6634382568</c:v>
                </c:pt>
                <c:pt idx="43">
                  <c:v>2053442.3050847459</c:v>
                </c:pt>
                <c:pt idx="44">
                  <c:v>2083253.9467312349</c:v>
                </c:pt>
                <c:pt idx="45">
                  <c:v>2113065.5883777244</c:v>
                </c:pt>
                <c:pt idx="46">
                  <c:v>2142877.230024213</c:v>
                </c:pt>
                <c:pt idx="47">
                  <c:v>2172688.871670702</c:v>
                </c:pt>
                <c:pt idx="48">
                  <c:v>2202500.513317191</c:v>
                </c:pt>
                <c:pt idx="49">
                  <c:v>2232312.1549636805</c:v>
                </c:pt>
                <c:pt idx="50">
                  <c:v>2262123.7966101696</c:v>
                </c:pt>
                <c:pt idx="51">
                  <c:v>2291935.4382566586</c:v>
                </c:pt>
                <c:pt idx="52">
                  <c:v>2321747.0799031481</c:v>
                </c:pt>
                <c:pt idx="53">
                  <c:v>2470805.2881355933</c:v>
                </c:pt>
                <c:pt idx="54">
                  <c:v>2500616.9297820823</c:v>
                </c:pt>
                <c:pt idx="55">
                  <c:v>2530428.5714285714</c:v>
                </c:pt>
              </c:numCache>
            </c:numRef>
          </c:val>
          <c:smooth val="0"/>
        </c:ser>
        <c:dLbls>
          <c:showLegendKey val="0"/>
          <c:showVal val="0"/>
          <c:showCatName val="0"/>
          <c:showSerName val="0"/>
          <c:showPercent val="0"/>
          <c:showBubbleSize val="0"/>
        </c:dLbls>
        <c:smooth val="0"/>
        <c:axId val="412619784"/>
        <c:axId val="411999056"/>
      </c:lineChart>
      <c:catAx>
        <c:axId val="412619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1999056"/>
        <c:crosses val="autoZero"/>
        <c:auto val="1"/>
        <c:lblAlgn val="ctr"/>
        <c:lblOffset val="100"/>
        <c:noMultiLvlLbl val="0"/>
      </c:catAx>
      <c:valAx>
        <c:axId val="411999056"/>
        <c:scaling>
          <c:orientation val="minMax"/>
        </c:scaling>
        <c:delete val="1"/>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crossAx val="412619784"/>
        <c:crosses val="autoZero"/>
        <c:crossBetween val="between"/>
      </c:valAx>
      <c:spPr>
        <a:noFill/>
        <a:ln>
          <a:noFill/>
        </a:ln>
        <a:effectLst/>
      </c:spPr>
    </c:plotArea>
    <c:legend>
      <c:legendPos val="b"/>
      <c:layout>
        <c:manualLayout>
          <c:xMode val="edge"/>
          <c:yMode val="edge"/>
          <c:x val="3.648512151140032E-2"/>
          <c:y val="0.10045643611586524"/>
          <c:w val="0.37147419072615923"/>
          <c:h val="0.3437510936132983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5.2145341919028018E-2"/>
          <c:y val="8.4584410127970633E-2"/>
          <c:w val="0.94785465808097191"/>
          <c:h val="0.86234970525139087"/>
        </c:manualLayout>
      </c:layout>
      <c:barChart>
        <c:barDir val="col"/>
        <c:grouping val="clustered"/>
        <c:varyColors val="0"/>
        <c:ser>
          <c:idx val="1"/>
          <c:order val="1"/>
          <c:tx>
            <c:v>US Recession</c:v>
          </c:tx>
          <c:invertIfNegative val="0"/>
          <c:cat>
            <c:numRef>
              <c:f>Sheet1!$D$8:$D$240</c:f>
              <c:numCache>
                <c:formatCode>yyyy\-mm\-dd</c:formatCode>
                <c:ptCount val="233"/>
                <c:pt idx="0">
                  <c:v>42491</c:v>
                </c:pt>
                <c:pt idx="1">
                  <c:v>42461</c:v>
                </c:pt>
                <c:pt idx="2">
                  <c:v>42430</c:v>
                </c:pt>
                <c:pt idx="3">
                  <c:v>42401</c:v>
                </c:pt>
                <c:pt idx="4">
                  <c:v>42370</c:v>
                </c:pt>
                <c:pt idx="5">
                  <c:v>42339</c:v>
                </c:pt>
                <c:pt idx="6">
                  <c:v>42309</c:v>
                </c:pt>
                <c:pt idx="7">
                  <c:v>42278</c:v>
                </c:pt>
                <c:pt idx="8">
                  <c:v>42248</c:v>
                </c:pt>
                <c:pt idx="9">
                  <c:v>42217</c:v>
                </c:pt>
                <c:pt idx="10">
                  <c:v>42186</c:v>
                </c:pt>
                <c:pt idx="11">
                  <c:v>42156</c:v>
                </c:pt>
                <c:pt idx="12">
                  <c:v>42125</c:v>
                </c:pt>
                <c:pt idx="13">
                  <c:v>42095</c:v>
                </c:pt>
                <c:pt idx="14">
                  <c:v>42064</c:v>
                </c:pt>
                <c:pt idx="15">
                  <c:v>42036</c:v>
                </c:pt>
                <c:pt idx="16">
                  <c:v>42005</c:v>
                </c:pt>
                <c:pt idx="17">
                  <c:v>41974</c:v>
                </c:pt>
                <c:pt idx="18">
                  <c:v>41944</c:v>
                </c:pt>
                <c:pt idx="19">
                  <c:v>41913</c:v>
                </c:pt>
                <c:pt idx="20">
                  <c:v>41883</c:v>
                </c:pt>
                <c:pt idx="21">
                  <c:v>41852</c:v>
                </c:pt>
                <c:pt idx="22">
                  <c:v>41821</c:v>
                </c:pt>
                <c:pt idx="23">
                  <c:v>41791</c:v>
                </c:pt>
                <c:pt idx="24">
                  <c:v>41760</c:v>
                </c:pt>
                <c:pt idx="25">
                  <c:v>41730</c:v>
                </c:pt>
                <c:pt idx="26">
                  <c:v>41699</c:v>
                </c:pt>
                <c:pt idx="27">
                  <c:v>41671</c:v>
                </c:pt>
                <c:pt idx="28">
                  <c:v>41640</c:v>
                </c:pt>
                <c:pt idx="29">
                  <c:v>41609</c:v>
                </c:pt>
                <c:pt idx="30">
                  <c:v>41579</c:v>
                </c:pt>
                <c:pt idx="31">
                  <c:v>41548</c:v>
                </c:pt>
                <c:pt idx="32">
                  <c:v>41518</c:v>
                </c:pt>
                <c:pt idx="33">
                  <c:v>41487</c:v>
                </c:pt>
                <c:pt idx="34">
                  <c:v>41456</c:v>
                </c:pt>
                <c:pt idx="35">
                  <c:v>41426</c:v>
                </c:pt>
                <c:pt idx="36">
                  <c:v>41395</c:v>
                </c:pt>
                <c:pt idx="37">
                  <c:v>41365</c:v>
                </c:pt>
                <c:pt idx="38">
                  <c:v>41334</c:v>
                </c:pt>
                <c:pt idx="39">
                  <c:v>41306</c:v>
                </c:pt>
                <c:pt idx="40">
                  <c:v>41275</c:v>
                </c:pt>
                <c:pt idx="41">
                  <c:v>41244</c:v>
                </c:pt>
                <c:pt idx="42">
                  <c:v>41214</c:v>
                </c:pt>
                <c:pt idx="43">
                  <c:v>41183</c:v>
                </c:pt>
                <c:pt idx="44">
                  <c:v>41153</c:v>
                </c:pt>
                <c:pt idx="45">
                  <c:v>41122</c:v>
                </c:pt>
                <c:pt idx="46">
                  <c:v>41091</c:v>
                </c:pt>
                <c:pt idx="47">
                  <c:v>41061</c:v>
                </c:pt>
                <c:pt idx="48">
                  <c:v>41030</c:v>
                </c:pt>
                <c:pt idx="49">
                  <c:v>41000</c:v>
                </c:pt>
                <c:pt idx="50">
                  <c:v>40969</c:v>
                </c:pt>
                <c:pt idx="51">
                  <c:v>40940</c:v>
                </c:pt>
                <c:pt idx="52">
                  <c:v>40909</c:v>
                </c:pt>
                <c:pt idx="53">
                  <c:v>40878</c:v>
                </c:pt>
                <c:pt idx="54">
                  <c:v>40848</c:v>
                </c:pt>
                <c:pt idx="55">
                  <c:v>40817</c:v>
                </c:pt>
                <c:pt idx="56">
                  <c:v>40787</c:v>
                </c:pt>
                <c:pt idx="57">
                  <c:v>40756</c:v>
                </c:pt>
                <c:pt idx="58">
                  <c:v>40725</c:v>
                </c:pt>
                <c:pt idx="59">
                  <c:v>40695</c:v>
                </c:pt>
                <c:pt idx="60">
                  <c:v>40664</c:v>
                </c:pt>
                <c:pt idx="61">
                  <c:v>40634</c:v>
                </c:pt>
                <c:pt idx="62">
                  <c:v>40603</c:v>
                </c:pt>
                <c:pt idx="63">
                  <c:v>40575</c:v>
                </c:pt>
                <c:pt idx="64">
                  <c:v>40544</c:v>
                </c:pt>
                <c:pt idx="65">
                  <c:v>40513</c:v>
                </c:pt>
                <c:pt idx="66">
                  <c:v>40483</c:v>
                </c:pt>
                <c:pt idx="67">
                  <c:v>40452</c:v>
                </c:pt>
                <c:pt idx="68">
                  <c:v>40422</c:v>
                </c:pt>
                <c:pt idx="69">
                  <c:v>40391</c:v>
                </c:pt>
                <c:pt idx="70">
                  <c:v>40360</c:v>
                </c:pt>
                <c:pt idx="71">
                  <c:v>40330</c:v>
                </c:pt>
                <c:pt idx="72">
                  <c:v>40299</c:v>
                </c:pt>
                <c:pt idx="73">
                  <c:v>40269</c:v>
                </c:pt>
                <c:pt idx="74">
                  <c:v>40238</c:v>
                </c:pt>
                <c:pt idx="75">
                  <c:v>40210</c:v>
                </c:pt>
                <c:pt idx="76">
                  <c:v>40179</c:v>
                </c:pt>
                <c:pt idx="77">
                  <c:v>40148</c:v>
                </c:pt>
                <c:pt idx="78">
                  <c:v>40118</c:v>
                </c:pt>
                <c:pt idx="79">
                  <c:v>40087</c:v>
                </c:pt>
                <c:pt idx="80">
                  <c:v>40057</c:v>
                </c:pt>
                <c:pt idx="81">
                  <c:v>40026</c:v>
                </c:pt>
                <c:pt idx="82">
                  <c:v>39995</c:v>
                </c:pt>
                <c:pt idx="83">
                  <c:v>39965</c:v>
                </c:pt>
                <c:pt idx="84">
                  <c:v>39934</c:v>
                </c:pt>
                <c:pt idx="85">
                  <c:v>39904</c:v>
                </c:pt>
                <c:pt idx="86">
                  <c:v>39873</c:v>
                </c:pt>
                <c:pt idx="87">
                  <c:v>39845</c:v>
                </c:pt>
                <c:pt idx="88">
                  <c:v>39814</c:v>
                </c:pt>
                <c:pt idx="89">
                  <c:v>39783</c:v>
                </c:pt>
                <c:pt idx="90">
                  <c:v>39753</c:v>
                </c:pt>
                <c:pt idx="91">
                  <c:v>39722</c:v>
                </c:pt>
                <c:pt idx="92">
                  <c:v>39692</c:v>
                </c:pt>
                <c:pt idx="93">
                  <c:v>39661</c:v>
                </c:pt>
                <c:pt idx="94">
                  <c:v>39630</c:v>
                </c:pt>
                <c:pt idx="95">
                  <c:v>39600</c:v>
                </c:pt>
                <c:pt idx="96">
                  <c:v>39569</c:v>
                </c:pt>
                <c:pt idx="97">
                  <c:v>39539</c:v>
                </c:pt>
                <c:pt idx="98">
                  <c:v>39508</c:v>
                </c:pt>
                <c:pt idx="99">
                  <c:v>39479</c:v>
                </c:pt>
                <c:pt idx="100">
                  <c:v>39448</c:v>
                </c:pt>
                <c:pt idx="101">
                  <c:v>39417</c:v>
                </c:pt>
                <c:pt idx="102">
                  <c:v>39387</c:v>
                </c:pt>
                <c:pt idx="103">
                  <c:v>39356</c:v>
                </c:pt>
                <c:pt idx="104">
                  <c:v>39326</c:v>
                </c:pt>
                <c:pt idx="105">
                  <c:v>39295</c:v>
                </c:pt>
                <c:pt idx="106">
                  <c:v>39264</c:v>
                </c:pt>
                <c:pt idx="107">
                  <c:v>39234</c:v>
                </c:pt>
                <c:pt idx="108">
                  <c:v>39203</c:v>
                </c:pt>
                <c:pt idx="109">
                  <c:v>39173</c:v>
                </c:pt>
                <c:pt idx="110">
                  <c:v>39142</c:v>
                </c:pt>
                <c:pt idx="111">
                  <c:v>39114</c:v>
                </c:pt>
                <c:pt idx="112">
                  <c:v>39083</c:v>
                </c:pt>
                <c:pt idx="113">
                  <c:v>39052</c:v>
                </c:pt>
                <c:pt idx="114">
                  <c:v>39022</c:v>
                </c:pt>
                <c:pt idx="115">
                  <c:v>38991</c:v>
                </c:pt>
                <c:pt idx="116">
                  <c:v>38961</c:v>
                </c:pt>
                <c:pt idx="117">
                  <c:v>38930</c:v>
                </c:pt>
                <c:pt idx="118">
                  <c:v>38899</c:v>
                </c:pt>
                <c:pt idx="119">
                  <c:v>38869</c:v>
                </c:pt>
                <c:pt idx="120">
                  <c:v>38838</c:v>
                </c:pt>
                <c:pt idx="121">
                  <c:v>38808</c:v>
                </c:pt>
                <c:pt idx="122">
                  <c:v>38777</c:v>
                </c:pt>
                <c:pt idx="123">
                  <c:v>38749</c:v>
                </c:pt>
                <c:pt idx="124">
                  <c:v>38718</c:v>
                </c:pt>
                <c:pt idx="125">
                  <c:v>38687</c:v>
                </c:pt>
                <c:pt idx="126">
                  <c:v>38657</c:v>
                </c:pt>
                <c:pt idx="127">
                  <c:v>38626</c:v>
                </c:pt>
                <c:pt idx="128">
                  <c:v>38596</c:v>
                </c:pt>
                <c:pt idx="129">
                  <c:v>38565</c:v>
                </c:pt>
                <c:pt idx="130">
                  <c:v>38534</c:v>
                </c:pt>
                <c:pt idx="131">
                  <c:v>38504</c:v>
                </c:pt>
                <c:pt idx="132">
                  <c:v>38473</c:v>
                </c:pt>
                <c:pt idx="133">
                  <c:v>38443</c:v>
                </c:pt>
                <c:pt idx="134">
                  <c:v>38412</c:v>
                </c:pt>
                <c:pt idx="135">
                  <c:v>38384</c:v>
                </c:pt>
                <c:pt idx="136">
                  <c:v>38353</c:v>
                </c:pt>
                <c:pt idx="137">
                  <c:v>38322</c:v>
                </c:pt>
                <c:pt idx="138">
                  <c:v>38292</c:v>
                </c:pt>
                <c:pt idx="139">
                  <c:v>38261</c:v>
                </c:pt>
                <c:pt idx="140">
                  <c:v>38231</c:v>
                </c:pt>
                <c:pt idx="141">
                  <c:v>38200</c:v>
                </c:pt>
                <c:pt idx="142">
                  <c:v>38169</c:v>
                </c:pt>
                <c:pt idx="143">
                  <c:v>38139</c:v>
                </c:pt>
                <c:pt idx="144">
                  <c:v>38108</c:v>
                </c:pt>
                <c:pt idx="145">
                  <c:v>38078</c:v>
                </c:pt>
                <c:pt idx="146">
                  <c:v>38047</c:v>
                </c:pt>
                <c:pt idx="147">
                  <c:v>38018</c:v>
                </c:pt>
                <c:pt idx="148">
                  <c:v>37987</c:v>
                </c:pt>
                <c:pt idx="149">
                  <c:v>37956</c:v>
                </c:pt>
                <c:pt idx="150">
                  <c:v>37926</c:v>
                </c:pt>
                <c:pt idx="151">
                  <c:v>37895</c:v>
                </c:pt>
                <c:pt idx="152">
                  <c:v>37865</c:v>
                </c:pt>
                <c:pt idx="153">
                  <c:v>37834</c:v>
                </c:pt>
                <c:pt idx="154">
                  <c:v>37803</c:v>
                </c:pt>
                <c:pt idx="155">
                  <c:v>37773</c:v>
                </c:pt>
                <c:pt idx="156">
                  <c:v>37742</c:v>
                </c:pt>
                <c:pt idx="157">
                  <c:v>37712</c:v>
                </c:pt>
                <c:pt idx="158">
                  <c:v>37681</c:v>
                </c:pt>
                <c:pt idx="159">
                  <c:v>37653</c:v>
                </c:pt>
                <c:pt idx="160">
                  <c:v>37622</c:v>
                </c:pt>
                <c:pt idx="161">
                  <c:v>37591</c:v>
                </c:pt>
                <c:pt idx="162">
                  <c:v>37561</c:v>
                </c:pt>
                <c:pt idx="163">
                  <c:v>37530</c:v>
                </c:pt>
                <c:pt idx="164">
                  <c:v>37500</c:v>
                </c:pt>
                <c:pt idx="165">
                  <c:v>37469</c:v>
                </c:pt>
                <c:pt idx="166">
                  <c:v>37438</c:v>
                </c:pt>
                <c:pt idx="167">
                  <c:v>37408</c:v>
                </c:pt>
                <c:pt idx="168">
                  <c:v>37377</c:v>
                </c:pt>
                <c:pt idx="169">
                  <c:v>37347</c:v>
                </c:pt>
                <c:pt idx="170">
                  <c:v>37316</c:v>
                </c:pt>
                <c:pt idx="171">
                  <c:v>37288</c:v>
                </c:pt>
                <c:pt idx="172">
                  <c:v>37257</c:v>
                </c:pt>
                <c:pt idx="173">
                  <c:v>37226</c:v>
                </c:pt>
                <c:pt idx="174">
                  <c:v>37196</c:v>
                </c:pt>
                <c:pt idx="175">
                  <c:v>37165</c:v>
                </c:pt>
                <c:pt idx="176">
                  <c:v>37135</c:v>
                </c:pt>
                <c:pt idx="177">
                  <c:v>37104</c:v>
                </c:pt>
                <c:pt idx="178">
                  <c:v>37073</c:v>
                </c:pt>
                <c:pt idx="179">
                  <c:v>37043</c:v>
                </c:pt>
                <c:pt idx="180">
                  <c:v>37012</c:v>
                </c:pt>
                <c:pt idx="181">
                  <c:v>36982</c:v>
                </c:pt>
                <c:pt idx="182">
                  <c:v>36951</c:v>
                </c:pt>
                <c:pt idx="183">
                  <c:v>36923</c:v>
                </c:pt>
                <c:pt idx="184">
                  <c:v>36892</c:v>
                </c:pt>
                <c:pt idx="185">
                  <c:v>36861</c:v>
                </c:pt>
                <c:pt idx="186">
                  <c:v>36831</c:v>
                </c:pt>
                <c:pt idx="187">
                  <c:v>36800</c:v>
                </c:pt>
                <c:pt idx="188">
                  <c:v>36770</c:v>
                </c:pt>
                <c:pt idx="189">
                  <c:v>36739</c:v>
                </c:pt>
                <c:pt idx="190">
                  <c:v>36708</c:v>
                </c:pt>
                <c:pt idx="191">
                  <c:v>36678</c:v>
                </c:pt>
                <c:pt idx="192">
                  <c:v>36647</c:v>
                </c:pt>
                <c:pt idx="193">
                  <c:v>36617</c:v>
                </c:pt>
                <c:pt idx="194">
                  <c:v>36586</c:v>
                </c:pt>
                <c:pt idx="195">
                  <c:v>36557</c:v>
                </c:pt>
                <c:pt idx="196">
                  <c:v>36526</c:v>
                </c:pt>
                <c:pt idx="197">
                  <c:v>36495</c:v>
                </c:pt>
                <c:pt idx="198">
                  <c:v>36465</c:v>
                </c:pt>
                <c:pt idx="199">
                  <c:v>36434</c:v>
                </c:pt>
                <c:pt idx="200">
                  <c:v>36404</c:v>
                </c:pt>
                <c:pt idx="201">
                  <c:v>36373</c:v>
                </c:pt>
                <c:pt idx="202">
                  <c:v>36342</c:v>
                </c:pt>
                <c:pt idx="203">
                  <c:v>36312</c:v>
                </c:pt>
                <c:pt idx="204">
                  <c:v>36281</c:v>
                </c:pt>
                <c:pt idx="205">
                  <c:v>36251</c:v>
                </c:pt>
                <c:pt idx="206">
                  <c:v>36220</c:v>
                </c:pt>
                <c:pt idx="207">
                  <c:v>36192</c:v>
                </c:pt>
                <c:pt idx="208">
                  <c:v>36161</c:v>
                </c:pt>
                <c:pt idx="209">
                  <c:v>36130</c:v>
                </c:pt>
                <c:pt idx="210">
                  <c:v>36100</c:v>
                </c:pt>
                <c:pt idx="211">
                  <c:v>36069</c:v>
                </c:pt>
                <c:pt idx="212">
                  <c:v>36039</c:v>
                </c:pt>
                <c:pt idx="213">
                  <c:v>36008</c:v>
                </c:pt>
                <c:pt idx="214">
                  <c:v>35977</c:v>
                </c:pt>
                <c:pt idx="215">
                  <c:v>35947</c:v>
                </c:pt>
                <c:pt idx="216">
                  <c:v>35916</c:v>
                </c:pt>
                <c:pt idx="217">
                  <c:v>35886</c:v>
                </c:pt>
                <c:pt idx="218">
                  <c:v>35855</c:v>
                </c:pt>
                <c:pt idx="219">
                  <c:v>35827</c:v>
                </c:pt>
                <c:pt idx="220">
                  <c:v>35796</c:v>
                </c:pt>
                <c:pt idx="221">
                  <c:v>35765</c:v>
                </c:pt>
                <c:pt idx="222">
                  <c:v>35735</c:v>
                </c:pt>
                <c:pt idx="223">
                  <c:v>35704</c:v>
                </c:pt>
                <c:pt idx="224">
                  <c:v>35674</c:v>
                </c:pt>
                <c:pt idx="225">
                  <c:v>35643</c:v>
                </c:pt>
                <c:pt idx="226">
                  <c:v>35612</c:v>
                </c:pt>
                <c:pt idx="227">
                  <c:v>35582</c:v>
                </c:pt>
                <c:pt idx="228">
                  <c:v>35551</c:v>
                </c:pt>
                <c:pt idx="229">
                  <c:v>35521</c:v>
                </c:pt>
                <c:pt idx="230">
                  <c:v>35490</c:v>
                </c:pt>
                <c:pt idx="231">
                  <c:v>35462</c:v>
                </c:pt>
                <c:pt idx="232">
                  <c:v>35431</c:v>
                </c:pt>
              </c:numCache>
            </c:numRef>
          </c:cat>
          <c:val>
            <c:numRef>
              <c:f>Sheet1!$F$8:$F$240</c:f>
              <c:numCache>
                <c:formatCode>General</c:formatCode>
                <c:ptCount val="23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numCache>
            </c:numRef>
          </c:val>
        </c:ser>
        <c:dLbls>
          <c:showLegendKey val="0"/>
          <c:showVal val="0"/>
          <c:showCatName val="0"/>
          <c:showSerName val="0"/>
          <c:showPercent val="0"/>
          <c:showBubbleSize val="0"/>
        </c:dLbls>
        <c:gapWidth val="0"/>
        <c:axId val="465627576"/>
        <c:axId val="465627184"/>
      </c:barChart>
      <c:lineChart>
        <c:grouping val="standard"/>
        <c:varyColors val="0"/>
        <c:ser>
          <c:idx val="0"/>
          <c:order val="0"/>
          <c:tx>
            <c:v>Henry Hub Spot Natural Gas Price</c:v>
          </c:tx>
          <c:marker>
            <c:symbol val="none"/>
          </c:marker>
          <c:cat>
            <c:numRef>
              <c:f>Sheet1!$D$8:$D$240</c:f>
              <c:numCache>
                <c:formatCode>yyyy\-mm\-dd</c:formatCode>
                <c:ptCount val="233"/>
                <c:pt idx="0">
                  <c:v>42491</c:v>
                </c:pt>
                <c:pt idx="1">
                  <c:v>42461</c:v>
                </c:pt>
                <c:pt idx="2">
                  <c:v>42430</c:v>
                </c:pt>
                <c:pt idx="3">
                  <c:v>42401</c:v>
                </c:pt>
                <c:pt idx="4">
                  <c:v>42370</c:v>
                </c:pt>
                <c:pt idx="5">
                  <c:v>42339</c:v>
                </c:pt>
                <c:pt idx="6">
                  <c:v>42309</c:v>
                </c:pt>
                <c:pt idx="7">
                  <c:v>42278</c:v>
                </c:pt>
                <c:pt idx="8">
                  <c:v>42248</c:v>
                </c:pt>
                <c:pt idx="9">
                  <c:v>42217</c:v>
                </c:pt>
                <c:pt idx="10">
                  <c:v>42186</c:v>
                </c:pt>
                <c:pt idx="11">
                  <c:v>42156</c:v>
                </c:pt>
                <c:pt idx="12">
                  <c:v>42125</c:v>
                </c:pt>
                <c:pt idx="13">
                  <c:v>42095</c:v>
                </c:pt>
                <c:pt idx="14">
                  <c:v>42064</c:v>
                </c:pt>
                <c:pt idx="15">
                  <c:v>42036</c:v>
                </c:pt>
                <c:pt idx="16">
                  <c:v>42005</c:v>
                </c:pt>
                <c:pt idx="17">
                  <c:v>41974</c:v>
                </c:pt>
                <c:pt idx="18">
                  <c:v>41944</c:v>
                </c:pt>
                <c:pt idx="19">
                  <c:v>41913</c:v>
                </c:pt>
                <c:pt idx="20">
                  <c:v>41883</c:v>
                </c:pt>
                <c:pt idx="21">
                  <c:v>41852</c:v>
                </c:pt>
                <c:pt idx="22">
                  <c:v>41821</c:v>
                </c:pt>
                <c:pt idx="23">
                  <c:v>41791</c:v>
                </c:pt>
                <c:pt idx="24">
                  <c:v>41760</c:v>
                </c:pt>
                <c:pt idx="25">
                  <c:v>41730</c:v>
                </c:pt>
                <c:pt idx="26">
                  <c:v>41699</c:v>
                </c:pt>
                <c:pt idx="27">
                  <c:v>41671</c:v>
                </c:pt>
                <c:pt idx="28">
                  <c:v>41640</c:v>
                </c:pt>
                <c:pt idx="29">
                  <c:v>41609</c:v>
                </c:pt>
                <c:pt idx="30">
                  <c:v>41579</c:v>
                </c:pt>
                <c:pt idx="31">
                  <c:v>41548</c:v>
                </c:pt>
                <c:pt idx="32">
                  <c:v>41518</c:v>
                </c:pt>
                <c:pt idx="33">
                  <c:v>41487</c:v>
                </c:pt>
                <c:pt idx="34">
                  <c:v>41456</c:v>
                </c:pt>
                <c:pt idx="35">
                  <c:v>41426</c:v>
                </c:pt>
                <c:pt idx="36">
                  <c:v>41395</c:v>
                </c:pt>
                <c:pt idx="37">
                  <c:v>41365</c:v>
                </c:pt>
                <c:pt idx="38">
                  <c:v>41334</c:v>
                </c:pt>
                <c:pt idx="39">
                  <c:v>41306</c:v>
                </c:pt>
                <c:pt idx="40">
                  <c:v>41275</c:v>
                </c:pt>
                <c:pt idx="41">
                  <c:v>41244</c:v>
                </c:pt>
                <c:pt idx="42">
                  <c:v>41214</c:v>
                </c:pt>
                <c:pt idx="43">
                  <c:v>41183</c:v>
                </c:pt>
                <c:pt idx="44">
                  <c:v>41153</c:v>
                </c:pt>
                <c:pt idx="45">
                  <c:v>41122</c:v>
                </c:pt>
                <c:pt idx="46">
                  <c:v>41091</c:v>
                </c:pt>
                <c:pt idx="47">
                  <c:v>41061</c:v>
                </c:pt>
                <c:pt idx="48">
                  <c:v>41030</c:v>
                </c:pt>
                <c:pt idx="49">
                  <c:v>41000</c:v>
                </c:pt>
                <c:pt idx="50">
                  <c:v>40969</c:v>
                </c:pt>
                <c:pt idx="51">
                  <c:v>40940</c:v>
                </c:pt>
                <c:pt idx="52">
                  <c:v>40909</c:v>
                </c:pt>
                <c:pt idx="53">
                  <c:v>40878</c:v>
                </c:pt>
                <c:pt idx="54">
                  <c:v>40848</c:v>
                </c:pt>
                <c:pt idx="55">
                  <c:v>40817</c:v>
                </c:pt>
                <c:pt idx="56">
                  <c:v>40787</c:v>
                </c:pt>
                <c:pt idx="57">
                  <c:v>40756</c:v>
                </c:pt>
                <c:pt idx="58">
                  <c:v>40725</c:v>
                </c:pt>
                <c:pt idx="59">
                  <c:v>40695</c:v>
                </c:pt>
                <c:pt idx="60">
                  <c:v>40664</c:v>
                </c:pt>
                <c:pt idx="61">
                  <c:v>40634</c:v>
                </c:pt>
                <c:pt idx="62">
                  <c:v>40603</c:v>
                </c:pt>
                <c:pt idx="63">
                  <c:v>40575</c:v>
                </c:pt>
                <c:pt idx="64">
                  <c:v>40544</c:v>
                </c:pt>
                <c:pt idx="65">
                  <c:v>40513</c:v>
                </c:pt>
                <c:pt idx="66">
                  <c:v>40483</c:v>
                </c:pt>
                <c:pt idx="67">
                  <c:v>40452</c:v>
                </c:pt>
                <c:pt idx="68">
                  <c:v>40422</c:v>
                </c:pt>
                <c:pt idx="69">
                  <c:v>40391</c:v>
                </c:pt>
                <c:pt idx="70">
                  <c:v>40360</c:v>
                </c:pt>
                <c:pt idx="71">
                  <c:v>40330</c:v>
                </c:pt>
                <c:pt idx="72">
                  <c:v>40299</c:v>
                </c:pt>
                <c:pt idx="73">
                  <c:v>40269</c:v>
                </c:pt>
                <c:pt idx="74">
                  <c:v>40238</c:v>
                </c:pt>
                <c:pt idx="75">
                  <c:v>40210</c:v>
                </c:pt>
                <c:pt idx="76">
                  <c:v>40179</c:v>
                </c:pt>
                <c:pt idx="77">
                  <c:v>40148</c:v>
                </c:pt>
                <c:pt idx="78">
                  <c:v>40118</c:v>
                </c:pt>
                <c:pt idx="79">
                  <c:v>40087</c:v>
                </c:pt>
                <c:pt idx="80">
                  <c:v>40057</c:v>
                </c:pt>
                <c:pt idx="81">
                  <c:v>40026</c:v>
                </c:pt>
                <c:pt idx="82">
                  <c:v>39995</c:v>
                </c:pt>
                <c:pt idx="83">
                  <c:v>39965</c:v>
                </c:pt>
                <c:pt idx="84">
                  <c:v>39934</c:v>
                </c:pt>
                <c:pt idx="85">
                  <c:v>39904</c:v>
                </c:pt>
                <c:pt idx="86">
                  <c:v>39873</c:v>
                </c:pt>
                <c:pt idx="87">
                  <c:v>39845</c:v>
                </c:pt>
                <c:pt idx="88">
                  <c:v>39814</c:v>
                </c:pt>
                <c:pt idx="89">
                  <c:v>39783</c:v>
                </c:pt>
                <c:pt idx="90">
                  <c:v>39753</c:v>
                </c:pt>
                <c:pt idx="91">
                  <c:v>39722</c:v>
                </c:pt>
                <c:pt idx="92">
                  <c:v>39692</c:v>
                </c:pt>
                <c:pt idx="93">
                  <c:v>39661</c:v>
                </c:pt>
                <c:pt idx="94">
                  <c:v>39630</c:v>
                </c:pt>
                <c:pt idx="95">
                  <c:v>39600</c:v>
                </c:pt>
                <c:pt idx="96">
                  <c:v>39569</c:v>
                </c:pt>
                <c:pt idx="97">
                  <c:v>39539</c:v>
                </c:pt>
                <c:pt idx="98">
                  <c:v>39508</c:v>
                </c:pt>
                <c:pt idx="99">
                  <c:v>39479</c:v>
                </c:pt>
                <c:pt idx="100">
                  <c:v>39448</c:v>
                </c:pt>
                <c:pt idx="101">
                  <c:v>39417</c:v>
                </c:pt>
                <c:pt idx="102">
                  <c:v>39387</c:v>
                </c:pt>
                <c:pt idx="103">
                  <c:v>39356</c:v>
                </c:pt>
                <c:pt idx="104">
                  <c:v>39326</c:v>
                </c:pt>
                <c:pt idx="105">
                  <c:v>39295</c:v>
                </c:pt>
                <c:pt idx="106">
                  <c:v>39264</c:v>
                </c:pt>
                <c:pt idx="107">
                  <c:v>39234</c:v>
                </c:pt>
                <c:pt idx="108">
                  <c:v>39203</c:v>
                </c:pt>
                <c:pt idx="109">
                  <c:v>39173</c:v>
                </c:pt>
                <c:pt idx="110">
                  <c:v>39142</c:v>
                </c:pt>
                <c:pt idx="111">
                  <c:v>39114</c:v>
                </c:pt>
                <c:pt idx="112">
                  <c:v>39083</c:v>
                </c:pt>
                <c:pt idx="113">
                  <c:v>39052</c:v>
                </c:pt>
                <c:pt idx="114">
                  <c:v>39022</c:v>
                </c:pt>
                <c:pt idx="115">
                  <c:v>38991</c:v>
                </c:pt>
                <c:pt idx="116">
                  <c:v>38961</c:v>
                </c:pt>
                <c:pt idx="117">
                  <c:v>38930</c:v>
                </c:pt>
                <c:pt idx="118">
                  <c:v>38899</c:v>
                </c:pt>
                <c:pt idx="119">
                  <c:v>38869</c:v>
                </c:pt>
                <c:pt idx="120">
                  <c:v>38838</c:v>
                </c:pt>
                <c:pt idx="121">
                  <c:v>38808</c:v>
                </c:pt>
                <c:pt idx="122">
                  <c:v>38777</c:v>
                </c:pt>
                <c:pt idx="123">
                  <c:v>38749</c:v>
                </c:pt>
                <c:pt idx="124">
                  <c:v>38718</c:v>
                </c:pt>
                <c:pt idx="125">
                  <c:v>38687</c:v>
                </c:pt>
                <c:pt idx="126">
                  <c:v>38657</c:v>
                </c:pt>
                <c:pt idx="127">
                  <c:v>38626</c:v>
                </c:pt>
                <c:pt idx="128">
                  <c:v>38596</c:v>
                </c:pt>
                <c:pt idx="129">
                  <c:v>38565</c:v>
                </c:pt>
                <c:pt idx="130">
                  <c:v>38534</c:v>
                </c:pt>
                <c:pt idx="131">
                  <c:v>38504</c:v>
                </c:pt>
                <c:pt idx="132">
                  <c:v>38473</c:v>
                </c:pt>
                <c:pt idx="133">
                  <c:v>38443</c:v>
                </c:pt>
                <c:pt idx="134">
                  <c:v>38412</c:v>
                </c:pt>
                <c:pt idx="135">
                  <c:v>38384</c:v>
                </c:pt>
                <c:pt idx="136">
                  <c:v>38353</c:v>
                </c:pt>
                <c:pt idx="137">
                  <c:v>38322</c:v>
                </c:pt>
                <c:pt idx="138">
                  <c:v>38292</c:v>
                </c:pt>
                <c:pt idx="139">
                  <c:v>38261</c:v>
                </c:pt>
                <c:pt idx="140">
                  <c:v>38231</c:v>
                </c:pt>
                <c:pt idx="141">
                  <c:v>38200</c:v>
                </c:pt>
                <c:pt idx="142">
                  <c:v>38169</c:v>
                </c:pt>
                <c:pt idx="143">
                  <c:v>38139</c:v>
                </c:pt>
                <c:pt idx="144">
                  <c:v>38108</c:v>
                </c:pt>
                <c:pt idx="145">
                  <c:v>38078</c:v>
                </c:pt>
                <c:pt idx="146">
                  <c:v>38047</c:v>
                </c:pt>
                <c:pt idx="147">
                  <c:v>38018</c:v>
                </c:pt>
                <c:pt idx="148">
                  <c:v>37987</c:v>
                </c:pt>
                <c:pt idx="149">
                  <c:v>37956</c:v>
                </c:pt>
                <c:pt idx="150">
                  <c:v>37926</c:v>
                </c:pt>
                <c:pt idx="151">
                  <c:v>37895</c:v>
                </c:pt>
                <c:pt idx="152">
                  <c:v>37865</c:v>
                </c:pt>
                <c:pt idx="153">
                  <c:v>37834</c:v>
                </c:pt>
                <c:pt idx="154">
                  <c:v>37803</c:v>
                </c:pt>
                <c:pt idx="155">
                  <c:v>37773</c:v>
                </c:pt>
                <c:pt idx="156">
                  <c:v>37742</c:v>
                </c:pt>
                <c:pt idx="157">
                  <c:v>37712</c:v>
                </c:pt>
                <c:pt idx="158">
                  <c:v>37681</c:v>
                </c:pt>
                <c:pt idx="159">
                  <c:v>37653</c:v>
                </c:pt>
                <c:pt idx="160">
                  <c:v>37622</c:v>
                </c:pt>
                <c:pt idx="161">
                  <c:v>37591</c:v>
                </c:pt>
                <c:pt idx="162">
                  <c:v>37561</c:v>
                </c:pt>
                <c:pt idx="163">
                  <c:v>37530</c:v>
                </c:pt>
                <c:pt idx="164">
                  <c:v>37500</c:v>
                </c:pt>
                <c:pt idx="165">
                  <c:v>37469</c:v>
                </c:pt>
                <c:pt idx="166">
                  <c:v>37438</c:v>
                </c:pt>
                <c:pt idx="167">
                  <c:v>37408</c:v>
                </c:pt>
                <c:pt idx="168">
                  <c:v>37377</c:v>
                </c:pt>
                <c:pt idx="169">
                  <c:v>37347</c:v>
                </c:pt>
                <c:pt idx="170">
                  <c:v>37316</c:v>
                </c:pt>
                <c:pt idx="171">
                  <c:v>37288</c:v>
                </c:pt>
                <c:pt idx="172">
                  <c:v>37257</c:v>
                </c:pt>
                <c:pt idx="173">
                  <c:v>37226</c:v>
                </c:pt>
                <c:pt idx="174">
                  <c:v>37196</c:v>
                </c:pt>
                <c:pt idx="175">
                  <c:v>37165</c:v>
                </c:pt>
                <c:pt idx="176">
                  <c:v>37135</c:v>
                </c:pt>
                <c:pt idx="177">
                  <c:v>37104</c:v>
                </c:pt>
                <c:pt idx="178">
                  <c:v>37073</c:v>
                </c:pt>
                <c:pt idx="179">
                  <c:v>37043</c:v>
                </c:pt>
                <c:pt idx="180">
                  <c:v>37012</c:v>
                </c:pt>
                <c:pt idx="181">
                  <c:v>36982</c:v>
                </c:pt>
                <c:pt idx="182">
                  <c:v>36951</c:v>
                </c:pt>
                <c:pt idx="183">
                  <c:v>36923</c:v>
                </c:pt>
                <c:pt idx="184">
                  <c:v>36892</c:v>
                </c:pt>
                <c:pt idx="185">
                  <c:v>36861</c:v>
                </c:pt>
                <c:pt idx="186">
                  <c:v>36831</c:v>
                </c:pt>
                <c:pt idx="187">
                  <c:v>36800</c:v>
                </c:pt>
                <c:pt idx="188">
                  <c:v>36770</c:v>
                </c:pt>
                <c:pt idx="189">
                  <c:v>36739</c:v>
                </c:pt>
                <c:pt idx="190">
                  <c:v>36708</c:v>
                </c:pt>
                <c:pt idx="191">
                  <c:v>36678</c:v>
                </c:pt>
                <c:pt idx="192">
                  <c:v>36647</c:v>
                </c:pt>
                <c:pt idx="193">
                  <c:v>36617</c:v>
                </c:pt>
                <c:pt idx="194">
                  <c:v>36586</c:v>
                </c:pt>
                <c:pt idx="195">
                  <c:v>36557</c:v>
                </c:pt>
                <c:pt idx="196">
                  <c:v>36526</c:v>
                </c:pt>
                <c:pt idx="197">
                  <c:v>36495</c:v>
                </c:pt>
                <c:pt idx="198">
                  <c:v>36465</c:v>
                </c:pt>
                <c:pt idx="199">
                  <c:v>36434</c:v>
                </c:pt>
                <c:pt idx="200">
                  <c:v>36404</c:v>
                </c:pt>
                <c:pt idx="201">
                  <c:v>36373</c:v>
                </c:pt>
                <c:pt idx="202">
                  <c:v>36342</c:v>
                </c:pt>
                <c:pt idx="203">
                  <c:v>36312</c:v>
                </c:pt>
                <c:pt idx="204">
                  <c:v>36281</c:v>
                </c:pt>
                <c:pt idx="205">
                  <c:v>36251</c:v>
                </c:pt>
                <c:pt idx="206">
                  <c:v>36220</c:v>
                </c:pt>
                <c:pt idx="207">
                  <c:v>36192</c:v>
                </c:pt>
                <c:pt idx="208">
                  <c:v>36161</c:v>
                </c:pt>
                <c:pt idx="209">
                  <c:v>36130</c:v>
                </c:pt>
                <c:pt idx="210">
                  <c:v>36100</c:v>
                </c:pt>
                <c:pt idx="211">
                  <c:v>36069</c:v>
                </c:pt>
                <c:pt idx="212">
                  <c:v>36039</c:v>
                </c:pt>
                <c:pt idx="213">
                  <c:v>36008</c:v>
                </c:pt>
                <c:pt idx="214">
                  <c:v>35977</c:v>
                </c:pt>
                <c:pt idx="215">
                  <c:v>35947</c:v>
                </c:pt>
                <c:pt idx="216">
                  <c:v>35916</c:v>
                </c:pt>
                <c:pt idx="217">
                  <c:v>35886</c:v>
                </c:pt>
                <c:pt idx="218">
                  <c:v>35855</c:v>
                </c:pt>
                <c:pt idx="219">
                  <c:v>35827</c:v>
                </c:pt>
                <c:pt idx="220">
                  <c:v>35796</c:v>
                </c:pt>
                <c:pt idx="221">
                  <c:v>35765</c:v>
                </c:pt>
                <c:pt idx="222">
                  <c:v>35735</c:v>
                </c:pt>
                <c:pt idx="223">
                  <c:v>35704</c:v>
                </c:pt>
                <c:pt idx="224">
                  <c:v>35674</c:v>
                </c:pt>
                <c:pt idx="225">
                  <c:v>35643</c:v>
                </c:pt>
                <c:pt idx="226">
                  <c:v>35612</c:v>
                </c:pt>
                <c:pt idx="227">
                  <c:v>35582</c:v>
                </c:pt>
                <c:pt idx="228">
                  <c:v>35551</c:v>
                </c:pt>
                <c:pt idx="229">
                  <c:v>35521</c:v>
                </c:pt>
                <c:pt idx="230">
                  <c:v>35490</c:v>
                </c:pt>
                <c:pt idx="231">
                  <c:v>35462</c:v>
                </c:pt>
                <c:pt idx="232">
                  <c:v>35431</c:v>
                </c:pt>
              </c:numCache>
            </c:numRef>
          </c:cat>
          <c:val>
            <c:numRef>
              <c:f>Sheet1!$E$8:$E$240</c:f>
              <c:numCache>
                <c:formatCode>General</c:formatCode>
                <c:ptCount val="233"/>
                <c:pt idx="0">
                  <c:v>1.92</c:v>
                </c:pt>
                <c:pt idx="1">
                  <c:v>1.92</c:v>
                </c:pt>
                <c:pt idx="2">
                  <c:v>1.73</c:v>
                </c:pt>
                <c:pt idx="3">
                  <c:v>1.99</c:v>
                </c:pt>
                <c:pt idx="4">
                  <c:v>2.2799999999999998</c:v>
                </c:pt>
                <c:pt idx="5">
                  <c:v>1.93</c:v>
                </c:pt>
                <c:pt idx="6">
                  <c:v>2.09</c:v>
                </c:pt>
                <c:pt idx="7">
                  <c:v>2.34</c:v>
                </c:pt>
                <c:pt idx="8">
                  <c:v>2.66</c:v>
                </c:pt>
                <c:pt idx="9">
                  <c:v>2.77</c:v>
                </c:pt>
                <c:pt idx="10">
                  <c:v>2.84</c:v>
                </c:pt>
                <c:pt idx="11">
                  <c:v>2.78</c:v>
                </c:pt>
                <c:pt idx="12">
                  <c:v>2.85</c:v>
                </c:pt>
                <c:pt idx="13">
                  <c:v>2.61</c:v>
                </c:pt>
                <c:pt idx="14">
                  <c:v>2.83</c:v>
                </c:pt>
                <c:pt idx="15">
                  <c:v>2.87</c:v>
                </c:pt>
                <c:pt idx="16">
                  <c:v>2.99</c:v>
                </c:pt>
                <c:pt idx="17">
                  <c:v>3.48</c:v>
                </c:pt>
                <c:pt idx="18">
                  <c:v>4.12</c:v>
                </c:pt>
                <c:pt idx="19">
                  <c:v>3.78</c:v>
                </c:pt>
                <c:pt idx="20">
                  <c:v>3.92</c:v>
                </c:pt>
                <c:pt idx="21">
                  <c:v>3.91</c:v>
                </c:pt>
                <c:pt idx="22">
                  <c:v>4.05</c:v>
                </c:pt>
                <c:pt idx="23">
                  <c:v>4.59</c:v>
                </c:pt>
                <c:pt idx="24">
                  <c:v>4.58</c:v>
                </c:pt>
                <c:pt idx="25">
                  <c:v>4.66</c:v>
                </c:pt>
                <c:pt idx="26">
                  <c:v>4.9000000000000004</c:v>
                </c:pt>
                <c:pt idx="27">
                  <c:v>6</c:v>
                </c:pt>
                <c:pt idx="28">
                  <c:v>4.71</c:v>
                </c:pt>
                <c:pt idx="29">
                  <c:v>4.24</c:v>
                </c:pt>
                <c:pt idx="30">
                  <c:v>3.64</c:v>
                </c:pt>
                <c:pt idx="31">
                  <c:v>3.68</c:v>
                </c:pt>
                <c:pt idx="32">
                  <c:v>3.62</c:v>
                </c:pt>
                <c:pt idx="33">
                  <c:v>3.43</c:v>
                </c:pt>
                <c:pt idx="34">
                  <c:v>3.62</c:v>
                </c:pt>
                <c:pt idx="35">
                  <c:v>3.83</c:v>
                </c:pt>
                <c:pt idx="36">
                  <c:v>4.04</c:v>
                </c:pt>
                <c:pt idx="37">
                  <c:v>4.17</c:v>
                </c:pt>
                <c:pt idx="38">
                  <c:v>3.81</c:v>
                </c:pt>
                <c:pt idx="39">
                  <c:v>3.33</c:v>
                </c:pt>
                <c:pt idx="40">
                  <c:v>3.33</c:v>
                </c:pt>
                <c:pt idx="41">
                  <c:v>3.34</c:v>
                </c:pt>
                <c:pt idx="42">
                  <c:v>3.54</c:v>
                </c:pt>
                <c:pt idx="43">
                  <c:v>3.32</c:v>
                </c:pt>
                <c:pt idx="44">
                  <c:v>2.85</c:v>
                </c:pt>
                <c:pt idx="45">
                  <c:v>2.84</c:v>
                </c:pt>
                <c:pt idx="46">
                  <c:v>2.95</c:v>
                </c:pt>
                <c:pt idx="47">
                  <c:v>2.46</c:v>
                </c:pt>
                <c:pt idx="48">
                  <c:v>2.4300000000000002</c:v>
                </c:pt>
                <c:pt idx="49">
                  <c:v>1.95</c:v>
                </c:pt>
                <c:pt idx="50">
                  <c:v>2.17</c:v>
                </c:pt>
                <c:pt idx="51">
                  <c:v>2.5099999999999998</c:v>
                </c:pt>
                <c:pt idx="52">
                  <c:v>2.67</c:v>
                </c:pt>
                <c:pt idx="53">
                  <c:v>3.17</c:v>
                </c:pt>
                <c:pt idx="54">
                  <c:v>3.24</c:v>
                </c:pt>
                <c:pt idx="55">
                  <c:v>3.57</c:v>
                </c:pt>
                <c:pt idx="56">
                  <c:v>3.9</c:v>
                </c:pt>
                <c:pt idx="57">
                  <c:v>4.0599999999999996</c:v>
                </c:pt>
                <c:pt idx="58">
                  <c:v>4.42</c:v>
                </c:pt>
                <c:pt idx="59">
                  <c:v>4.54</c:v>
                </c:pt>
                <c:pt idx="60">
                  <c:v>4.3099999999999996</c:v>
                </c:pt>
                <c:pt idx="61">
                  <c:v>4.24</c:v>
                </c:pt>
                <c:pt idx="62">
                  <c:v>3.97</c:v>
                </c:pt>
                <c:pt idx="63">
                  <c:v>4.09</c:v>
                </c:pt>
                <c:pt idx="64">
                  <c:v>4.49</c:v>
                </c:pt>
                <c:pt idx="65">
                  <c:v>4.25</c:v>
                </c:pt>
                <c:pt idx="66">
                  <c:v>3.71</c:v>
                </c:pt>
                <c:pt idx="67">
                  <c:v>3.43</c:v>
                </c:pt>
                <c:pt idx="68">
                  <c:v>3.89</c:v>
                </c:pt>
                <c:pt idx="69">
                  <c:v>4.32</c:v>
                </c:pt>
                <c:pt idx="70">
                  <c:v>4.63</c:v>
                </c:pt>
                <c:pt idx="71">
                  <c:v>4.8</c:v>
                </c:pt>
                <c:pt idx="72">
                  <c:v>4.1399999999999997</c:v>
                </c:pt>
                <c:pt idx="73">
                  <c:v>4.03</c:v>
                </c:pt>
                <c:pt idx="74">
                  <c:v>4.29</c:v>
                </c:pt>
                <c:pt idx="75">
                  <c:v>5.32</c:v>
                </c:pt>
                <c:pt idx="76">
                  <c:v>5.83</c:v>
                </c:pt>
                <c:pt idx="77">
                  <c:v>5.35</c:v>
                </c:pt>
                <c:pt idx="78">
                  <c:v>3.66</c:v>
                </c:pt>
                <c:pt idx="79">
                  <c:v>4.01</c:v>
                </c:pt>
                <c:pt idx="80">
                  <c:v>2.99</c:v>
                </c:pt>
                <c:pt idx="81">
                  <c:v>3.14</c:v>
                </c:pt>
                <c:pt idx="82">
                  <c:v>3.38</c:v>
                </c:pt>
                <c:pt idx="83">
                  <c:v>3.8</c:v>
                </c:pt>
                <c:pt idx="84">
                  <c:v>3.83</c:v>
                </c:pt>
                <c:pt idx="85">
                  <c:v>3.5</c:v>
                </c:pt>
                <c:pt idx="86">
                  <c:v>3.96</c:v>
                </c:pt>
                <c:pt idx="87">
                  <c:v>4.5199999999999996</c:v>
                </c:pt>
                <c:pt idx="88">
                  <c:v>5.24</c:v>
                </c:pt>
                <c:pt idx="89">
                  <c:v>5.82</c:v>
                </c:pt>
                <c:pt idx="90">
                  <c:v>6.68</c:v>
                </c:pt>
                <c:pt idx="91">
                  <c:v>6.74</c:v>
                </c:pt>
                <c:pt idx="92">
                  <c:v>7.67</c:v>
                </c:pt>
                <c:pt idx="93">
                  <c:v>8.26</c:v>
                </c:pt>
                <c:pt idx="94">
                  <c:v>11.09</c:v>
                </c:pt>
                <c:pt idx="95">
                  <c:v>12.69</c:v>
                </c:pt>
                <c:pt idx="96">
                  <c:v>11.27</c:v>
                </c:pt>
                <c:pt idx="97">
                  <c:v>10.18</c:v>
                </c:pt>
                <c:pt idx="98">
                  <c:v>9.41</c:v>
                </c:pt>
                <c:pt idx="99">
                  <c:v>8.5399999999999991</c:v>
                </c:pt>
                <c:pt idx="100">
                  <c:v>7.99</c:v>
                </c:pt>
                <c:pt idx="101">
                  <c:v>7.11</c:v>
                </c:pt>
                <c:pt idx="102">
                  <c:v>7.1</c:v>
                </c:pt>
                <c:pt idx="103">
                  <c:v>6.74</c:v>
                </c:pt>
                <c:pt idx="104">
                  <c:v>6.08</c:v>
                </c:pt>
                <c:pt idx="105">
                  <c:v>6.22</c:v>
                </c:pt>
                <c:pt idx="106">
                  <c:v>6.22</c:v>
                </c:pt>
                <c:pt idx="107">
                  <c:v>7.35</c:v>
                </c:pt>
                <c:pt idx="108">
                  <c:v>7.64</c:v>
                </c:pt>
                <c:pt idx="109">
                  <c:v>7.6</c:v>
                </c:pt>
                <c:pt idx="110">
                  <c:v>7.11</c:v>
                </c:pt>
                <c:pt idx="111">
                  <c:v>8</c:v>
                </c:pt>
                <c:pt idx="112">
                  <c:v>6.55</c:v>
                </c:pt>
                <c:pt idx="113">
                  <c:v>6.73</c:v>
                </c:pt>
                <c:pt idx="114">
                  <c:v>7.41</c:v>
                </c:pt>
                <c:pt idx="115">
                  <c:v>5.85</c:v>
                </c:pt>
                <c:pt idx="116">
                  <c:v>4.9000000000000004</c:v>
                </c:pt>
                <c:pt idx="117">
                  <c:v>7.14</c:v>
                </c:pt>
                <c:pt idx="118">
                  <c:v>6.17</c:v>
                </c:pt>
                <c:pt idx="119">
                  <c:v>6.21</c:v>
                </c:pt>
                <c:pt idx="120">
                  <c:v>6.25</c:v>
                </c:pt>
                <c:pt idx="121">
                  <c:v>7.16</c:v>
                </c:pt>
                <c:pt idx="122">
                  <c:v>6.89</c:v>
                </c:pt>
                <c:pt idx="123">
                  <c:v>7.54</c:v>
                </c:pt>
                <c:pt idx="124">
                  <c:v>8.69</c:v>
                </c:pt>
                <c:pt idx="125">
                  <c:v>13.05</c:v>
                </c:pt>
                <c:pt idx="126">
                  <c:v>10.3</c:v>
                </c:pt>
                <c:pt idx="127">
                  <c:v>13.42</c:v>
                </c:pt>
                <c:pt idx="128">
                  <c:v>11.75</c:v>
                </c:pt>
                <c:pt idx="129">
                  <c:v>9.5299999999999994</c:v>
                </c:pt>
                <c:pt idx="130">
                  <c:v>7.63</c:v>
                </c:pt>
                <c:pt idx="131">
                  <c:v>7.18</c:v>
                </c:pt>
                <c:pt idx="132">
                  <c:v>6.47</c:v>
                </c:pt>
                <c:pt idx="133">
                  <c:v>7.16</c:v>
                </c:pt>
                <c:pt idx="134">
                  <c:v>6.96</c:v>
                </c:pt>
                <c:pt idx="135">
                  <c:v>6.14</c:v>
                </c:pt>
                <c:pt idx="136">
                  <c:v>6.15</c:v>
                </c:pt>
                <c:pt idx="137">
                  <c:v>6.58</c:v>
                </c:pt>
                <c:pt idx="138">
                  <c:v>6.17</c:v>
                </c:pt>
                <c:pt idx="139">
                  <c:v>6.35</c:v>
                </c:pt>
                <c:pt idx="140">
                  <c:v>5.15</c:v>
                </c:pt>
                <c:pt idx="141">
                  <c:v>5.41</c:v>
                </c:pt>
                <c:pt idx="142">
                  <c:v>5.93</c:v>
                </c:pt>
                <c:pt idx="143">
                  <c:v>6.27</c:v>
                </c:pt>
                <c:pt idx="144">
                  <c:v>6.33</c:v>
                </c:pt>
                <c:pt idx="145">
                  <c:v>5.71</c:v>
                </c:pt>
                <c:pt idx="146">
                  <c:v>5.39</c:v>
                </c:pt>
                <c:pt idx="147">
                  <c:v>5.37</c:v>
                </c:pt>
                <c:pt idx="148">
                  <c:v>6.14</c:v>
                </c:pt>
                <c:pt idx="149">
                  <c:v>6.13</c:v>
                </c:pt>
                <c:pt idx="150">
                  <c:v>4.47</c:v>
                </c:pt>
                <c:pt idx="151">
                  <c:v>4.63</c:v>
                </c:pt>
                <c:pt idx="152">
                  <c:v>4.62</c:v>
                </c:pt>
                <c:pt idx="153">
                  <c:v>4.99</c:v>
                </c:pt>
                <c:pt idx="154">
                  <c:v>5.03</c:v>
                </c:pt>
                <c:pt idx="155">
                  <c:v>5.82</c:v>
                </c:pt>
                <c:pt idx="156">
                  <c:v>5.81</c:v>
                </c:pt>
                <c:pt idx="157">
                  <c:v>5.26</c:v>
                </c:pt>
                <c:pt idx="158">
                  <c:v>5.93</c:v>
                </c:pt>
                <c:pt idx="159">
                  <c:v>7.71</c:v>
                </c:pt>
                <c:pt idx="160">
                  <c:v>5.43</c:v>
                </c:pt>
                <c:pt idx="161">
                  <c:v>4.74</c:v>
                </c:pt>
                <c:pt idx="162">
                  <c:v>4.04</c:v>
                </c:pt>
                <c:pt idx="163">
                  <c:v>4.13</c:v>
                </c:pt>
                <c:pt idx="164">
                  <c:v>3.55</c:v>
                </c:pt>
                <c:pt idx="165">
                  <c:v>3.09</c:v>
                </c:pt>
                <c:pt idx="166">
                  <c:v>2.99</c:v>
                </c:pt>
                <c:pt idx="167">
                  <c:v>3.26</c:v>
                </c:pt>
                <c:pt idx="168">
                  <c:v>3.5</c:v>
                </c:pt>
                <c:pt idx="169">
                  <c:v>3.43</c:v>
                </c:pt>
                <c:pt idx="170">
                  <c:v>3.03</c:v>
                </c:pt>
                <c:pt idx="171">
                  <c:v>2.3199999999999998</c:v>
                </c:pt>
                <c:pt idx="172">
                  <c:v>2.3199999999999998</c:v>
                </c:pt>
                <c:pt idx="173">
                  <c:v>2.2999999999999998</c:v>
                </c:pt>
                <c:pt idx="174">
                  <c:v>2.34</c:v>
                </c:pt>
                <c:pt idx="175">
                  <c:v>2.46</c:v>
                </c:pt>
                <c:pt idx="176">
                  <c:v>2.19</c:v>
                </c:pt>
                <c:pt idx="177">
                  <c:v>2.97</c:v>
                </c:pt>
                <c:pt idx="178">
                  <c:v>3.11</c:v>
                </c:pt>
                <c:pt idx="179">
                  <c:v>3.72</c:v>
                </c:pt>
                <c:pt idx="180">
                  <c:v>4.1900000000000004</c:v>
                </c:pt>
                <c:pt idx="181">
                  <c:v>5.19</c:v>
                </c:pt>
                <c:pt idx="182">
                  <c:v>5.23</c:v>
                </c:pt>
                <c:pt idx="183">
                  <c:v>5.61</c:v>
                </c:pt>
                <c:pt idx="184">
                  <c:v>8.17</c:v>
                </c:pt>
                <c:pt idx="185">
                  <c:v>8.9</c:v>
                </c:pt>
                <c:pt idx="186">
                  <c:v>5.52</c:v>
                </c:pt>
                <c:pt idx="187">
                  <c:v>5.0199999999999996</c:v>
                </c:pt>
                <c:pt idx="188">
                  <c:v>5.0599999999999996</c:v>
                </c:pt>
                <c:pt idx="189">
                  <c:v>4.43</c:v>
                </c:pt>
                <c:pt idx="190">
                  <c:v>3.99</c:v>
                </c:pt>
                <c:pt idx="191">
                  <c:v>4.29</c:v>
                </c:pt>
                <c:pt idx="192">
                  <c:v>3.59</c:v>
                </c:pt>
                <c:pt idx="193">
                  <c:v>3.04</c:v>
                </c:pt>
                <c:pt idx="194">
                  <c:v>2.79</c:v>
                </c:pt>
                <c:pt idx="195">
                  <c:v>2.66</c:v>
                </c:pt>
                <c:pt idx="196">
                  <c:v>2.42</c:v>
                </c:pt>
                <c:pt idx="197">
                  <c:v>2.36</c:v>
                </c:pt>
                <c:pt idx="198">
                  <c:v>2.37</c:v>
                </c:pt>
                <c:pt idx="199">
                  <c:v>2.73</c:v>
                </c:pt>
                <c:pt idx="200">
                  <c:v>2.5499999999999998</c:v>
                </c:pt>
                <c:pt idx="201">
                  <c:v>2.8</c:v>
                </c:pt>
                <c:pt idx="202">
                  <c:v>2.31</c:v>
                </c:pt>
                <c:pt idx="203">
                  <c:v>2.2999999999999998</c:v>
                </c:pt>
                <c:pt idx="204">
                  <c:v>2.2599999999999998</c:v>
                </c:pt>
                <c:pt idx="205">
                  <c:v>2.15</c:v>
                </c:pt>
                <c:pt idx="206">
                  <c:v>1.79</c:v>
                </c:pt>
                <c:pt idx="207">
                  <c:v>1.77</c:v>
                </c:pt>
                <c:pt idx="208">
                  <c:v>1.85</c:v>
                </c:pt>
                <c:pt idx="209">
                  <c:v>1.72</c:v>
                </c:pt>
                <c:pt idx="210">
                  <c:v>2.12</c:v>
                </c:pt>
                <c:pt idx="211">
                  <c:v>1.91</c:v>
                </c:pt>
                <c:pt idx="212">
                  <c:v>2.02</c:v>
                </c:pt>
                <c:pt idx="213">
                  <c:v>1.85</c:v>
                </c:pt>
                <c:pt idx="214">
                  <c:v>2.17</c:v>
                </c:pt>
                <c:pt idx="215">
                  <c:v>2.17</c:v>
                </c:pt>
                <c:pt idx="216">
                  <c:v>2.14</c:v>
                </c:pt>
                <c:pt idx="217">
                  <c:v>2.4300000000000002</c:v>
                </c:pt>
                <c:pt idx="218">
                  <c:v>2.2400000000000002</c:v>
                </c:pt>
                <c:pt idx="219">
                  <c:v>2.23</c:v>
                </c:pt>
                <c:pt idx="220">
                  <c:v>2.09</c:v>
                </c:pt>
                <c:pt idx="221">
                  <c:v>2.35</c:v>
                </c:pt>
                <c:pt idx="222">
                  <c:v>3.01</c:v>
                </c:pt>
                <c:pt idx="223">
                  <c:v>3.07</c:v>
                </c:pt>
                <c:pt idx="224">
                  <c:v>2.88</c:v>
                </c:pt>
                <c:pt idx="225">
                  <c:v>2.4900000000000002</c:v>
                </c:pt>
                <c:pt idx="226">
                  <c:v>2.19</c:v>
                </c:pt>
                <c:pt idx="227">
                  <c:v>2.2000000000000002</c:v>
                </c:pt>
                <c:pt idx="228">
                  <c:v>2.25</c:v>
                </c:pt>
                <c:pt idx="229">
                  <c:v>2.0299999999999998</c:v>
                </c:pt>
                <c:pt idx="230">
                  <c:v>1.89</c:v>
                </c:pt>
                <c:pt idx="231">
                  <c:v>2.15</c:v>
                </c:pt>
                <c:pt idx="232">
                  <c:v>3.45</c:v>
                </c:pt>
              </c:numCache>
            </c:numRef>
          </c:val>
          <c:smooth val="0"/>
        </c:ser>
        <c:dLbls>
          <c:showLegendKey val="0"/>
          <c:showVal val="0"/>
          <c:showCatName val="0"/>
          <c:showSerName val="0"/>
          <c:showPercent val="0"/>
          <c:showBubbleSize val="0"/>
        </c:dLbls>
        <c:marker val="1"/>
        <c:smooth val="0"/>
        <c:axId val="465626400"/>
        <c:axId val="465626792"/>
      </c:lineChart>
      <c:lineChart>
        <c:grouping val="standard"/>
        <c:varyColors val="0"/>
        <c:ser>
          <c:idx val="2"/>
          <c:order val="2"/>
          <c:tx>
            <c:v>Hurricane Katrina</c:v>
          </c:tx>
          <c:spPr>
            <a:ln>
              <a:solidFill>
                <a:srgbClr val="FF0000"/>
              </a:solidFill>
            </a:ln>
          </c:spPr>
          <c:marker>
            <c:symbol val="none"/>
          </c:marker>
          <c:dLbls>
            <c:dLbl>
              <c:idx val="103"/>
              <c:layout>
                <c:manualLayout>
                  <c:x val="-0.16126042632066728"/>
                  <c:y val="3.1386224934612031E-2"/>
                </c:manualLayout>
              </c:layout>
              <c:tx>
                <c:rich>
                  <a:bodyPr/>
                  <a:lstStyle/>
                  <a:p>
                    <a:r>
                      <a:rPr lang="en-US"/>
                      <a:t>Hurricane Katrina</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Sheet1!$D$8:$D$240</c:f>
              <c:numCache>
                <c:formatCode>yyyy\-mm\-dd</c:formatCode>
                <c:ptCount val="233"/>
                <c:pt idx="0">
                  <c:v>42491</c:v>
                </c:pt>
                <c:pt idx="1">
                  <c:v>42461</c:v>
                </c:pt>
                <c:pt idx="2">
                  <c:v>42430</c:v>
                </c:pt>
                <c:pt idx="3">
                  <c:v>42401</c:v>
                </c:pt>
                <c:pt idx="4">
                  <c:v>42370</c:v>
                </c:pt>
                <c:pt idx="5">
                  <c:v>42339</c:v>
                </c:pt>
                <c:pt idx="6">
                  <c:v>42309</c:v>
                </c:pt>
                <c:pt idx="7">
                  <c:v>42278</c:v>
                </c:pt>
                <c:pt idx="8">
                  <c:v>42248</c:v>
                </c:pt>
                <c:pt idx="9">
                  <c:v>42217</c:v>
                </c:pt>
                <c:pt idx="10">
                  <c:v>42186</c:v>
                </c:pt>
                <c:pt idx="11">
                  <c:v>42156</c:v>
                </c:pt>
                <c:pt idx="12">
                  <c:v>42125</c:v>
                </c:pt>
                <c:pt idx="13">
                  <c:v>42095</c:v>
                </c:pt>
                <c:pt idx="14">
                  <c:v>42064</c:v>
                </c:pt>
                <c:pt idx="15">
                  <c:v>42036</c:v>
                </c:pt>
                <c:pt idx="16">
                  <c:v>42005</c:v>
                </c:pt>
                <c:pt idx="17">
                  <c:v>41974</c:v>
                </c:pt>
                <c:pt idx="18">
                  <c:v>41944</c:v>
                </c:pt>
                <c:pt idx="19">
                  <c:v>41913</c:v>
                </c:pt>
                <c:pt idx="20">
                  <c:v>41883</c:v>
                </c:pt>
                <c:pt idx="21">
                  <c:v>41852</c:v>
                </c:pt>
                <c:pt idx="22">
                  <c:v>41821</c:v>
                </c:pt>
                <c:pt idx="23">
                  <c:v>41791</c:v>
                </c:pt>
                <c:pt idx="24">
                  <c:v>41760</c:v>
                </c:pt>
                <c:pt idx="25">
                  <c:v>41730</c:v>
                </c:pt>
                <c:pt idx="26">
                  <c:v>41699</c:v>
                </c:pt>
                <c:pt idx="27">
                  <c:v>41671</c:v>
                </c:pt>
                <c:pt idx="28">
                  <c:v>41640</c:v>
                </c:pt>
                <c:pt idx="29">
                  <c:v>41609</c:v>
                </c:pt>
                <c:pt idx="30">
                  <c:v>41579</c:v>
                </c:pt>
                <c:pt idx="31">
                  <c:v>41548</c:v>
                </c:pt>
                <c:pt idx="32">
                  <c:v>41518</c:v>
                </c:pt>
                <c:pt idx="33">
                  <c:v>41487</c:v>
                </c:pt>
                <c:pt idx="34">
                  <c:v>41456</c:v>
                </c:pt>
                <c:pt idx="35">
                  <c:v>41426</c:v>
                </c:pt>
                <c:pt idx="36">
                  <c:v>41395</c:v>
                </c:pt>
                <c:pt idx="37">
                  <c:v>41365</c:v>
                </c:pt>
                <c:pt idx="38">
                  <c:v>41334</c:v>
                </c:pt>
                <c:pt idx="39">
                  <c:v>41306</c:v>
                </c:pt>
                <c:pt idx="40">
                  <c:v>41275</c:v>
                </c:pt>
                <c:pt idx="41">
                  <c:v>41244</c:v>
                </c:pt>
                <c:pt idx="42">
                  <c:v>41214</c:v>
                </c:pt>
                <c:pt idx="43">
                  <c:v>41183</c:v>
                </c:pt>
                <c:pt idx="44">
                  <c:v>41153</c:v>
                </c:pt>
                <c:pt idx="45">
                  <c:v>41122</c:v>
                </c:pt>
                <c:pt idx="46">
                  <c:v>41091</c:v>
                </c:pt>
                <c:pt idx="47">
                  <c:v>41061</c:v>
                </c:pt>
                <c:pt idx="48">
                  <c:v>41030</c:v>
                </c:pt>
                <c:pt idx="49">
                  <c:v>41000</c:v>
                </c:pt>
                <c:pt idx="50">
                  <c:v>40969</c:v>
                </c:pt>
                <c:pt idx="51">
                  <c:v>40940</c:v>
                </c:pt>
                <c:pt idx="52">
                  <c:v>40909</c:v>
                </c:pt>
                <c:pt idx="53">
                  <c:v>40878</c:v>
                </c:pt>
                <c:pt idx="54">
                  <c:v>40848</c:v>
                </c:pt>
                <c:pt idx="55">
                  <c:v>40817</c:v>
                </c:pt>
                <c:pt idx="56">
                  <c:v>40787</c:v>
                </c:pt>
                <c:pt idx="57">
                  <c:v>40756</c:v>
                </c:pt>
                <c:pt idx="58">
                  <c:v>40725</c:v>
                </c:pt>
                <c:pt idx="59">
                  <c:v>40695</c:v>
                </c:pt>
                <c:pt idx="60">
                  <c:v>40664</c:v>
                </c:pt>
                <c:pt idx="61">
                  <c:v>40634</c:v>
                </c:pt>
                <c:pt idx="62">
                  <c:v>40603</c:v>
                </c:pt>
                <c:pt idx="63">
                  <c:v>40575</c:v>
                </c:pt>
                <c:pt idx="64">
                  <c:v>40544</c:v>
                </c:pt>
                <c:pt idx="65">
                  <c:v>40513</c:v>
                </c:pt>
                <c:pt idx="66">
                  <c:v>40483</c:v>
                </c:pt>
                <c:pt idx="67">
                  <c:v>40452</c:v>
                </c:pt>
                <c:pt idx="68">
                  <c:v>40422</c:v>
                </c:pt>
                <c:pt idx="69">
                  <c:v>40391</c:v>
                </c:pt>
                <c:pt idx="70">
                  <c:v>40360</c:v>
                </c:pt>
                <c:pt idx="71">
                  <c:v>40330</c:v>
                </c:pt>
                <c:pt idx="72">
                  <c:v>40299</c:v>
                </c:pt>
                <c:pt idx="73">
                  <c:v>40269</c:v>
                </c:pt>
                <c:pt idx="74">
                  <c:v>40238</c:v>
                </c:pt>
                <c:pt idx="75">
                  <c:v>40210</c:v>
                </c:pt>
                <c:pt idx="76">
                  <c:v>40179</c:v>
                </c:pt>
                <c:pt idx="77">
                  <c:v>40148</c:v>
                </c:pt>
                <c:pt idx="78">
                  <c:v>40118</c:v>
                </c:pt>
                <c:pt idx="79">
                  <c:v>40087</c:v>
                </c:pt>
                <c:pt idx="80">
                  <c:v>40057</c:v>
                </c:pt>
                <c:pt idx="81">
                  <c:v>40026</c:v>
                </c:pt>
                <c:pt idx="82">
                  <c:v>39995</c:v>
                </c:pt>
                <c:pt idx="83">
                  <c:v>39965</c:v>
                </c:pt>
                <c:pt idx="84">
                  <c:v>39934</c:v>
                </c:pt>
                <c:pt idx="85">
                  <c:v>39904</c:v>
                </c:pt>
                <c:pt idx="86">
                  <c:v>39873</c:v>
                </c:pt>
                <c:pt idx="87">
                  <c:v>39845</c:v>
                </c:pt>
                <c:pt idx="88">
                  <c:v>39814</c:v>
                </c:pt>
                <c:pt idx="89">
                  <c:v>39783</c:v>
                </c:pt>
                <c:pt idx="90">
                  <c:v>39753</c:v>
                </c:pt>
                <c:pt idx="91">
                  <c:v>39722</c:v>
                </c:pt>
                <c:pt idx="92">
                  <c:v>39692</c:v>
                </c:pt>
                <c:pt idx="93">
                  <c:v>39661</c:v>
                </c:pt>
                <c:pt idx="94">
                  <c:v>39630</c:v>
                </c:pt>
                <c:pt idx="95">
                  <c:v>39600</c:v>
                </c:pt>
                <c:pt idx="96">
                  <c:v>39569</c:v>
                </c:pt>
                <c:pt idx="97">
                  <c:v>39539</c:v>
                </c:pt>
                <c:pt idx="98">
                  <c:v>39508</c:v>
                </c:pt>
                <c:pt idx="99">
                  <c:v>39479</c:v>
                </c:pt>
                <c:pt idx="100">
                  <c:v>39448</c:v>
                </c:pt>
                <c:pt idx="101">
                  <c:v>39417</c:v>
                </c:pt>
                <c:pt idx="102">
                  <c:v>39387</c:v>
                </c:pt>
                <c:pt idx="103">
                  <c:v>39356</c:v>
                </c:pt>
                <c:pt idx="104">
                  <c:v>39326</c:v>
                </c:pt>
                <c:pt idx="105">
                  <c:v>39295</c:v>
                </c:pt>
                <c:pt idx="106">
                  <c:v>39264</c:v>
                </c:pt>
                <c:pt idx="107">
                  <c:v>39234</c:v>
                </c:pt>
                <c:pt idx="108">
                  <c:v>39203</c:v>
                </c:pt>
                <c:pt idx="109">
                  <c:v>39173</c:v>
                </c:pt>
                <c:pt idx="110">
                  <c:v>39142</c:v>
                </c:pt>
                <c:pt idx="111">
                  <c:v>39114</c:v>
                </c:pt>
                <c:pt idx="112">
                  <c:v>39083</c:v>
                </c:pt>
                <c:pt idx="113">
                  <c:v>39052</c:v>
                </c:pt>
                <c:pt idx="114">
                  <c:v>39022</c:v>
                </c:pt>
                <c:pt idx="115">
                  <c:v>38991</c:v>
                </c:pt>
                <c:pt idx="116">
                  <c:v>38961</c:v>
                </c:pt>
                <c:pt idx="117">
                  <c:v>38930</c:v>
                </c:pt>
                <c:pt idx="118">
                  <c:v>38899</c:v>
                </c:pt>
                <c:pt idx="119">
                  <c:v>38869</c:v>
                </c:pt>
                <c:pt idx="120">
                  <c:v>38838</c:v>
                </c:pt>
                <c:pt idx="121">
                  <c:v>38808</c:v>
                </c:pt>
                <c:pt idx="122">
                  <c:v>38777</c:v>
                </c:pt>
                <c:pt idx="123">
                  <c:v>38749</c:v>
                </c:pt>
                <c:pt idx="124">
                  <c:v>38718</c:v>
                </c:pt>
                <c:pt idx="125">
                  <c:v>38687</c:v>
                </c:pt>
                <c:pt idx="126">
                  <c:v>38657</c:v>
                </c:pt>
                <c:pt idx="127">
                  <c:v>38626</c:v>
                </c:pt>
                <c:pt idx="128">
                  <c:v>38596</c:v>
                </c:pt>
                <c:pt idx="129">
                  <c:v>38565</c:v>
                </c:pt>
                <c:pt idx="130">
                  <c:v>38534</c:v>
                </c:pt>
                <c:pt idx="131">
                  <c:v>38504</c:v>
                </c:pt>
                <c:pt idx="132">
                  <c:v>38473</c:v>
                </c:pt>
                <c:pt idx="133">
                  <c:v>38443</c:v>
                </c:pt>
                <c:pt idx="134">
                  <c:v>38412</c:v>
                </c:pt>
                <c:pt idx="135">
                  <c:v>38384</c:v>
                </c:pt>
                <c:pt idx="136">
                  <c:v>38353</c:v>
                </c:pt>
                <c:pt idx="137">
                  <c:v>38322</c:v>
                </c:pt>
                <c:pt idx="138">
                  <c:v>38292</c:v>
                </c:pt>
                <c:pt idx="139">
                  <c:v>38261</c:v>
                </c:pt>
                <c:pt idx="140">
                  <c:v>38231</c:v>
                </c:pt>
                <c:pt idx="141">
                  <c:v>38200</c:v>
                </c:pt>
                <c:pt idx="142">
                  <c:v>38169</c:v>
                </c:pt>
                <c:pt idx="143">
                  <c:v>38139</c:v>
                </c:pt>
                <c:pt idx="144">
                  <c:v>38108</c:v>
                </c:pt>
                <c:pt idx="145">
                  <c:v>38078</c:v>
                </c:pt>
                <c:pt idx="146">
                  <c:v>38047</c:v>
                </c:pt>
                <c:pt idx="147">
                  <c:v>38018</c:v>
                </c:pt>
                <c:pt idx="148">
                  <c:v>37987</c:v>
                </c:pt>
                <c:pt idx="149">
                  <c:v>37956</c:v>
                </c:pt>
                <c:pt idx="150">
                  <c:v>37926</c:v>
                </c:pt>
                <c:pt idx="151">
                  <c:v>37895</c:v>
                </c:pt>
                <c:pt idx="152">
                  <c:v>37865</c:v>
                </c:pt>
                <c:pt idx="153">
                  <c:v>37834</c:v>
                </c:pt>
                <c:pt idx="154">
                  <c:v>37803</c:v>
                </c:pt>
                <c:pt idx="155">
                  <c:v>37773</c:v>
                </c:pt>
                <c:pt idx="156">
                  <c:v>37742</c:v>
                </c:pt>
                <c:pt idx="157">
                  <c:v>37712</c:v>
                </c:pt>
                <c:pt idx="158">
                  <c:v>37681</c:v>
                </c:pt>
                <c:pt idx="159">
                  <c:v>37653</c:v>
                </c:pt>
                <c:pt idx="160">
                  <c:v>37622</c:v>
                </c:pt>
                <c:pt idx="161">
                  <c:v>37591</c:v>
                </c:pt>
                <c:pt idx="162">
                  <c:v>37561</c:v>
                </c:pt>
                <c:pt idx="163">
                  <c:v>37530</c:v>
                </c:pt>
                <c:pt idx="164">
                  <c:v>37500</c:v>
                </c:pt>
                <c:pt idx="165">
                  <c:v>37469</c:v>
                </c:pt>
                <c:pt idx="166">
                  <c:v>37438</c:v>
                </c:pt>
                <c:pt idx="167">
                  <c:v>37408</c:v>
                </c:pt>
                <c:pt idx="168">
                  <c:v>37377</c:v>
                </c:pt>
                <c:pt idx="169">
                  <c:v>37347</c:v>
                </c:pt>
                <c:pt idx="170">
                  <c:v>37316</c:v>
                </c:pt>
                <c:pt idx="171">
                  <c:v>37288</c:v>
                </c:pt>
                <c:pt idx="172">
                  <c:v>37257</c:v>
                </c:pt>
                <c:pt idx="173">
                  <c:v>37226</c:v>
                </c:pt>
                <c:pt idx="174">
                  <c:v>37196</c:v>
                </c:pt>
                <c:pt idx="175">
                  <c:v>37165</c:v>
                </c:pt>
                <c:pt idx="176">
                  <c:v>37135</c:v>
                </c:pt>
                <c:pt idx="177">
                  <c:v>37104</c:v>
                </c:pt>
                <c:pt idx="178">
                  <c:v>37073</c:v>
                </c:pt>
                <c:pt idx="179">
                  <c:v>37043</c:v>
                </c:pt>
                <c:pt idx="180">
                  <c:v>37012</c:v>
                </c:pt>
                <c:pt idx="181">
                  <c:v>36982</c:v>
                </c:pt>
                <c:pt idx="182">
                  <c:v>36951</c:v>
                </c:pt>
                <c:pt idx="183">
                  <c:v>36923</c:v>
                </c:pt>
                <c:pt idx="184">
                  <c:v>36892</c:v>
                </c:pt>
                <c:pt idx="185">
                  <c:v>36861</c:v>
                </c:pt>
                <c:pt idx="186">
                  <c:v>36831</c:v>
                </c:pt>
                <c:pt idx="187">
                  <c:v>36800</c:v>
                </c:pt>
                <c:pt idx="188">
                  <c:v>36770</c:v>
                </c:pt>
                <c:pt idx="189">
                  <c:v>36739</c:v>
                </c:pt>
                <c:pt idx="190">
                  <c:v>36708</c:v>
                </c:pt>
                <c:pt idx="191">
                  <c:v>36678</c:v>
                </c:pt>
                <c:pt idx="192">
                  <c:v>36647</c:v>
                </c:pt>
                <c:pt idx="193">
                  <c:v>36617</c:v>
                </c:pt>
                <c:pt idx="194">
                  <c:v>36586</c:v>
                </c:pt>
                <c:pt idx="195">
                  <c:v>36557</c:v>
                </c:pt>
                <c:pt idx="196">
                  <c:v>36526</c:v>
                </c:pt>
                <c:pt idx="197">
                  <c:v>36495</c:v>
                </c:pt>
                <c:pt idx="198">
                  <c:v>36465</c:v>
                </c:pt>
                <c:pt idx="199">
                  <c:v>36434</c:v>
                </c:pt>
                <c:pt idx="200">
                  <c:v>36404</c:v>
                </c:pt>
                <c:pt idx="201">
                  <c:v>36373</c:v>
                </c:pt>
                <c:pt idx="202">
                  <c:v>36342</c:v>
                </c:pt>
                <c:pt idx="203">
                  <c:v>36312</c:v>
                </c:pt>
                <c:pt idx="204">
                  <c:v>36281</c:v>
                </c:pt>
                <c:pt idx="205">
                  <c:v>36251</c:v>
                </c:pt>
                <c:pt idx="206">
                  <c:v>36220</c:v>
                </c:pt>
                <c:pt idx="207">
                  <c:v>36192</c:v>
                </c:pt>
                <c:pt idx="208">
                  <c:v>36161</c:v>
                </c:pt>
                <c:pt idx="209">
                  <c:v>36130</c:v>
                </c:pt>
                <c:pt idx="210">
                  <c:v>36100</c:v>
                </c:pt>
                <c:pt idx="211">
                  <c:v>36069</c:v>
                </c:pt>
                <c:pt idx="212">
                  <c:v>36039</c:v>
                </c:pt>
                <c:pt idx="213">
                  <c:v>36008</c:v>
                </c:pt>
                <c:pt idx="214">
                  <c:v>35977</c:v>
                </c:pt>
                <c:pt idx="215">
                  <c:v>35947</c:v>
                </c:pt>
                <c:pt idx="216">
                  <c:v>35916</c:v>
                </c:pt>
                <c:pt idx="217">
                  <c:v>35886</c:v>
                </c:pt>
                <c:pt idx="218">
                  <c:v>35855</c:v>
                </c:pt>
                <c:pt idx="219">
                  <c:v>35827</c:v>
                </c:pt>
                <c:pt idx="220">
                  <c:v>35796</c:v>
                </c:pt>
                <c:pt idx="221">
                  <c:v>35765</c:v>
                </c:pt>
                <c:pt idx="222">
                  <c:v>35735</c:v>
                </c:pt>
                <c:pt idx="223">
                  <c:v>35704</c:v>
                </c:pt>
                <c:pt idx="224">
                  <c:v>35674</c:v>
                </c:pt>
                <c:pt idx="225">
                  <c:v>35643</c:v>
                </c:pt>
                <c:pt idx="226">
                  <c:v>35612</c:v>
                </c:pt>
                <c:pt idx="227">
                  <c:v>35582</c:v>
                </c:pt>
                <c:pt idx="228">
                  <c:v>35551</c:v>
                </c:pt>
                <c:pt idx="229">
                  <c:v>35521</c:v>
                </c:pt>
                <c:pt idx="230">
                  <c:v>35490</c:v>
                </c:pt>
                <c:pt idx="231">
                  <c:v>35462</c:v>
                </c:pt>
                <c:pt idx="232">
                  <c:v>35431</c:v>
                </c:pt>
              </c:numCache>
            </c:numRef>
          </c:cat>
          <c:val>
            <c:numRef>
              <c:f>Sheet1!$G$8:$G$240</c:f>
              <c:numCache>
                <c:formatCode>General</c:formatCode>
                <c:ptCount val="23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numCache>
            </c:numRef>
          </c:val>
          <c:smooth val="0"/>
        </c:ser>
        <c:ser>
          <c:idx val="3"/>
          <c:order val="3"/>
          <c:tx>
            <c:v>2008 Oil Price Spike</c:v>
          </c:tx>
          <c:spPr>
            <a:ln>
              <a:solidFill>
                <a:schemeClr val="accent2"/>
              </a:solidFill>
            </a:ln>
          </c:spPr>
          <c:marker>
            <c:symbol val="none"/>
          </c:marker>
          <c:dPt>
            <c:idx val="138"/>
            <c:bubble3D val="0"/>
          </c:dPt>
          <c:cat>
            <c:numRef>
              <c:f>Sheet1!$D$8:$D$240</c:f>
              <c:numCache>
                <c:formatCode>yyyy\-mm\-dd</c:formatCode>
                <c:ptCount val="233"/>
                <c:pt idx="0">
                  <c:v>42491</c:v>
                </c:pt>
                <c:pt idx="1">
                  <c:v>42461</c:v>
                </c:pt>
                <c:pt idx="2">
                  <c:v>42430</c:v>
                </c:pt>
                <c:pt idx="3">
                  <c:v>42401</c:v>
                </c:pt>
                <c:pt idx="4">
                  <c:v>42370</c:v>
                </c:pt>
                <c:pt idx="5">
                  <c:v>42339</c:v>
                </c:pt>
                <c:pt idx="6">
                  <c:v>42309</c:v>
                </c:pt>
                <c:pt idx="7">
                  <c:v>42278</c:v>
                </c:pt>
                <c:pt idx="8">
                  <c:v>42248</c:v>
                </c:pt>
                <c:pt idx="9">
                  <c:v>42217</c:v>
                </c:pt>
                <c:pt idx="10">
                  <c:v>42186</c:v>
                </c:pt>
                <c:pt idx="11">
                  <c:v>42156</c:v>
                </c:pt>
                <c:pt idx="12">
                  <c:v>42125</c:v>
                </c:pt>
                <c:pt idx="13">
                  <c:v>42095</c:v>
                </c:pt>
                <c:pt idx="14">
                  <c:v>42064</c:v>
                </c:pt>
                <c:pt idx="15">
                  <c:v>42036</c:v>
                </c:pt>
                <c:pt idx="16">
                  <c:v>42005</c:v>
                </c:pt>
                <c:pt idx="17">
                  <c:v>41974</c:v>
                </c:pt>
                <c:pt idx="18">
                  <c:v>41944</c:v>
                </c:pt>
                <c:pt idx="19">
                  <c:v>41913</c:v>
                </c:pt>
                <c:pt idx="20">
                  <c:v>41883</c:v>
                </c:pt>
                <c:pt idx="21">
                  <c:v>41852</c:v>
                </c:pt>
                <c:pt idx="22">
                  <c:v>41821</c:v>
                </c:pt>
                <c:pt idx="23">
                  <c:v>41791</c:v>
                </c:pt>
                <c:pt idx="24">
                  <c:v>41760</c:v>
                </c:pt>
                <c:pt idx="25">
                  <c:v>41730</c:v>
                </c:pt>
                <c:pt idx="26">
                  <c:v>41699</c:v>
                </c:pt>
                <c:pt idx="27">
                  <c:v>41671</c:v>
                </c:pt>
                <c:pt idx="28">
                  <c:v>41640</c:v>
                </c:pt>
                <c:pt idx="29">
                  <c:v>41609</c:v>
                </c:pt>
                <c:pt idx="30">
                  <c:v>41579</c:v>
                </c:pt>
                <c:pt idx="31">
                  <c:v>41548</c:v>
                </c:pt>
                <c:pt idx="32">
                  <c:v>41518</c:v>
                </c:pt>
                <c:pt idx="33">
                  <c:v>41487</c:v>
                </c:pt>
                <c:pt idx="34">
                  <c:v>41456</c:v>
                </c:pt>
                <c:pt idx="35">
                  <c:v>41426</c:v>
                </c:pt>
                <c:pt idx="36">
                  <c:v>41395</c:v>
                </c:pt>
                <c:pt idx="37">
                  <c:v>41365</c:v>
                </c:pt>
                <c:pt idx="38">
                  <c:v>41334</c:v>
                </c:pt>
                <c:pt idx="39">
                  <c:v>41306</c:v>
                </c:pt>
                <c:pt idx="40">
                  <c:v>41275</c:v>
                </c:pt>
                <c:pt idx="41">
                  <c:v>41244</c:v>
                </c:pt>
                <c:pt idx="42">
                  <c:v>41214</c:v>
                </c:pt>
                <c:pt idx="43">
                  <c:v>41183</c:v>
                </c:pt>
                <c:pt idx="44">
                  <c:v>41153</c:v>
                </c:pt>
                <c:pt idx="45">
                  <c:v>41122</c:v>
                </c:pt>
                <c:pt idx="46">
                  <c:v>41091</c:v>
                </c:pt>
                <c:pt idx="47">
                  <c:v>41061</c:v>
                </c:pt>
                <c:pt idx="48">
                  <c:v>41030</c:v>
                </c:pt>
                <c:pt idx="49">
                  <c:v>41000</c:v>
                </c:pt>
                <c:pt idx="50">
                  <c:v>40969</c:v>
                </c:pt>
                <c:pt idx="51">
                  <c:v>40940</c:v>
                </c:pt>
                <c:pt idx="52">
                  <c:v>40909</c:v>
                </c:pt>
                <c:pt idx="53">
                  <c:v>40878</c:v>
                </c:pt>
                <c:pt idx="54">
                  <c:v>40848</c:v>
                </c:pt>
                <c:pt idx="55">
                  <c:v>40817</c:v>
                </c:pt>
                <c:pt idx="56">
                  <c:v>40787</c:v>
                </c:pt>
                <c:pt idx="57">
                  <c:v>40756</c:v>
                </c:pt>
                <c:pt idx="58">
                  <c:v>40725</c:v>
                </c:pt>
                <c:pt idx="59">
                  <c:v>40695</c:v>
                </c:pt>
                <c:pt idx="60">
                  <c:v>40664</c:v>
                </c:pt>
                <c:pt idx="61">
                  <c:v>40634</c:v>
                </c:pt>
                <c:pt idx="62">
                  <c:v>40603</c:v>
                </c:pt>
                <c:pt idx="63">
                  <c:v>40575</c:v>
                </c:pt>
                <c:pt idx="64">
                  <c:v>40544</c:v>
                </c:pt>
                <c:pt idx="65">
                  <c:v>40513</c:v>
                </c:pt>
                <c:pt idx="66">
                  <c:v>40483</c:v>
                </c:pt>
                <c:pt idx="67">
                  <c:v>40452</c:v>
                </c:pt>
                <c:pt idx="68">
                  <c:v>40422</c:v>
                </c:pt>
                <c:pt idx="69">
                  <c:v>40391</c:v>
                </c:pt>
                <c:pt idx="70">
                  <c:v>40360</c:v>
                </c:pt>
                <c:pt idx="71">
                  <c:v>40330</c:v>
                </c:pt>
                <c:pt idx="72">
                  <c:v>40299</c:v>
                </c:pt>
                <c:pt idx="73">
                  <c:v>40269</c:v>
                </c:pt>
                <c:pt idx="74">
                  <c:v>40238</c:v>
                </c:pt>
                <c:pt idx="75">
                  <c:v>40210</c:v>
                </c:pt>
                <c:pt idx="76">
                  <c:v>40179</c:v>
                </c:pt>
                <c:pt idx="77">
                  <c:v>40148</c:v>
                </c:pt>
                <c:pt idx="78">
                  <c:v>40118</c:v>
                </c:pt>
                <c:pt idx="79">
                  <c:v>40087</c:v>
                </c:pt>
                <c:pt idx="80">
                  <c:v>40057</c:v>
                </c:pt>
                <c:pt idx="81">
                  <c:v>40026</c:v>
                </c:pt>
                <c:pt idx="82">
                  <c:v>39995</c:v>
                </c:pt>
                <c:pt idx="83">
                  <c:v>39965</c:v>
                </c:pt>
                <c:pt idx="84">
                  <c:v>39934</c:v>
                </c:pt>
                <c:pt idx="85">
                  <c:v>39904</c:v>
                </c:pt>
                <c:pt idx="86">
                  <c:v>39873</c:v>
                </c:pt>
                <c:pt idx="87">
                  <c:v>39845</c:v>
                </c:pt>
                <c:pt idx="88">
                  <c:v>39814</c:v>
                </c:pt>
                <c:pt idx="89">
                  <c:v>39783</c:v>
                </c:pt>
                <c:pt idx="90">
                  <c:v>39753</c:v>
                </c:pt>
                <c:pt idx="91">
                  <c:v>39722</c:v>
                </c:pt>
                <c:pt idx="92">
                  <c:v>39692</c:v>
                </c:pt>
                <c:pt idx="93">
                  <c:v>39661</c:v>
                </c:pt>
                <c:pt idx="94">
                  <c:v>39630</c:v>
                </c:pt>
                <c:pt idx="95">
                  <c:v>39600</c:v>
                </c:pt>
                <c:pt idx="96">
                  <c:v>39569</c:v>
                </c:pt>
                <c:pt idx="97">
                  <c:v>39539</c:v>
                </c:pt>
                <c:pt idx="98">
                  <c:v>39508</c:v>
                </c:pt>
                <c:pt idx="99">
                  <c:v>39479</c:v>
                </c:pt>
                <c:pt idx="100">
                  <c:v>39448</c:v>
                </c:pt>
                <c:pt idx="101">
                  <c:v>39417</c:v>
                </c:pt>
                <c:pt idx="102">
                  <c:v>39387</c:v>
                </c:pt>
                <c:pt idx="103">
                  <c:v>39356</c:v>
                </c:pt>
                <c:pt idx="104">
                  <c:v>39326</c:v>
                </c:pt>
                <c:pt idx="105">
                  <c:v>39295</c:v>
                </c:pt>
                <c:pt idx="106">
                  <c:v>39264</c:v>
                </c:pt>
                <c:pt idx="107">
                  <c:v>39234</c:v>
                </c:pt>
                <c:pt idx="108">
                  <c:v>39203</c:v>
                </c:pt>
                <c:pt idx="109">
                  <c:v>39173</c:v>
                </c:pt>
                <c:pt idx="110">
                  <c:v>39142</c:v>
                </c:pt>
                <c:pt idx="111">
                  <c:v>39114</c:v>
                </c:pt>
                <c:pt idx="112">
                  <c:v>39083</c:v>
                </c:pt>
                <c:pt idx="113">
                  <c:v>39052</c:v>
                </c:pt>
                <c:pt idx="114">
                  <c:v>39022</c:v>
                </c:pt>
                <c:pt idx="115">
                  <c:v>38991</c:v>
                </c:pt>
                <c:pt idx="116">
                  <c:v>38961</c:v>
                </c:pt>
                <c:pt idx="117">
                  <c:v>38930</c:v>
                </c:pt>
                <c:pt idx="118">
                  <c:v>38899</c:v>
                </c:pt>
                <c:pt idx="119">
                  <c:v>38869</c:v>
                </c:pt>
                <c:pt idx="120">
                  <c:v>38838</c:v>
                </c:pt>
                <c:pt idx="121">
                  <c:v>38808</c:v>
                </c:pt>
                <c:pt idx="122">
                  <c:v>38777</c:v>
                </c:pt>
                <c:pt idx="123">
                  <c:v>38749</c:v>
                </c:pt>
                <c:pt idx="124">
                  <c:v>38718</c:v>
                </c:pt>
                <c:pt idx="125">
                  <c:v>38687</c:v>
                </c:pt>
                <c:pt idx="126">
                  <c:v>38657</c:v>
                </c:pt>
                <c:pt idx="127">
                  <c:v>38626</c:v>
                </c:pt>
                <c:pt idx="128">
                  <c:v>38596</c:v>
                </c:pt>
                <c:pt idx="129">
                  <c:v>38565</c:v>
                </c:pt>
                <c:pt idx="130">
                  <c:v>38534</c:v>
                </c:pt>
                <c:pt idx="131">
                  <c:v>38504</c:v>
                </c:pt>
                <c:pt idx="132">
                  <c:v>38473</c:v>
                </c:pt>
                <c:pt idx="133">
                  <c:v>38443</c:v>
                </c:pt>
                <c:pt idx="134">
                  <c:v>38412</c:v>
                </c:pt>
                <c:pt idx="135">
                  <c:v>38384</c:v>
                </c:pt>
                <c:pt idx="136">
                  <c:v>38353</c:v>
                </c:pt>
                <c:pt idx="137">
                  <c:v>38322</c:v>
                </c:pt>
                <c:pt idx="138">
                  <c:v>38292</c:v>
                </c:pt>
                <c:pt idx="139">
                  <c:v>38261</c:v>
                </c:pt>
                <c:pt idx="140">
                  <c:v>38231</c:v>
                </c:pt>
                <c:pt idx="141">
                  <c:v>38200</c:v>
                </c:pt>
                <c:pt idx="142">
                  <c:v>38169</c:v>
                </c:pt>
                <c:pt idx="143">
                  <c:v>38139</c:v>
                </c:pt>
                <c:pt idx="144">
                  <c:v>38108</c:v>
                </c:pt>
                <c:pt idx="145">
                  <c:v>38078</c:v>
                </c:pt>
                <c:pt idx="146">
                  <c:v>38047</c:v>
                </c:pt>
                <c:pt idx="147">
                  <c:v>38018</c:v>
                </c:pt>
                <c:pt idx="148">
                  <c:v>37987</c:v>
                </c:pt>
                <c:pt idx="149">
                  <c:v>37956</c:v>
                </c:pt>
                <c:pt idx="150">
                  <c:v>37926</c:v>
                </c:pt>
                <c:pt idx="151">
                  <c:v>37895</c:v>
                </c:pt>
                <c:pt idx="152">
                  <c:v>37865</c:v>
                </c:pt>
                <c:pt idx="153">
                  <c:v>37834</c:v>
                </c:pt>
                <c:pt idx="154">
                  <c:v>37803</c:v>
                </c:pt>
                <c:pt idx="155">
                  <c:v>37773</c:v>
                </c:pt>
                <c:pt idx="156">
                  <c:v>37742</c:v>
                </c:pt>
                <c:pt idx="157">
                  <c:v>37712</c:v>
                </c:pt>
                <c:pt idx="158">
                  <c:v>37681</c:v>
                </c:pt>
                <c:pt idx="159">
                  <c:v>37653</c:v>
                </c:pt>
                <c:pt idx="160">
                  <c:v>37622</c:v>
                </c:pt>
                <c:pt idx="161">
                  <c:v>37591</c:v>
                </c:pt>
                <c:pt idx="162">
                  <c:v>37561</c:v>
                </c:pt>
                <c:pt idx="163">
                  <c:v>37530</c:v>
                </c:pt>
                <c:pt idx="164">
                  <c:v>37500</c:v>
                </c:pt>
                <c:pt idx="165">
                  <c:v>37469</c:v>
                </c:pt>
                <c:pt idx="166">
                  <c:v>37438</c:v>
                </c:pt>
                <c:pt idx="167">
                  <c:v>37408</c:v>
                </c:pt>
                <c:pt idx="168">
                  <c:v>37377</c:v>
                </c:pt>
                <c:pt idx="169">
                  <c:v>37347</c:v>
                </c:pt>
                <c:pt idx="170">
                  <c:v>37316</c:v>
                </c:pt>
                <c:pt idx="171">
                  <c:v>37288</c:v>
                </c:pt>
                <c:pt idx="172">
                  <c:v>37257</c:v>
                </c:pt>
                <c:pt idx="173">
                  <c:v>37226</c:v>
                </c:pt>
                <c:pt idx="174">
                  <c:v>37196</c:v>
                </c:pt>
                <c:pt idx="175">
                  <c:v>37165</c:v>
                </c:pt>
                <c:pt idx="176">
                  <c:v>37135</c:v>
                </c:pt>
                <c:pt idx="177">
                  <c:v>37104</c:v>
                </c:pt>
                <c:pt idx="178">
                  <c:v>37073</c:v>
                </c:pt>
                <c:pt idx="179">
                  <c:v>37043</c:v>
                </c:pt>
                <c:pt idx="180">
                  <c:v>37012</c:v>
                </c:pt>
                <c:pt idx="181">
                  <c:v>36982</c:v>
                </c:pt>
                <c:pt idx="182">
                  <c:v>36951</c:v>
                </c:pt>
                <c:pt idx="183">
                  <c:v>36923</c:v>
                </c:pt>
                <c:pt idx="184">
                  <c:v>36892</c:v>
                </c:pt>
                <c:pt idx="185">
                  <c:v>36861</c:v>
                </c:pt>
                <c:pt idx="186">
                  <c:v>36831</c:v>
                </c:pt>
                <c:pt idx="187">
                  <c:v>36800</c:v>
                </c:pt>
                <c:pt idx="188">
                  <c:v>36770</c:v>
                </c:pt>
                <c:pt idx="189">
                  <c:v>36739</c:v>
                </c:pt>
                <c:pt idx="190">
                  <c:v>36708</c:v>
                </c:pt>
                <c:pt idx="191">
                  <c:v>36678</c:v>
                </c:pt>
                <c:pt idx="192">
                  <c:v>36647</c:v>
                </c:pt>
                <c:pt idx="193">
                  <c:v>36617</c:v>
                </c:pt>
                <c:pt idx="194">
                  <c:v>36586</c:v>
                </c:pt>
                <c:pt idx="195">
                  <c:v>36557</c:v>
                </c:pt>
                <c:pt idx="196">
                  <c:v>36526</c:v>
                </c:pt>
                <c:pt idx="197">
                  <c:v>36495</c:v>
                </c:pt>
                <c:pt idx="198">
                  <c:v>36465</c:v>
                </c:pt>
                <c:pt idx="199">
                  <c:v>36434</c:v>
                </c:pt>
                <c:pt idx="200">
                  <c:v>36404</c:v>
                </c:pt>
                <c:pt idx="201">
                  <c:v>36373</c:v>
                </c:pt>
                <c:pt idx="202">
                  <c:v>36342</c:v>
                </c:pt>
                <c:pt idx="203">
                  <c:v>36312</c:v>
                </c:pt>
                <c:pt idx="204">
                  <c:v>36281</c:v>
                </c:pt>
                <c:pt idx="205">
                  <c:v>36251</c:v>
                </c:pt>
                <c:pt idx="206">
                  <c:v>36220</c:v>
                </c:pt>
                <c:pt idx="207">
                  <c:v>36192</c:v>
                </c:pt>
                <c:pt idx="208">
                  <c:v>36161</c:v>
                </c:pt>
                <c:pt idx="209">
                  <c:v>36130</c:v>
                </c:pt>
                <c:pt idx="210">
                  <c:v>36100</c:v>
                </c:pt>
                <c:pt idx="211">
                  <c:v>36069</c:v>
                </c:pt>
                <c:pt idx="212">
                  <c:v>36039</c:v>
                </c:pt>
                <c:pt idx="213">
                  <c:v>36008</c:v>
                </c:pt>
                <c:pt idx="214">
                  <c:v>35977</c:v>
                </c:pt>
                <c:pt idx="215">
                  <c:v>35947</c:v>
                </c:pt>
                <c:pt idx="216">
                  <c:v>35916</c:v>
                </c:pt>
                <c:pt idx="217">
                  <c:v>35886</c:v>
                </c:pt>
                <c:pt idx="218">
                  <c:v>35855</c:v>
                </c:pt>
                <c:pt idx="219">
                  <c:v>35827</c:v>
                </c:pt>
                <c:pt idx="220">
                  <c:v>35796</c:v>
                </c:pt>
                <c:pt idx="221">
                  <c:v>35765</c:v>
                </c:pt>
                <c:pt idx="222">
                  <c:v>35735</c:v>
                </c:pt>
                <c:pt idx="223">
                  <c:v>35704</c:v>
                </c:pt>
                <c:pt idx="224">
                  <c:v>35674</c:v>
                </c:pt>
                <c:pt idx="225">
                  <c:v>35643</c:v>
                </c:pt>
                <c:pt idx="226">
                  <c:v>35612</c:v>
                </c:pt>
                <c:pt idx="227">
                  <c:v>35582</c:v>
                </c:pt>
                <c:pt idx="228">
                  <c:v>35551</c:v>
                </c:pt>
                <c:pt idx="229">
                  <c:v>35521</c:v>
                </c:pt>
                <c:pt idx="230">
                  <c:v>35490</c:v>
                </c:pt>
                <c:pt idx="231">
                  <c:v>35462</c:v>
                </c:pt>
                <c:pt idx="232">
                  <c:v>35431</c:v>
                </c:pt>
              </c:numCache>
            </c:numRef>
          </c:cat>
          <c:val>
            <c:numRef>
              <c:f>Sheet1!$H$8:$H$240</c:f>
              <c:numCache>
                <c:formatCode>General</c:formatCode>
                <c:ptCount val="233"/>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numCache>
            </c:numRef>
          </c:val>
          <c:smooth val="0"/>
        </c:ser>
        <c:dLbls>
          <c:showLegendKey val="0"/>
          <c:showVal val="0"/>
          <c:showCatName val="0"/>
          <c:showSerName val="0"/>
          <c:showPercent val="0"/>
          <c:showBubbleSize val="0"/>
        </c:dLbls>
        <c:marker val="1"/>
        <c:smooth val="0"/>
        <c:axId val="465627576"/>
        <c:axId val="465627184"/>
      </c:lineChart>
      <c:dateAx>
        <c:axId val="465626400"/>
        <c:scaling>
          <c:orientation val="minMax"/>
        </c:scaling>
        <c:delete val="0"/>
        <c:axPos val="b"/>
        <c:title>
          <c:tx>
            <c:rich>
              <a:bodyPr/>
              <a:lstStyle/>
              <a:p>
                <a:pPr>
                  <a:defRPr/>
                </a:pPr>
                <a:r>
                  <a:rPr lang="en-US"/>
                  <a:t>Source: Thomson-Reuters, NBER</a:t>
                </a:r>
              </a:p>
            </c:rich>
          </c:tx>
          <c:layout>
            <c:manualLayout>
              <c:xMode val="edge"/>
              <c:yMode val="edge"/>
              <c:x val="7.8027681463895104E-2"/>
              <c:y val="0.22577025654771007"/>
            </c:manualLayout>
          </c:layout>
          <c:overlay val="0"/>
        </c:title>
        <c:numFmt formatCode="[$-409]mmm\-yy;@" sourceLinked="0"/>
        <c:majorTickMark val="none"/>
        <c:minorTickMark val="none"/>
        <c:tickLblPos val="low"/>
        <c:crossAx val="465626792"/>
        <c:crosses val="autoZero"/>
        <c:auto val="1"/>
        <c:lblOffset val="100"/>
        <c:baseTimeUnit val="months"/>
        <c:majorUnit val="33"/>
        <c:majorTimeUnit val="months"/>
      </c:dateAx>
      <c:valAx>
        <c:axId val="465626792"/>
        <c:scaling>
          <c:orientation val="minMax"/>
        </c:scaling>
        <c:delete val="0"/>
        <c:axPos val="l"/>
        <c:majorGridlines/>
        <c:title>
          <c:tx>
            <c:rich>
              <a:bodyPr/>
              <a:lstStyle/>
              <a:p>
                <a:pPr>
                  <a:defRPr/>
                </a:pPr>
                <a:r>
                  <a:rPr lang="en-US"/>
                  <a:t>Dollars per Million Btu</a:t>
                </a:r>
              </a:p>
            </c:rich>
          </c:tx>
          <c:overlay val="0"/>
        </c:title>
        <c:numFmt formatCode="General" sourceLinked="1"/>
        <c:majorTickMark val="out"/>
        <c:minorTickMark val="none"/>
        <c:tickLblPos val="nextTo"/>
        <c:crossAx val="465626400"/>
        <c:crosses val="autoZero"/>
        <c:crossBetween val="between"/>
      </c:valAx>
      <c:valAx>
        <c:axId val="465627184"/>
        <c:scaling>
          <c:orientation val="minMax"/>
          <c:max val="1"/>
          <c:min val="0"/>
        </c:scaling>
        <c:delete val="0"/>
        <c:axPos val="r"/>
        <c:numFmt formatCode="General" sourceLinked="1"/>
        <c:majorTickMark val="none"/>
        <c:minorTickMark val="none"/>
        <c:tickLblPos val="none"/>
        <c:crossAx val="465627576"/>
        <c:crosses val="max"/>
        <c:crossBetween val="between"/>
      </c:valAx>
      <c:dateAx>
        <c:axId val="465627576"/>
        <c:scaling>
          <c:orientation val="minMax"/>
        </c:scaling>
        <c:delete val="1"/>
        <c:axPos val="b"/>
        <c:numFmt formatCode="yyyy\-mm\-dd" sourceLinked="1"/>
        <c:majorTickMark val="out"/>
        <c:minorTickMark val="none"/>
        <c:tickLblPos val="nextTo"/>
        <c:crossAx val="465627184"/>
        <c:crosses val="autoZero"/>
        <c:auto val="1"/>
        <c:lblOffset val="100"/>
        <c:baseTimeUnit val="months"/>
      </c:dateAx>
    </c:plotArea>
    <c:legend>
      <c:legendPos val="r"/>
      <c:layout>
        <c:manualLayout>
          <c:xMode val="edge"/>
          <c:yMode val="edge"/>
          <c:x val="0.77991671519678851"/>
          <c:y val="0.14987844868959171"/>
          <c:w val="0.17433723914566346"/>
          <c:h val="0.42147055720004384"/>
        </c:manualLayout>
      </c:layout>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a:t>Constant Income Appreciation</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200"/>
              <a:t>but Finite Cash Flow, except for last 10 years, </a:t>
            </a:r>
          </a:p>
          <a:p>
            <a:pPr marL="0" marR="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r>
              <a:rPr lang="en-US" sz="1200"/>
              <a:t>or </a:t>
            </a:r>
            <a:r>
              <a:rPr lang="en-US" sz="1200" b="0" i="0" baseline="0">
                <a:effectLst/>
              </a:rPr>
              <a:t>until Change in H&amp;BU</a:t>
            </a:r>
            <a:endParaRPr lang="en-US" sz="1200">
              <a:effectLst/>
            </a:endParaRPr>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0.13077679038487605"/>
          <c:y val="0.1679572467890183"/>
          <c:w val="0.84892281321977614"/>
          <c:h val="0.67634073013600582"/>
        </c:manualLayout>
      </c:layout>
      <c:lineChart>
        <c:grouping val="standard"/>
        <c:varyColors val="0"/>
        <c:ser>
          <c:idx val="0"/>
          <c:order val="0"/>
          <c:tx>
            <c:strRef>
              <c:f>'Chart 5'!$B$8</c:f>
              <c:strCache>
                <c:ptCount val="1"/>
                <c:pt idx="0">
                  <c:v>NOI</c:v>
                </c:pt>
              </c:strCache>
            </c:strRef>
          </c:tx>
          <c:spPr>
            <a:ln w="28575" cap="rnd">
              <a:solidFill>
                <a:schemeClr val="accent2"/>
              </a:solidFill>
              <a:round/>
            </a:ln>
            <a:effectLst/>
          </c:spPr>
          <c:marker>
            <c:symbol val="none"/>
          </c:marker>
          <c:cat>
            <c:numRef>
              <c:f>'Chart 5'!$A$9:$A$64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5'!$B$9:$B$64</c:f>
              <c:numCache>
                <c:formatCode>"$"#,##0.00</c:formatCode>
                <c:ptCount val="56"/>
                <c:pt idx="0">
                  <c:v>5.3990000000000003E-2</c:v>
                </c:pt>
                <c:pt idx="1">
                  <c:v>5.5609700000000005E-2</c:v>
                </c:pt>
                <c:pt idx="2">
                  <c:v>5.7277991000000007E-2</c:v>
                </c:pt>
                <c:pt idx="3">
                  <c:v>5.8996330730000011E-2</c:v>
                </c:pt>
                <c:pt idx="4">
                  <c:v>6.0766220651900016E-2</c:v>
                </c:pt>
                <c:pt idx="5">
                  <c:v>6.2589207271457017E-2</c:v>
                </c:pt>
                <c:pt idx="6">
                  <c:v>6.4466883489600724E-2</c:v>
                </c:pt>
                <c:pt idx="7">
                  <c:v>6.6400889994288753E-2</c:v>
                </c:pt>
                <c:pt idx="8">
                  <c:v>6.8392916694117414E-2</c:v>
                </c:pt>
                <c:pt idx="9">
                  <c:v>7.0444704194940935E-2</c:v>
                </c:pt>
                <c:pt idx="10">
                  <c:v>7.2558045320789161E-2</c:v>
                </c:pt>
                <c:pt idx="11">
                  <c:v>7.4734786680412835E-2</c:v>
                </c:pt>
                <c:pt idx="12">
                  <c:v>7.697683028082522E-2</c:v>
                </c:pt>
                <c:pt idx="13">
                  <c:v>7.9286135189249984E-2</c:v>
                </c:pt>
                <c:pt idx="14">
                  <c:v>8.1664719244927492E-2</c:v>
                </c:pt>
                <c:pt idx="15">
                  <c:v>8.4114660822275325E-2</c:v>
                </c:pt>
                <c:pt idx="16">
                  <c:v>8.6638100646943592E-2</c:v>
                </c:pt>
                <c:pt idx="17">
                  <c:v>8.9237243666351898E-2</c:v>
                </c:pt>
                <c:pt idx="18">
                  <c:v>9.1914360976342452E-2</c:v>
                </c:pt>
                <c:pt idx="19">
                  <c:v>9.4671791805632732E-2</c:v>
                </c:pt>
                <c:pt idx="20">
                  <c:v>9.7511945559801722E-2</c:v>
                </c:pt>
                <c:pt idx="21">
                  <c:v>0.10043730392659578</c:v>
                </c:pt>
                <c:pt idx="22">
                  <c:v>0.10345042304439366</c:v>
                </c:pt>
                <c:pt idx="23">
                  <c:v>0.10655393573572547</c:v>
                </c:pt>
                <c:pt idx="24">
                  <c:v>0.10975055380779723</c:v>
                </c:pt>
                <c:pt idx="25">
                  <c:v>0.11304307042203116</c:v>
                </c:pt>
                <c:pt idx="26">
                  <c:v>0.1164343625346921</c:v>
                </c:pt>
                <c:pt idx="27">
                  <c:v>0.11992739341073286</c:v>
                </c:pt>
                <c:pt idx="28">
                  <c:v>0.12352521521305485</c:v>
                </c:pt>
                <c:pt idx="29">
                  <c:v>0.1272309716694465</c:v>
                </c:pt>
                <c:pt idx="30">
                  <c:v>0.13104790081952988</c:v>
                </c:pt>
                <c:pt idx="31">
                  <c:v>0.13497933784411578</c:v>
                </c:pt>
                <c:pt idx="32">
                  <c:v>0.13902871797943925</c:v>
                </c:pt>
                <c:pt idx="33">
                  <c:v>0.14319957951882242</c:v>
                </c:pt>
                <c:pt idx="34">
                  <c:v>0.14749556690438709</c:v>
                </c:pt>
                <c:pt idx="35">
                  <c:v>0.15192043391151872</c:v>
                </c:pt>
                <c:pt idx="36">
                  <c:v>0.15647804692886427</c:v>
                </c:pt>
                <c:pt idx="37">
                  <c:v>0.1611723883367302</c:v>
                </c:pt>
                <c:pt idx="38">
                  <c:v>0.16600755998683212</c:v>
                </c:pt>
                <c:pt idx="39">
                  <c:v>0.17098778678643708</c:v>
                </c:pt>
                <c:pt idx="40">
                  <c:v>0.1761174203900302</c:v>
                </c:pt>
                <c:pt idx="41">
                  <c:v>0.1814009430017311</c:v>
                </c:pt>
                <c:pt idx="42">
                  <c:v>0.18684297129178304</c:v>
                </c:pt>
                <c:pt idx="43">
                  <c:v>0.19244826043053653</c:v>
                </c:pt>
                <c:pt idx="44">
                  <c:v>0.19822170824345264</c:v>
                </c:pt>
                <c:pt idx="45">
                  <c:v>0.17839953741910738</c:v>
                </c:pt>
                <c:pt idx="46">
                  <c:v>0.16055958367719664</c:v>
                </c:pt>
                <c:pt idx="47">
                  <c:v>0.14450362530947697</c:v>
                </c:pt>
                <c:pt idx="48">
                  <c:v>0.13005326277852927</c:v>
                </c:pt>
                <c:pt idx="49">
                  <c:v>0.11704793650067635</c:v>
                </c:pt>
                <c:pt idx="50">
                  <c:v>0.10534314285060872</c:v>
                </c:pt>
                <c:pt idx="51">
                  <c:v>9.4808828565547856E-2</c:v>
                </c:pt>
                <c:pt idx="52">
                  <c:v>8.5327945708993075E-2</c:v>
                </c:pt>
                <c:pt idx="53">
                  <c:v>7.6795151138093765E-2</c:v>
                </c:pt>
                <c:pt idx="54">
                  <c:v>6.9115636024284388E-2</c:v>
                </c:pt>
                <c:pt idx="55">
                  <c:v>0</c:v>
                </c:pt>
              </c:numCache>
            </c:numRef>
          </c:val>
          <c:smooth val="0"/>
        </c:ser>
        <c:ser>
          <c:idx val="1"/>
          <c:order val="1"/>
          <c:tx>
            <c:strRef>
              <c:f>'Chart 5'!$C$8</c:f>
              <c:strCache>
                <c:ptCount val="1"/>
                <c:pt idx="0">
                  <c:v>Value</c:v>
                </c:pt>
              </c:strCache>
            </c:strRef>
          </c:tx>
          <c:spPr>
            <a:ln w="28575" cap="rnd">
              <a:solidFill>
                <a:schemeClr val="accent1"/>
              </a:solidFill>
              <a:round/>
            </a:ln>
            <a:effectLst/>
          </c:spPr>
          <c:marker>
            <c:symbol val="none"/>
          </c:marker>
          <c:cat>
            <c:numRef>
              <c:f>'Chart 5'!$A$9:$A$64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5'!$C$9:$C$64</c:f>
              <c:numCache>
                <c:formatCode>"$"#,##0.00</c:formatCode>
                <c:ptCount val="56"/>
                <c:pt idx="0">
                  <c:v>0.97791145289692261</c:v>
                </c:pt>
                <c:pt idx="1">
                  <c:v>1.0021543691286765</c:v>
                </c:pt>
                <c:pt idx="2">
                  <c:v>1.0267170186589711</c:v>
                </c:pt>
                <c:pt idx="3">
                  <c:v>1.0515763891516887</c:v>
                </c:pt>
                <c:pt idx="4">
                  <c:v>1.0767061695538238</c:v>
                </c:pt>
                <c:pt idx="5">
                  <c:v>1.1020764424662304</c:v>
                </c:pt>
                <c:pt idx="6">
                  <c:v>1.1276533505920705</c:v>
                </c:pt>
                <c:pt idx="7">
                  <c:v>1.1533987351498367</c:v>
                </c:pt>
                <c:pt idx="8">
                  <c:v>1.179269743967535</c:v>
                </c:pt>
                <c:pt idx="9">
                  <c:v>1.2052184067908203</c:v>
                </c:pt>
                <c:pt idx="10">
                  <c:v>1.2311911751391451</c:v>
                </c:pt>
                <c:pt idx="11">
                  <c:v>1.2571284238294873</c:v>
                </c:pt>
                <c:pt idx="12">
                  <c:v>1.2829639110554334</c:v>
                </c:pt>
                <c:pt idx="13">
                  <c:v>1.308624193659043</c:v>
                </c:pt>
                <c:pt idx="14">
                  <c:v>1.3340279939625166</c:v>
                </c:pt>
                <c:pt idx="15">
                  <c:v>1.3590855142345899</c:v>
                </c:pt>
                <c:pt idx="16">
                  <c:v>1.3836976945510822</c:v>
                </c:pt>
                <c:pt idx="17">
                  <c:v>1.4077554094682261</c:v>
                </c:pt>
                <c:pt idx="18">
                  <c:v>1.4311385985593321</c:v>
                </c:pt>
                <c:pt idx="19">
                  <c:v>1.453715325467736</c:v>
                </c:pt>
                <c:pt idx="20">
                  <c:v>1.4753407596995227</c:v>
                </c:pt>
                <c:pt idx="21">
                  <c:v>1.4958560749156828</c:v>
                </c:pt>
                <c:pt idx="22">
                  <c:v>1.5150872569823417</c:v>
                </c:pt>
                <c:pt idx="23">
                  <c:v>1.5328438144965351</c:v>
                </c:pt>
                <c:pt idx="24">
                  <c:v>1.5489173839205326</c:v>
                </c:pt>
                <c:pt idx="25">
                  <c:v>1.5630802208263788</c:v>
                </c:pt>
                <c:pt idx="26">
                  <c:v>1.5750835680704576</c:v>
                </c:pt>
                <c:pt idx="27">
                  <c:v>1.5846558909814024</c:v>
                </c:pt>
                <c:pt idx="28">
                  <c:v>1.5915009688491824</c:v>
                </c:pt>
                <c:pt idx="29">
                  <c:v>1.5952958311440613</c:v>
                </c:pt>
                <c:pt idx="30">
                  <c:v>1.5956885259661402</c:v>
                </c:pt>
                <c:pt idx="31">
                  <c:v>1.5922957072239015</c:v>
                </c:pt>
                <c:pt idx="32">
                  <c:v>1.5847000259576975</c:v>
                </c:pt>
                <c:pt idx="33">
                  <c:v>1.5724473100548741</c:v>
                </c:pt>
                <c:pt idx="34">
                  <c:v>1.5550435153404427</c:v>
                </c:pt>
                <c:pt idx="35">
                  <c:v>1.5319514296632901</c:v>
                </c:pt>
                <c:pt idx="36">
                  <c:v>1.5025871101248356</c:v>
                </c:pt>
                <c:pt idx="37">
                  <c:v>1.4663160320059578</c:v>
                </c:pt>
                <c:pt idx="38">
                  <c:v>1.4224489262297049</c:v>
                </c:pt>
                <c:pt idx="39">
                  <c:v>1.370237280341249</c:v>
                </c:pt>
                <c:pt idx="40">
                  <c:v>1.3088684759821119</c:v>
                </c:pt>
                <c:pt idx="41">
                  <c:v>1.2374605336706506</c:v>
                </c:pt>
                <c:pt idx="42">
                  <c:v>1.1550564333625717</c:v>
                </c:pt>
                <c:pt idx="43">
                  <c:v>1.0606179767397945</c:v>
                </c:pt>
                <c:pt idx="44">
                  <c:v>0.95301915444844143</c:v>
                </c:pt>
                <c:pt idx="45">
                  <c:v>0.80065192102733307</c:v>
                </c:pt>
                <c:pt idx="46">
                  <c:v>0.67089492355008962</c:v>
                </c:pt>
                <c:pt idx="47">
                  <c:v>0.55957919099044129</c:v>
                </c:pt>
                <c:pt idx="48">
                  <c:v>0.46325136103519737</c:v>
                </c:pt>
                <c:pt idx="49">
                  <c:v>0.37900073058550499</c:v>
                </c:pt>
                <c:pt idx="50">
                  <c:v>0.30431790349636723</c:v>
                </c:pt>
                <c:pt idx="51">
                  <c:v>0.2369737930769906</c:v>
                </c:pt>
                <c:pt idx="52">
                  <c:v>0.1749093437938814</c:v>
                </c:pt>
                <c:pt idx="53">
                  <c:v>0.11612679001815626</c:v>
                </c:pt>
                <c:pt idx="54">
                  <c:v>5.8572572901935925E-2</c:v>
                </c:pt>
                <c:pt idx="55">
                  <c:v>0</c:v>
                </c:pt>
              </c:numCache>
            </c:numRef>
          </c:val>
          <c:smooth val="0"/>
        </c:ser>
        <c:ser>
          <c:idx val="2"/>
          <c:order val="2"/>
          <c:tx>
            <c:strRef>
              <c:f>'Chart 5'!$D$8</c:f>
              <c:strCache>
                <c:ptCount val="1"/>
                <c:pt idx="0">
                  <c:v>Land Value</c:v>
                </c:pt>
              </c:strCache>
            </c:strRef>
          </c:tx>
          <c:spPr>
            <a:ln w="28575" cap="rnd">
              <a:solidFill>
                <a:schemeClr val="accent6">
                  <a:lumMod val="60000"/>
                  <a:lumOff val="40000"/>
                </a:schemeClr>
              </a:solidFill>
              <a:round/>
            </a:ln>
            <a:effectLst/>
          </c:spPr>
          <c:marker>
            <c:symbol val="none"/>
          </c:marker>
          <c:cat>
            <c:numRef>
              <c:f>'Chart 5'!$A$9:$A$64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5'!$D$9:$D$64</c:f>
              <c:numCache>
                <c:formatCode>"$"#,##0.00</c:formatCode>
                <c:ptCount val="56"/>
                <c:pt idx="0">
                  <c:v>2.9337343586907677E-2</c:v>
                </c:pt>
                <c:pt idx="1">
                  <c:v>3.0217463894514907E-2</c:v>
                </c:pt>
                <c:pt idx="2">
                  <c:v>3.1123987811350354E-2</c:v>
                </c:pt>
                <c:pt idx="3">
                  <c:v>3.2057707445690864E-2</c:v>
                </c:pt>
                <c:pt idx="4">
                  <c:v>3.3019438669061589E-2</c:v>
                </c:pt>
                <c:pt idx="5">
                  <c:v>3.4010021829133437E-2</c:v>
                </c:pt>
                <c:pt idx="6">
                  <c:v>3.5030322484007441E-2</c:v>
                </c:pt>
                <c:pt idx="7">
                  <c:v>3.6081232158527668E-2</c:v>
                </c:pt>
                <c:pt idx="8">
                  <c:v>3.7163669123283498E-2</c:v>
                </c:pt>
                <c:pt idx="9">
                  <c:v>3.8278579196982007E-2</c:v>
                </c:pt>
                <c:pt idx="10">
                  <c:v>3.9426936572891466E-2</c:v>
                </c:pt>
                <c:pt idx="11">
                  <c:v>4.0609744670078211E-2</c:v>
                </c:pt>
                <c:pt idx="12">
                  <c:v>4.1828037010180556E-2</c:v>
                </c:pt>
                <c:pt idx="13">
                  <c:v>4.3082878120485973E-2</c:v>
                </c:pt>
                <c:pt idx="14">
                  <c:v>4.4375364464100557E-2</c:v>
                </c:pt>
                <c:pt idx="15">
                  <c:v>4.5706625398023573E-2</c:v>
                </c:pt>
                <c:pt idx="16">
                  <c:v>4.7077824159964282E-2</c:v>
                </c:pt>
                <c:pt idx="17">
                  <c:v>4.8490158884763213E-2</c:v>
                </c:pt>
                <c:pt idx="18">
                  <c:v>4.9944863651306112E-2</c:v>
                </c:pt>
                <c:pt idx="19">
                  <c:v>5.1443209560845297E-2</c:v>
                </c:pt>
                <c:pt idx="20">
                  <c:v>5.2986505847670659E-2</c:v>
                </c:pt>
                <c:pt idx="21">
                  <c:v>5.457610102310078E-2</c:v>
                </c:pt>
                <c:pt idx="22">
                  <c:v>5.6213384053793808E-2</c:v>
                </c:pt>
                <c:pt idx="23">
                  <c:v>5.7899785575407627E-2</c:v>
                </c:pt>
                <c:pt idx="24">
                  <c:v>5.9636779142669856E-2</c:v>
                </c:pt>
                <c:pt idx="25">
                  <c:v>6.1425882516949956E-2</c:v>
                </c:pt>
                <c:pt idx="26">
                  <c:v>6.3268658992458454E-2</c:v>
                </c:pt>
                <c:pt idx="27">
                  <c:v>6.5166718762232206E-2</c:v>
                </c:pt>
                <c:pt idx="28">
                  <c:v>6.712172032509918E-2</c:v>
                </c:pt>
                <c:pt idx="29">
                  <c:v>6.9135371934852155E-2</c:v>
                </c:pt>
                <c:pt idx="30">
                  <c:v>7.120943309289772E-2</c:v>
                </c:pt>
                <c:pt idx="31">
                  <c:v>7.3345716085684659E-2</c:v>
                </c:pt>
                <c:pt idx="32">
                  <c:v>7.5546087568255205E-2</c:v>
                </c:pt>
                <c:pt idx="33">
                  <c:v>7.7812470195302866E-2</c:v>
                </c:pt>
                <c:pt idx="34">
                  <c:v>8.0146844301161951E-2</c:v>
                </c:pt>
                <c:pt idx="35">
                  <c:v>8.2551249630196818E-2</c:v>
                </c:pt>
                <c:pt idx="36">
                  <c:v>8.5027787119102721E-2</c:v>
                </c:pt>
                <c:pt idx="37">
                  <c:v>8.7578620732675805E-2</c:v>
                </c:pt>
                <c:pt idx="38">
                  <c:v>9.0205979354656088E-2</c:v>
                </c:pt>
                <c:pt idx="39">
                  <c:v>9.2912158735295777E-2</c:v>
                </c:pt>
                <c:pt idx="40">
                  <c:v>9.5699523497354652E-2</c:v>
                </c:pt>
                <c:pt idx="41">
                  <c:v>9.8570509202275294E-2</c:v>
                </c:pt>
                <c:pt idx="42">
                  <c:v>0.10152762447834356</c:v>
                </c:pt>
                <c:pt idx="43">
                  <c:v>0.10457345321269386</c:v>
                </c:pt>
                <c:pt idx="44">
                  <c:v>0.10771065680907468</c:v>
                </c:pt>
                <c:pt idx="45">
                  <c:v>0.11094197651334693</c:v>
                </c:pt>
                <c:pt idx="46">
                  <c:v>0.11427023580874734</c:v>
                </c:pt>
                <c:pt idx="47">
                  <c:v>0.11769834288300977</c:v>
                </c:pt>
                <c:pt idx="48">
                  <c:v>0.12122929316950007</c:v>
                </c:pt>
                <c:pt idx="49">
                  <c:v>0.12486617196458508</c:v>
                </c:pt>
                <c:pt idx="50">
                  <c:v>0.12861215712352264</c:v>
                </c:pt>
                <c:pt idx="51">
                  <c:v>0.13247052183722832</c:v>
                </c:pt>
                <c:pt idx="52">
                  <c:v>0.13644463749234517</c:v>
                </c:pt>
                <c:pt idx="53">
                  <c:v>0.14053797661711553</c:v>
                </c:pt>
                <c:pt idx="54">
                  <c:v>0.14475411591562901</c:v>
                </c:pt>
                <c:pt idx="55">
                  <c:v>0.14909673939309789</c:v>
                </c:pt>
              </c:numCache>
            </c:numRef>
          </c:val>
          <c:smooth val="0"/>
        </c:ser>
        <c:dLbls>
          <c:showLegendKey val="0"/>
          <c:showVal val="0"/>
          <c:showCatName val="0"/>
          <c:showSerName val="0"/>
          <c:showPercent val="0"/>
          <c:showBubbleSize val="0"/>
        </c:dLbls>
        <c:smooth val="0"/>
        <c:axId val="465832968"/>
        <c:axId val="465833360"/>
      </c:lineChart>
      <c:catAx>
        <c:axId val="46583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833360"/>
        <c:crosses val="autoZero"/>
        <c:auto val="1"/>
        <c:lblAlgn val="ctr"/>
        <c:lblOffset val="100"/>
        <c:tickLblSkip val="2"/>
        <c:noMultiLvlLbl val="0"/>
      </c:catAx>
      <c:valAx>
        <c:axId val="465833360"/>
        <c:scaling>
          <c:orientation val="minMax"/>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832968"/>
        <c:crosses val="autoZero"/>
        <c:crossBetween val="between"/>
      </c:valAx>
      <c:spPr>
        <a:noFill/>
        <a:ln>
          <a:noFill/>
        </a:ln>
        <a:effectLst/>
      </c:spPr>
    </c:plotArea>
    <c:legend>
      <c:legendPos val="b"/>
      <c:layout>
        <c:manualLayout>
          <c:xMode val="edge"/>
          <c:yMode val="edge"/>
          <c:x val="0.20744226180325101"/>
          <c:y val="0.8952044932803449"/>
          <c:w val="0.58511521523218157"/>
          <c:h val="9.89328597668697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a:t>Constant Income, </a:t>
            </a:r>
            <a:r>
              <a:rPr lang="en-US" sz="1200" baseline="0"/>
              <a:t>Cost New and Land Appreciation</a:t>
            </a:r>
            <a:endParaRPr lang="en-US" sz="1200"/>
          </a:p>
        </c:rich>
      </c:tx>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7298523069923958E-2"/>
          <c:y val="0.12584071160927496"/>
          <c:w val="0.88904898971014101"/>
          <c:h val="0.80677719589255736"/>
        </c:manualLayout>
      </c:layout>
      <c:lineChart>
        <c:grouping val="standard"/>
        <c:varyColors val="0"/>
        <c:ser>
          <c:idx val="1"/>
          <c:order val="0"/>
          <c:tx>
            <c:strRef>
              <c:f>'Chart 13'!$G$8</c:f>
              <c:strCache>
                <c:ptCount val="1"/>
                <c:pt idx="0">
                  <c:v>Replace Cost New, plus land</c:v>
                </c:pt>
              </c:strCache>
            </c:strRef>
          </c:tx>
          <c:spPr>
            <a:ln w="28575" cap="rnd">
              <a:solidFill>
                <a:srgbClr val="C00000"/>
              </a:solidFill>
              <a:round/>
            </a:ln>
            <a:effectLst/>
          </c:spPr>
          <c:marker>
            <c:symbol val="none"/>
          </c:marker>
          <c:cat>
            <c:numRef>
              <c:f>'Chart 13'!$A$9:$A$64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13'!$G$9:$G$64</c:f>
              <c:numCache>
                <c:formatCode>"$"#,##0.00</c:formatCode>
                <c:ptCount val="56"/>
                <c:pt idx="0">
                  <c:v>0.97791145289692261</c:v>
                </c:pt>
                <c:pt idx="1">
                  <c:v>1.0072487964838304</c:v>
                </c:pt>
                <c:pt idx="2">
                  <c:v>1.0374662603783453</c:v>
                </c:pt>
                <c:pt idx="3">
                  <c:v>1.0685902481896956</c:v>
                </c:pt>
                <c:pt idx="4">
                  <c:v>1.1006479556353865</c:v>
                </c:pt>
                <c:pt idx="5">
                  <c:v>1.1336673943044482</c:v>
                </c:pt>
                <c:pt idx="6">
                  <c:v>1.1676774161335817</c:v>
                </c:pt>
                <c:pt idx="7">
                  <c:v>1.2027077386175893</c:v>
                </c:pt>
                <c:pt idx="8">
                  <c:v>1.2387889707761168</c:v>
                </c:pt>
                <c:pt idx="9">
                  <c:v>1.2759526398994003</c:v>
                </c:pt>
                <c:pt idx="10">
                  <c:v>1.3142312190963823</c:v>
                </c:pt>
                <c:pt idx="11">
                  <c:v>1.3536581556692737</c:v>
                </c:pt>
                <c:pt idx="12">
                  <c:v>1.3942679003393521</c:v>
                </c:pt>
                <c:pt idx="13">
                  <c:v>1.4360959373495328</c:v>
                </c:pt>
                <c:pt idx="14">
                  <c:v>1.4791788154700187</c:v>
                </c:pt>
                <c:pt idx="15">
                  <c:v>1.5235541799341192</c:v>
                </c:pt>
                <c:pt idx="16">
                  <c:v>1.5692608053321428</c:v>
                </c:pt>
                <c:pt idx="17">
                  <c:v>1.6163386294921072</c:v>
                </c:pt>
                <c:pt idx="18">
                  <c:v>1.6648287883768704</c:v>
                </c:pt>
                <c:pt idx="19">
                  <c:v>1.7147736520281764</c:v>
                </c:pt>
                <c:pt idx="20">
                  <c:v>1.7662168615890219</c:v>
                </c:pt>
                <c:pt idx="21">
                  <c:v>1.8192033674366925</c:v>
                </c:pt>
                <c:pt idx="22">
                  <c:v>1.8737794684597933</c:v>
                </c:pt>
                <c:pt idx="23">
                  <c:v>1.9299928525135872</c:v>
                </c:pt>
                <c:pt idx="24">
                  <c:v>1.987892638088995</c:v>
                </c:pt>
                <c:pt idx="25">
                  <c:v>2.0475294172316647</c:v>
                </c:pt>
                <c:pt idx="26">
                  <c:v>2.1089552997486147</c:v>
                </c:pt>
                <c:pt idx="27">
                  <c:v>2.172223958741073</c:v>
                </c:pt>
                <c:pt idx="28">
                  <c:v>2.2373906775033054</c:v>
                </c:pt>
                <c:pt idx="29">
                  <c:v>2.3045123978284052</c:v>
                </c:pt>
                <c:pt idx="30">
                  <c:v>2.3736477697632572</c:v>
                </c:pt>
                <c:pt idx="31">
                  <c:v>2.4448572028561548</c:v>
                </c:pt>
                <c:pt idx="32">
                  <c:v>2.5182029189418391</c:v>
                </c:pt>
                <c:pt idx="33">
                  <c:v>2.5937490065100945</c:v>
                </c:pt>
                <c:pt idx="34">
                  <c:v>2.6715614767053975</c:v>
                </c:pt>
                <c:pt idx="35">
                  <c:v>2.7517083210065594</c:v>
                </c:pt>
                <c:pt idx="36">
                  <c:v>2.8342595706367559</c:v>
                </c:pt>
                <c:pt idx="37">
                  <c:v>2.9192873577558585</c:v>
                </c:pt>
                <c:pt idx="38">
                  <c:v>3.0068659784885341</c:v>
                </c:pt>
                <c:pt idx="39">
                  <c:v>3.0970719578431902</c:v>
                </c:pt>
                <c:pt idx="40">
                  <c:v>3.1899841165784864</c:v>
                </c:pt>
                <c:pt idx="41">
                  <c:v>3.2856836400758409</c:v>
                </c:pt>
                <c:pt idx="42">
                  <c:v>3.384254149278116</c:v>
                </c:pt>
                <c:pt idx="43">
                  <c:v>3.4857817737564596</c:v>
                </c:pt>
                <c:pt idx="44">
                  <c:v>3.5903552269691534</c:v>
                </c:pt>
                <c:pt idx="45">
                  <c:v>1.9854664405139419</c:v>
                </c:pt>
                <c:pt idx="46">
                  <c:v>2.0450304337293601</c:v>
                </c:pt>
                <c:pt idx="47">
                  <c:v>2.1063813467412409</c:v>
                </c:pt>
                <c:pt idx="48">
                  <c:v>2.1695727871434785</c:v>
                </c:pt>
                <c:pt idx="49">
                  <c:v>2.2346599707577828</c:v>
                </c:pt>
                <c:pt idx="50">
                  <c:v>2.3016997698805159</c:v>
                </c:pt>
                <c:pt idx="51">
                  <c:v>2.3707507629769315</c:v>
                </c:pt>
                <c:pt idx="52">
                  <c:v>2.4418732858662398</c:v>
                </c:pt>
                <c:pt idx="53">
                  <c:v>2.5151294844422267</c:v>
                </c:pt>
                <c:pt idx="54">
                  <c:v>2.5905833689754934</c:v>
                </c:pt>
                <c:pt idx="55">
                  <c:v>2.6683008700447584</c:v>
                </c:pt>
              </c:numCache>
            </c:numRef>
          </c:val>
          <c:smooth val="0"/>
        </c:ser>
        <c:ser>
          <c:idx val="2"/>
          <c:order val="1"/>
          <c:tx>
            <c:strRef>
              <c:f>'Chart 13'!$H$8</c:f>
              <c:strCache>
                <c:ptCount val="1"/>
                <c:pt idx="0">
                  <c:v>Replace CNLPD</c:v>
                </c:pt>
              </c:strCache>
            </c:strRef>
          </c:tx>
          <c:spPr>
            <a:ln w="28575" cap="rnd">
              <a:solidFill>
                <a:schemeClr val="accent6"/>
              </a:solidFill>
              <a:round/>
            </a:ln>
            <a:effectLst/>
          </c:spPr>
          <c:marker>
            <c:symbol val="none"/>
          </c:marker>
          <c:cat>
            <c:numRef>
              <c:f>'Chart 13'!$A$9:$A$64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13'!$H$9:$H$64</c:f>
              <c:numCache>
                <c:formatCode>"$"#,##0.00</c:formatCode>
                <c:ptCount val="56"/>
                <c:pt idx="0">
                  <c:v>0.97791145289692261</c:v>
                </c:pt>
                <c:pt idx="1">
                  <c:v>0.99818355731547592</c:v>
                </c:pt>
                <c:pt idx="2">
                  <c:v>1.0281290640349401</c:v>
                </c:pt>
                <c:pt idx="3">
                  <c:v>1.0589729359559883</c:v>
                </c:pt>
                <c:pt idx="4">
                  <c:v>1.0808362924339496</c:v>
                </c:pt>
                <c:pt idx="5">
                  <c:v>1.113261381206968</c:v>
                </c:pt>
                <c:pt idx="6">
                  <c:v>1.1361501258979749</c:v>
                </c:pt>
                <c:pt idx="7">
                  <c:v>1.1702346296749144</c:v>
                </c:pt>
                <c:pt idx="8">
                  <c:v>1.1941925678281766</c:v>
                </c:pt>
                <c:pt idx="9">
                  <c:v>1.230018344863022</c:v>
                </c:pt>
                <c:pt idx="10">
                  <c:v>1.2550908142370449</c:v>
                </c:pt>
                <c:pt idx="11">
                  <c:v>1.2805606152631328</c:v>
                </c:pt>
                <c:pt idx="12">
                  <c:v>1.3189774337210269</c:v>
                </c:pt>
                <c:pt idx="13">
                  <c:v>1.3456218932965121</c:v>
                </c:pt>
                <c:pt idx="14">
                  <c:v>1.3726779407561773</c:v>
                </c:pt>
                <c:pt idx="15">
                  <c:v>1.4001462913594556</c:v>
                </c:pt>
                <c:pt idx="16">
                  <c:v>1.4280273328522499</c:v>
                </c:pt>
                <c:pt idx="17">
                  <c:v>1.4563211051723886</c:v>
                </c:pt>
                <c:pt idx="18">
                  <c:v>1.4850272792321684</c:v>
                </c:pt>
                <c:pt idx="19">
                  <c:v>1.5141451347408799</c:v>
                </c:pt>
                <c:pt idx="20">
                  <c:v>1.5436735370288051</c:v>
                </c:pt>
                <c:pt idx="21">
                  <c:v>1.5736109128327389</c:v>
                </c:pt>
                <c:pt idx="22">
                  <c:v>1.6039552250015829</c:v>
                </c:pt>
                <c:pt idx="23">
                  <c:v>1.6347039460790083</c:v>
                </c:pt>
                <c:pt idx="24">
                  <c:v>1.6658540307185776</c:v>
                </c:pt>
                <c:pt idx="25">
                  <c:v>1.69740188688505</c:v>
                </c:pt>
                <c:pt idx="26">
                  <c:v>1.7293433457938638</c:v>
                </c:pt>
                <c:pt idx="27">
                  <c:v>1.7225735992816711</c:v>
                </c:pt>
                <c:pt idx="28">
                  <c:v>1.7541142911625918</c:v>
                </c:pt>
                <c:pt idx="29">
                  <c:v>1.7652564967365583</c:v>
                </c:pt>
                <c:pt idx="30">
                  <c:v>1.7754885317829161</c:v>
                </c:pt>
                <c:pt idx="31">
                  <c:v>1.7847457580849928</c:v>
                </c:pt>
                <c:pt idx="32">
                  <c:v>1.7929604782865893</c:v>
                </c:pt>
                <c:pt idx="33">
                  <c:v>1.8000618105180055</c:v>
                </c:pt>
                <c:pt idx="34">
                  <c:v>1.8059755582528487</c:v>
                </c:pt>
                <c:pt idx="35">
                  <c:v>1.8106240752223162</c:v>
                </c:pt>
                <c:pt idx="36">
                  <c:v>1.8139261252075238</c:v>
                </c:pt>
                <c:pt idx="37">
                  <c:v>1.8157967365241443</c:v>
                </c:pt>
                <c:pt idx="38">
                  <c:v>1.816147051007075</c:v>
                </c:pt>
                <c:pt idx="39">
                  <c:v>1.8148841672961098</c:v>
                </c:pt>
                <c:pt idx="40">
                  <c:v>1.7975560496919769</c:v>
                </c:pt>
                <c:pt idx="41">
                  <c:v>1.7775548492810298</c:v>
                </c:pt>
                <c:pt idx="42">
                  <c:v>1.754735776400703</c:v>
                </c:pt>
                <c:pt idx="43">
                  <c:v>1.7289477597832039</c:v>
                </c:pt>
                <c:pt idx="44">
                  <c:v>1.7161897984912555</c:v>
                </c:pt>
                <c:pt idx="45">
                  <c:v>1.0160705292322705</c:v>
                </c:pt>
                <c:pt idx="46">
                  <c:v>1.0132700521552347</c:v>
                </c:pt>
                <c:pt idx="47">
                  <c:v>1.0093870829772675</c:v>
                </c:pt>
                <c:pt idx="48">
                  <c:v>1.0043591926016826</c:v>
                </c:pt>
                <c:pt idx="49">
                  <c:v>0.99812118042888298</c:v>
                </c:pt>
                <c:pt idx="50">
                  <c:v>0.99865883234408992</c:v>
                </c:pt>
                <c:pt idx="51">
                  <c:v>0.998330434311823</c:v>
                </c:pt>
                <c:pt idx="52">
                  <c:v>0.99708353944851047</c:v>
                </c:pt>
                <c:pt idx="53">
                  <c:v>0.99465866654627999</c:v>
                </c:pt>
                <c:pt idx="54">
                  <c:v>1.0095311320329456</c:v>
                </c:pt>
                <c:pt idx="55">
                  <c:v>1.0398170659939341</c:v>
                </c:pt>
              </c:numCache>
            </c:numRef>
          </c:val>
          <c:smooth val="0"/>
        </c:ser>
        <c:ser>
          <c:idx val="3"/>
          <c:order val="2"/>
          <c:tx>
            <c:strRef>
              <c:f>'Chart 13'!$D$8</c:f>
              <c:strCache>
                <c:ptCount val="1"/>
                <c:pt idx="0">
                  <c:v>Repro Cost New, plus land</c:v>
                </c:pt>
              </c:strCache>
            </c:strRef>
          </c:tx>
          <c:spPr>
            <a:ln w="28575" cap="rnd">
              <a:solidFill>
                <a:schemeClr val="accent2">
                  <a:lumMod val="60000"/>
                </a:schemeClr>
              </a:solidFill>
              <a:prstDash val="dash"/>
              <a:round/>
            </a:ln>
            <a:effectLst/>
          </c:spPr>
          <c:marker>
            <c:symbol val="none"/>
          </c:marker>
          <c:cat>
            <c:numRef>
              <c:f>'Chart 13'!$A$9:$A$64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13'!$D$9:$D$64</c:f>
              <c:numCache>
                <c:formatCode>"$"#,##0.00</c:formatCode>
                <c:ptCount val="56"/>
                <c:pt idx="0">
                  <c:v>0.97791145289692261</c:v>
                </c:pt>
                <c:pt idx="1">
                  <c:v>1.0072487964838304</c:v>
                </c:pt>
                <c:pt idx="2">
                  <c:v>1.0374662603783453</c:v>
                </c:pt>
                <c:pt idx="3">
                  <c:v>1.0685902481896956</c:v>
                </c:pt>
                <c:pt idx="4">
                  <c:v>1.1006479556353865</c:v>
                </c:pt>
                <c:pt idx="5">
                  <c:v>1.1336673943044482</c:v>
                </c:pt>
                <c:pt idx="6">
                  <c:v>1.1676774161335817</c:v>
                </c:pt>
                <c:pt idx="7">
                  <c:v>1.2027077386175893</c:v>
                </c:pt>
                <c:pt idx="8">
                  <c:v>1.2387889707761168</c:v>
                </c:pt>
                <c:pt idx="9">
                  <c:v>1.2759526398994003</c:v>
                </c:pt>
                <c:pt idx="10">
                  <c:v>1.3142312190963823</c:v>
                </c:pt>
                <c:pt idx="11">
                  <c:v>1.3536581556692737</c:v>
                </c:pt>
                <c:pt idx="12">
                  <c:v>1.3942679003393521</c:v>
                </c:pt>
                <c:pt idx="13">
                  <c:v>1.4360959373495328</c:v>
                </c:pt>
                <c:pt idx="14">
                  <c:v>1.4791788154700187</c:v>
                </c:pt>
                <c:pt idx="15">
                  <c:v>1.5235541799341192</c:v>
                </c:pt>
                <c:pt idx="16">
                  <c:v>1.5692608053321428</c:v>
                </c:pt>
                <c:pt idx="17">
                  <c:v>1.6163386294921072</c:v>
                </c:pt>
                <c:pt idx="18">
                  <c:v>1.6648287883768704</c:v>
                </c:pt>
                <c:pt idx="19">
                  <c:v>1.7147736520281764</c:v>
                </c:pt>
                <c:pt idx="20">
                  <c:v>1.7662168615890219</c:v>
                </c:pt>
                <c:pt idx="21">
                  <c:v>1.8192033674366925</c:v>
                </c:pt>
                <c:pt idx="22">
                  <c:v>1.8737794684597933</c:v>
                </c:pt>
                <c:pt idx="23">
                  <c:v>1.9299928525135872</c:v>
                </c:pt>
                <c:pt idx="24">
                  <c:v>1.987892638088995</c:v>
                </c:pt>
                <c:pt idx="25">
                  <c:v>2.0475294172316647</c:v>
                </c:pt>
                <c:pt idx="26">
                  <c:v>2.1089552997486147</c:v>
                </c:pt>
                <c:pt idx="27">
                  <c:v>2.172223958741073</c:v>
                </c:pt>
                <c:pt idx="28">
                  <c:v>2.2373906775033054</c:v>
                </c:pt>
                <c:pt idx="29">
                  <c:v>2.3045123978284052</c:v>
                </c:pt>
                <c:pt idx="30">
                  <c:v>2.3736477697632572</c:v>
                </c:pt>
                <c:pt idx="31">
                  <c:v>2.4448572028561548</c:v>
                </c:pt>
                <c:pt idx="32">
                  <c:v>2.5182029189418391</c:v>
                </c:pt>
                <c:pt idx="33">
                  <c:v>2.5937490065100945</c:v>
                </c:pt>
                <c:pt idx="34">
                  <c:v>2.6715614767053975</c:v>
                </c:pt>
                <c:pt idx="35">
                  <c:v>2.7517083210065594</c:v>
                </c:pt>
                <c:pt idx="36">
                  <c:v>2.8342595706367559</c:v>
                </c:pt>
                <c:pt idx="37">
                  <c:v>2.9192873577558585</c:v>
                </c:pt>
                <c:pt idx="38">
                  <c:v>3.0068659784885341</c:v>
                </c:pt>
                <c:pt idx="39">
                  <c:v>3.0970719578431902</c:v>
                </c:pt>
                <c:pt idx="40">
                  <c:v>3.1899841165784864</c:v>
                </c:pt>
                <c:pt idx="41">
                  <c:v>3.2856836400758409</c:v>
                </c:pt>
                <c:pt idx="42">
                  <c:v>3.384254149278116</c:v>
                </c:pt>
                <c:pt idx="43">
                  <c:v>3.4857817737564596</c:v>
                </c:pt>
                <c:pt idx="44">
                  <c:v>3.5903552269691534</c:v>
                </c:pt>
                <c:pt idx="45">
                  <c:v>3.6980658837782281</c:v>
                </c:pt>
                <c:pt idx="46">
                  <c:v>3.8090078602915751</c:v>
                </c:pt>
                <c:pt idx="47">
                  <c:v>3.9232780961003222</c:v>
                </c:pt>
                <c:pt idx="48">
                  <c:v>4.040976438983332</c:v>
                </c:pt>
                <c:pt idx="49">
                  <c:v>4.1622057321528318</c:v>
                </c:pt>
                <c:pt idx="50">
                  <c:v>4.2870719041174175</c:v>
                </c:pt>
                <c:pt idx="51">
                  <c:v>4.41568406124094</c:v>
                </c:pt>
                <c:pt idx="52">
                  <c:v>4.5481545830781673</c:v>
                </c:pt>
                <c:pt idx="53">
                  <c:v>4.6845992205705125</c:v>
                </c:pt>
                <c:pt idx="54">
                  <c:v>4.8251371971876278</c:v>
                </c:pt>
                <c:pt idx="55">
                  <c:v>4.9698913131032576</c:v>
                </c:pt>
              </c:numCache>
            </c:numRef>
          </c:val>
          <c:smooth val="0"/>
        </c:ser>
        <c:ser>
          <c:idx val="4"/>
          <c:order val="3"/>
          <c:tx>
            <c:strRef>
              <c:f>'Chart 13'!$E$8</c:f>
              <c:strCache>
                <c:ptCount val="1"/>
                <c:pt idx="0">
                  <c:v>Repro CNLPD</c:v>
                </c:pt>
              </c:strCache>
            </c:strRef>
          </c:tx>
          <c:spPr>
            <a:ln w="28575" cap="rnd">
              <a:solidFill>
                <a:schemeClr val="accent4">
                  <a:lumMod val="60000"/>
                </a:schemeClr>
              </a:solidFill>
              <a:prstDash val="dash"/>
              <a:round/>
            </a:ln>
            <a:effectLst/>
          </c:spPr>
          <c:marker>
            <c:symbol val="none"/>
          </c:marker>
          <c:cat>
            <c:numRef>
              <c:f>'Chart 13'!$A$9:$A$64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13'!$E$9:$E$64</c:f>
              <c:numCache>
                <c:formatCode>"$"#,##0.00</c:formatCode>
                <c:ptCount val="56"/>
                <c:pt idx="0">
                  <c:v>0.97791145289692261</c:v>
                </c:pt>
                <c:pt idx="1">
                  <c:v>0.99818355731547592</c:v>
                </c:pt>
                <c:pt idx="2">
                  <c:v>1.0281290640349401</c:v>
                </c:pt>
                <c:pt idx="3">
                  <c:v>1.0589729359559883</c:v>
                </c:pt>
                <c:pt idx="4">
                  <c:v>1.0808362924339496</c:v>
                </c:pt>
                <c:pt idx="5">
                  <c:v>1.113261381206968</c:v>
                </c:pt>
                <c:pt idx="6">
                  <c:v>1.1361501258979749</c:v>
                </c:pt>
                <c:pt idx="7">
                  <c:v>1.1702346296749144</c:v>
                </c:pt>
                <c:pt idx="8">
                  <c:v>1.1941925678281766</c:v>
                </c:pt>
                <c:pt idx="9">
                  <c:v>1.230018344863022</c:v>
                </c:pt>
                <c:pt idx="10">
                  <c:v>1.2550908142370449</c:v>
                </c:pt>
                <c:pt idx="11">
                  <c:v>1.2805606152631328</c:v>
                </c:pt>
                <c:pt idx="12">
                  <c:v>1.3189774337210269</c:v>
                </c:pt>
                <c:pt idx="13">
                  <c:v>1.3456218932965121</c:v>
                </c:pt>
                <c:pt idx="14">
                  <c:v>1.3726779407561773</c:v>
                </c:pt>
                <c:pt idx="15">
                  <c:v>1.4001462913594556</c:v>
                </c:pt>
                <c:pt idx="16">
                  <c:v>1.4280273328522499</c:v>
                </c:pt>
                <c:pt idx="17">
                  <c:v>1.4563211051723886</c:v>
                </c:pt>
                <c:pt idx="18">
                  <c:v>1.4850272792321684</c:v>
                </c:pt>
                <c:pt idx="19">
                  <c:v>1.5141451347408799</c:v>
                </c:pt>
                <c:pt idx="20">
                  <c:v>1.5436735370288051</c:v>
                </c:pt>
                <c:pt idx="21">
                  <c:v>1.5736109128327389</c:v>
                </c:pt>
                <c:pt idx="22">
                  <c:v>1.6039552250015829</c:v>
                </c:pt>
                <c:pt idx="23">
                  <c:v>1.6347039460790083</c:v>
                </c:pt>
                <c:pt idx="24">
                  <c:v>1.6658540307185776</c:v>
                </c:pt>
                <c:pt idx="25">
                  <c:v>1.69740188688505</c:v>
                </c:pt>
                <c:pt idx="26">
                  <c:v>1.7293433457938638</c:v>
                </c:pt>
                <c:pt idx="27">
                  <c:v>1.7225735992816711</c:v>
                </c:pt>
                <c:pt idx="28">
                  <c:v>1.7541142911625918</c:v>
                </c:pt>
                <c:pt idx="29">
                  <c:v>1.7652564967365583</c:v>
                </c:pt>
                <c:pt idx="30">
                  <c:v>1.7754885317829161</c:v>
                </c:pt>
                <c:pt idx="31">
                  <c:v>1.7847457580849928</c:v>
                </c:pt>
                <c:pt idx="32">
                  <c:v>1.7929604782865893</c:v>
                </c:pt>
                <c:pt idx="33">
                  <c:v>1.8000618105180055</c:v>
                </c:pt>
                <c:pt idx="34">
                  <c:v>1.8059755582528487</c:v>
                </c:pt>
                <c:pt idx="35">
                  <c:v>1.8106240752223162</c:v>
                </c:pt>
                <c:pt idx="36">
                  <c:v>1.8139261252075238</c:v>
                </c:pt>
                <c:pt idx="37">
                  <c:v>1.8157967365241443</c:v>
                </c:pt>
                <c:pt idx="38">
                  <c:v>1.816147051007075</c:v>
                </c:pt>
                <c:pt idx="39">
                  <c:v>1.8148841672961098</c:v>
                </c:pt>
                <c:pt idx="40">
                  <c:v>1.7975560496919769</c:v>
                </c:pt>
                <c:pt idx="41">
                  <c:v>1.7775548492810298</c:v>
                </c:pt>
                <c:pt idx="42">
                  <c:v>1.754735776400703</c:v>
                </c:pt>
                <c:pt idx="43">
                  <c:v>1.7289477597832039</c:v>
                </c:pt>
                <c:pt idx="44">
                  <c:v>1.7161897984912555</c:v>
                </c:pt>
                <c:pt idx="45">
                  <c:v>1.7011103065379851</c:v>
                </c:pt>
                <c:pt idx="46">
                  <c:v>1.6835814742488762</c:v>
                </c:pt>
                <c:pt idx="47">
                  <c:v>1.6634699127465367</c:v>
                </c:pt>
                <c:pt idx="48">
                  <c:v>1.6406364342272326</c:v>
                </c:pt>
                <c:pt idx="49">
                  <c:v>1.6149358240752987</c:v>
                </c:pt>
                <c:pt idx="50">
                  <c:v>1.602807572792379</c:v>
                </c:pt>
                <c:pt idx="51">
                  <c:v>1.5884981841908157</c:v>
                </c:pt>
                <c:pt idx="52">
                  <c:v>1.5718877054576459</c:v>
                </c:pt>
                <c:pt idx="53">
                  <c:v>1.5524293357048622</c:v>
                </c:pt>
                <c:pt idx="54">
                  <c:v>1.5681695890859793</c:v>
                </c:pt>
                <c:pt idx="55">
                  <c:v>1.6152146767585587</c:v>
                </c:pt>
              </c:numCache>
            </c:numRef>
          </c:val>
          <c:smooth val="0"/>
        </c:ser>
        <c:ser>
          <c:idx val="0"/>
          <c:order val="4"/>
          <c:tx>
            <c:strRef>
              <c:f>'Chart 13'!$J$8</c:f>
              <c:strCache>
                <c:ptCount val="1"/>
                <c:pt idx="0">
                  <c:v>Value</c:v>
                </c:pt>
              </c:strCache>
            </c:strRef>
          </c:tx>
          <c:spPr>
            <a:ln w="28575" cap="rnd">
              <a:solidFill>
                <a:sysClr val="windowText" lastClr="000000"/>
              </a:solidFill>
              <a:round/>
            </a:ln>
            <a:effectLst/>
          </c:spPr>
          <c:marker>
            <c:symbol val="none"/>
          </c:marker>
          <c:val>
            <c:numRef>
              <c:f>'Chart 13'!$J$9:$J$64</c:f>
              <c:numCache>
                <c:formatCode>"$"#,##0.00</c:formatCode>
                <c:ptCount val="56"/>
                <c:pt idx="0">
                  <c:v>0.97791145289692261</c:v>
                </c:pt>
                <c:pt idx="1">
                  <c:v>1.0021543691286765</c:v>
                </c:pt>
                <c:pt idx="2">
                  <c:v>1.0267170186589711</c:v>
                </c:pt>
                <c:pt idx="3">
                  <c:v>1.0515763891516887</c:v>
                </c:pt>
                <c:pt idx="4">
                  <c:v>1.0767061695538238</c:v>
                </c:pt>
                <c:pt idx="5">
                  <c:v>1.1020764424662304</c:v>
                </c:pt>
                <c:pt idx="6">
                  <c:v>1.1276533505920705</c:v>
                </c:pt>
                <c:pt idx="7">
                  <c:v>1.1533987351498367</c:v>
                </c:pt>
                <c:pt idx="8">
                  <c:v>1.179269743967535</c:v>
                </c:pt>
                <c:pt idx="9">
                  <c:v>1.2052184067908203</c:v>
                </c:pt>
                <c:pt idx="10">
                  <c:v>1.2311911751391451</c:v>
                </c:pt>
                <c:pt idx="11">
                  <c:v>1.2571284238294873</c:v>
                </c:pt>
                <c:pt idx="12">
                  <c:v>1.2829639110554334</c:v>
                </c:pt>
                <c:pt idx="13">
                  <c:v>1.308624193659043</c:v>
                </c:pt>
                <c:pt idx="14">
                  <c:v>1.3340279939625166</c:v>
                </c:pt>
                <c:pt idx="15">
                  <c:v>1.3590855142345899</c:v>
                </c:pt>
                <c:pt idx="16">
                  <c:v>1.3836976945510822</c:v>
                </c:pt>
                <c:pt idx="17">
                  <c:v>1.4077554094682261</c:v>
                </c:pt>
                <c:pt idx="18">
                  <c:v>1.4311385985593321</c:v>
                </c:pt>
                <c:pt idx="19">
                  <c:v>1.453715325467736</c:v>
                </c:pt>
                <c:pt idx="20">
                  <c:v>1.4753407596995227</c:v>
                </c:pt>
                <c:pt idx="21">
                  <c:v>1.4958560749156828</c:v>
                </c:pt>
                <c:pt idx="22">
                  <c:v>1.5150872569823417</c:v>
                </c:pt>
                <c:pt idx="23">
                  <c:v>1.5328438144965351</c:v>
                </c:pt>
                <c:pt idx="24">
                  <c:v>1.5489173839205326</c:v>
                </c:pt>
                <c:pt idx="25">
                  <c:v>1.5630802208263788</c:v>
                </c:pt>
                <c:pt idx="26">
                  <c:v>1.5750835680704576</c:v>
                </c:pt>
                <c:pt idx="27">
                  <c:v>1.5846558909814024</c:v>
                </c:pt>
                <c:pt idx="28">
                  <c:v>1.5915009688491824</c:v>
                </c:pt>
                <c:pt idx="29">
                  <c:v>1.5952958311440613</c:v>
                </c:pt>
                <c:pt idx="30">
                  <c:v>1.5956885259661402</c:v>
                </c:pt>
                <c:pt idx="31">
                  <c:v>1.5922957072239015</c:v>
                </c:pt>
                <c:pt idx="32">
                  <c:v>1.5847000259576975</c:v>
                </c:pt>
                <c:pt idx="33">
                  <c:v>1.5724473100548741</c:v>
                </c:pt>
                <c:pt idx="34">
                  <c:v>1.5550435153404427</c:v>
                </c:pt>
                <c:pt idx="35">
                  <c:v>1.5319514296632901</c:v>
                </c:pt>
                <c:pt idx="36">
                  <c:v>1.5025871101248356</c:v>
                </c:pt>
                <c:pt idx="37">
                  <c:v>1.4663160320059578</c:v>
                </c:pt>
                <c:pt idx="38">
                  <c:v>1.4224489262297049</c:v>
                </c:pt>
                <c:pt idx="39">
                  <c:v>1.370237280341249</c:v>
                </c:pt>
                <c:pt idx="40">
                  <c:v>1.3088684759821119</c:v>
                </c:pt>
                <c:pt idx="41">
                  <c:v>1.2374605336706506</c:v>
                </c:pt>
                <c:pt idx="42">
                  <c:v>1.1550564333625717</c:v>
                </c:pt>
                <c:pt idx="43">
                  <c:v>1.0606179767397945</c:v>
                </c:pt>
                <c:pt idx="44">
                  <c:v>0.95301915444844143</c:v>
                </c:pt>
                <c:pt idx="45">
                  <c:v>0.80065192102733307</c:v>
                </c:pt>
                <c:pt idx="46">
                  <c:v>0.67089492355008962</c:v>
                </c:pt>
                <c:pt idx="47">
                  <c:v>0.55957919099044129</c:v>
                </c:pt>
                <c:pt idx="48">
                  <c:v>0.46325136103519737</c:v>
                </c:pt>
                <c:pt idx="49">
                  <c:v>0.37900073058550499</c:v>
                </c:pt>
                <c:pt idx="50">
                  <c:v>0.30431790349636723</c:v>
                </c:pt>
                <c:pt idx="51">
                  <c:v>0.2369737930769906</c:v>
                </c:pt>
                <c:pt idx="52">
                  <c:v>0.1749093437938814</c:v>
                </c:pt>
                <c:pt idx="53">
                  <c:v>0.11612679001815626</c:v>
                </c:pt>
                <c:pt idx="54">
                  <c:v>5.8572572901935925E-2</c:v>
                </c:pt>
                <c:pt idx="55">
                  <c:v>0</c:v>
                </c:pt>
              </c:numCache>
            </c:numRef>
          </c:val>
          <c:smooth val="0"/>
        </c:ser>
        <c:dLbls>
          <c:showLegendKey val="0"/>
          <c:showVal val="0"/>
          <c:showCatName val="0"/>
          <c:showSerName val="0"/>
          <c:showPercent val="0"/>
          <c:showBubbleSize val="0"/>
        </c:dLbls>
        <c:smooth val="0"/>
        <c:axId val="465834144"/>
        <c:axId val="465834536"/>
      </c:lineChart>
      <c:catAx>
        <c:axId val="46583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834536"/>
        <c:crosses val="autoZero"/>
        <c:auto val="1"/>
        <c:lblAlgn val="ctr"/>
        <c:lblOffset val="100"/>
        <c:tickLblSkip val="5"/>
        <c:noMultiLvlLbl val="0"/>
      </c:catAx>
      <c:valAx>
        <c:axId val="465834536"/>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834144"/>
        <c:crosses val="autoZero"/>
        <c:crossBetween val="between"/>
        <c:majorUnit val="1"/>
      </c:valAx>
      <c:spPr>
        <a:noFill/>
        <a:ln>
          <a:noFill/>
        </a:ln>
        <a:effectLst/>
      </c:spPr>
    </c:plotArea>
    <c:legend>
      <c:legendPos val="b"/>
      <c:layout>
        <c:manualLayout>
          <c:xMode val="edge"/>
          <c:yMode val="edge"/>
          <c:x val="9.2406902768308138E-2"/>
          <c:y val="0.13214124243708528"/>
          <c:w val="0.60613808166065575"/>
          <c:h val="0.2111556239501132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'Chart 1'!$B$8</c:f>
              <c:strCache>
                <c:ptCount val="1"/>
                <c:pt idx="0">
                  <c:v>Value</c:v>
                </c:pt>
              </c:strCache>
            </c:strRef>
          </c:tx>
          <c:spPr>
            <a:ln w="34925" cap="rnd">
              <a:solidFill>
                <a:schemeClr val="lt1"/>
              </a:solidFill>
              <a:round/>
            </a:ln>
            <a:effectLst>
              <a:outerShdw dist="25400" dir="2700000" algn="tl" rotWithShape="0">
                <a:schemeClr val="accent1"/>
              </a:outerShdw>
            </a:effectLst>
          </c:spPr>
          <c:marker>
            <c:symbol val="none"/>
          </c:marker>
          <c:cat>
            <c:numRef>
              <c:f>'Chart 1'!$A$9:$A$108</c:f>
              <c:numCache>
                <c:formatCode>General</c:formatCode>
                <c:ptCount val="1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numCache>
            </c:numRef>
          </c:cat>
          <c:val>
            <c:numRef>
              <c:f>'Chart 1'!$B$9:$B$108</c:f>
              <c:numCache>
                <c:formatCode>"$"#,##0.00</c:formatCode>
                <c:ptCount val="100"/>
                <c:pt idx="0">
                  <c:v>1</c:v>
                </c:pt>
                <c:pt idx="1">
                  <c:v>1.03</c:v>
                </c:pt>
                <c:pt idx="2">
                  <c:v>1.0609</c:v>
                </c:pt>
                <c:pt idx="3">
                  <c:v>1.092727</c:v>
                </c:pt>
                <c:pt idx="4">
                  <c:v>1.1255088100000001</c:v>
                </c:pt>
                <c:pt idx="5">
                  <c:v>1.1592740743000001</c:v>
                </c:pt>
                <c:pt idx="6">
                  <c:v>1.1940522965290001</c:v>
                </c:pt>
                <c:pt idx="7">
                  <c:v>1.2298738654248702</c:v>
                </c:pt>
                <c:pt idx="8">
                  <c:v>1.2667700813876164</c:v>
                </c:pt>
                <c:pt idx="9">
                  <c:v>1.3047731838292449</c:v>
                </c:pt>
                <c:pt idx="10">
                  <c:v>1.3439163793441222</c:v>
                </c:pt>
                <c:pt idx="11">
                  <c:v>1.3842338707244459</c:v>
                </c:pt>
                <c:pt idx="12">
                  <c:v>1.4257608868461793</c:v>
                </c:pt>
                <c:pt idx="13">
                  <c:v>1.4685337134515648</c:v>
                </c:pt>
                <c:pt idx="14">
                  <c:v>1.5125897248551119</c:v>
                </c:pt>
                <c:pt idx="15">
                  <c:v>1.5579674166007653</c:v>
                </c:pt>
                <c:pt idx="16">
                  <c:v>1.6047064390987884</c:v>
                </c:pt>
                <c:pt idx="17">
                  <c:v>1.652847632271752</c:v>
                </c:pt>
                <c:pt idx="18">
                  <c:v>1.7024330612399046</c:v>
                </c:pt>
                <c:pt idx="19">
                  <c:v>1.7535060530771018</c:v>
                </c:pt>
                <c:pt idx="20">
                  <c:v>1.806111234669415</c:v>
                </c:pt>
                <c:pt idx="21">
                  <c:v>1.8602945717094976</c:v>
                </c:pt>
                <c:pt idx="22">
                  <c:v>1.9161034088607827</c:v>
                </c:pt>
                <c:pt idx="23">
                  <c:v>1.9735865111266062</c:v>
                </c:pt>
                <c:pt idx="24">
                  <c:v>2.0327941064604045</c:v>
                </c:pt>
                <c:pt idx="25">
                  <c:v>2.0937779296542165</c:v>
                </c:pt>
                <c:pt idx="26">
                  <c:v>2.1565912675438432</c:v>
                </c:pt>
                <c:pt idx="27">
                  <c:v>2.2212890055701586</c:v>
                </c:pt>
                <c:pt idx="28">
                  <c:v>2.2879276757372633</c:v>
                </c:pt>
                <c:pt idx="29">
                  <c:v>2.3565655060093813</c:v>
                </c:pt>
                <c:pt idx="30">
                  <c:v>2.4272624711896627</c:v>
                </c:pt>
                <c:pt idx="31">
                  <c:v>2.5000803453253524</c:v>
                </c:pt>
                <c:pt idx="32">
                  <c:v>2.5750827556851132</c:v>
                </c:pt>
                <c:pt idx="33">
                  <c:v>2.6523352383556666</c:v>
                </c:pt>
                <c:pt idx="34">
                  <c:v>2.7319052955063365</c:v>
                </c:pt>
                <c:pt idx="35">
                  <c:v>2.8138624543715265</c:v>
                </c:pt>
                <c:pt idx="36">
                  <c:v>2.8982783280026725</c:v>
                </c:pt>
                <c:pt idx="37">
                  <c:v>2.9852266778427525</c:v>
                </c:pt>
                <c:pt idx="38">
                  <c:v>3.074783478178035</c:v>
                </c:pt>
                <c:pt idx="39">
                  <c:v>3.1670269825233763</c:v>
                </c:pt>
                <c:pt idx="40">
                  <c:v>3.2620377919990777</c:v>
                </c:pt>
                <c:pt idx="41">
                  <c:v>3.3598989257590501</c:v>
                </c:pt>
                <c:pt idx="42">
                  <c:v>3.4606958935318217</c:v>
                </c:pt>
                <c:pt idx="43">
                  <c:v>3.5645167703377765</c:v>
                </c:pt>
                <c:pt idx="44">
                  <c:v>3.67145227344791</c:v>
                </c:pt>
                <c:pt idx="45">
                  <c:v>3.7815958416513475</c:v>
                </c:pt>
                <c:pt idx="46">
                  <c:v>3.8950437169008882</c:v>
                </c:pt>
                <c:pt idx="47">
                  <c:v>4.0118950284079151</c:v>
                </c:pt>
                <c:pt idx="48">
                  <c:v>4.1322518792601528</c:v>
                </c:pt>
                <c:pt idx="49">
                  <c:v>4.2562194356379575</c:v>
                </c:pt>
                <c:pt idx="50">
                  <c:v>4.383906018707096</c:v>
                </c:pt>
                <c:pt idx="51">
                  <c:v>4.5154231992683087</c:v>
                </c:pt>
                <c:pt idx="52">
                  <c:v>4.6508858952463576</c:v>
                </c:pt>
                <c:pt idx="53">
                  <c:v>4.7904124721037489</c:v>
                </c:pt>
                <c:pt idx="54">
                  <c:v>4.9341248462668617</c:v>
                </c:pt>
                <c:pt idx="55">
                  <c:v>5.0821485916548674</c:v>
                </c:pt>
                <c:pt idx="56">
                  <c:v>5.2346130494045138</c:v>
                </c:pt>
                <c:pt idx="57">
                  <c:v>5.3916514408866494</c:v>
                </c:pt>
                <c:pt idx="58">
                  <c:v>5.5534009841132495</c:v>
                </c:pt>
                <c:pt idx="59">
                  <c:v>5.7200030136366466</c:v>
                </c:pt>
                <c:pt idx="60">
                  <c:v>5.8916031040457462</c:v>
                </c:pt>
                <c:pt idx="61">
                  <c:v>6.0683511971671189</c:v>
                </c:pt>
                <c:pt idx="62">
                  <c:v>6.2504017330821329</c:v>
                </c:pt>
                <c:pt idx="63">
                  <c:v>6.4379137850745973</c:v>
                </c:pt>
                <c:pt idx="64">
                  <c:v>6.6310511986268352</c:v>
                </c:pt>
                <c:pt idx="65">
                  <c:v>6.8299827345856405</c:v>
                </c:pt>
                <c:pt idx="66">
                  <c:v>7.0348822166232097</c:v>
                </c:pt>
                <c:pt idx="67">
                  <c:v>7.2459286831219059</c:v>
                </c:pt>
                <c:pt idx="68">
                  <c:v>7.4633065436155634</c:v>
                </c:pt>
                <c:pt idx="69">
                  <c:v>7.6872057399240301</c:v>
                </c:pt>
                <c:pt idx="70">
                  <c:v>7.9178219121217515</c:v>
                </c:pt>
                <c:pt idx="71">
                  <c:v>8.155356569485404</c:v>
                </c:pt>
                <c:pt idx="72">
                  <c:v>8.4000172665699662</c:v>
                </c:pt>
                <c:pt idx="73">
                  <c:v>8.6520177845670645</c:v>
                </c:pt>
                <c:pt idx="74">
                  <c:v>8.9115783181040769</c:v>
                </c:pt>
                <c:pt idx="75">
                  <c:v>9.1789256676471993</c:v>
                </c:pt>
                <c:pt idx="76">
                  <c:v>9.4542934376766148</c:v>
                </c:pt>
                <c:pt idx="77">
                  <c:v>9.7379222408069133</c:v>
                </c:pt>
                <c:pt idx="78">
                  <c:v>10.03005990803112</c:v>
                </c:pt>
                <c:pt idx="79">
                  <c:v>10.330961705272054</c:v>
                </c:pt>
                <c:pt idx="80">
                  <c:v>10.640890556430216</c:v>
                </c:pt>
                <c:pt idx="81">
                  <c:v>10.960117273123123</c:v>
                </c:pt>
                <c:pt idx="82">
                  <c:v>11.288920791316817</c:v>
                </c:pt>
                <c:pt idx="83">
                  <c:v>11.627588415056323</c:v>
                </c:pt>
                <c:pt idx="84">
                  <c:v>11.976416067508012</c:v>
                </c:pt>
                <c:pt idx="85">
                  <c:v>12.335708549533253</c:v>
                </c:pt>
                <c:pt idx="86">
                  <c:v>12.705779806019251</c:v>
                </c:pt>
                <c:pt idx="87">
                  <c:v>13.086953200199829</c:v>
                </c:pt>
                <c:pt idx="88">
                  <c:v>13.479561796205825</c:v>
                </c:pt>
                <c:pt idx="89">
                  <c:v>13.883948650092</c:v>
                </c:pt>
                <c:pt idx="90">
                  <c:v>14.300467109594761</c:v>
                </c:pt>
                <c:pt idx="91">
                  <c:v>14.729481122882603</c:v>
                </c:pt>
                <c:pt idx="92">
                  <c:v>15.171365556569082</c:v>
                </c:pt>
                <c:pt idx="93">
                  <c:v>15.626506523266155</c:v>
                </c:pt>
                <c:pt idx="94">
                  <c:v>16.095301718964141</c:v>
                </c:pt>
                <c:pt idx="95">
                  <c:v>16.578160770533067</c:v>
                </c:pt>
                <c:pt idx="96">
                  <c:v>17.075505593649059</c:v>
                </c:pt>
                <c:pt idx="97">
                  <c:v>17.587770761458529</c:v>
                </c:pt>
                <c:pt idx="98">
                  <c:v>18.115403884302285</c:v>
                </c:pt>
                <c:pt idx="99">
                  <c:v>18.658866000831356</c:v>
                </c:pt>
              </c:numCache>
            </c:numRef>
          </c:val>
          <c:smooth val="0"/>
        </c:ser>
        <c:dLbls>
          <c:showLegendKey val="0"/>
          <c:showVal val="0"/>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459739472"/>
        <c:axId val="459739080"/>
      </c:lineChart>
      <c:catAx>
        <c:axId val="459739472"/>
        <c:scaling>
          <c:orientation val="minMax"/>
        </c:scaling>
        <c:delete val="0"/>
        <c:axPos val="b"/>
        <c:numFmt formatCode="General" sourceLinked="1"/>
        <c:majorTickMark val="none"/>
        <c:minorTickMark val="none"/>
        <c:tickLblPos val="nextTo"/>
        <c:spPr>
          <a:noFill/>
          <a:ln w="12700" cap="flat" cmpd="sng" algn="ctr">
            <a:solidFill>
              <a:schemeClr val="lt1"/>
            </a:solidFill>
            <a:round/>
          </a:ln>
          <a:effectLst/>
        </c:spPr>
        <c:txPr>
          <a:bodyPr rot="-60000000" spcFirstLastPara="1" vertOverflow="ellipsis" vert="horz" wrap="square" anchor="ctr" anchorCtr="1"/>
          <a:lstStyle/>
          <a:p>
            <a:pPr>
              <a:defRPr sz="1197" b="0" i="0" u="none" strike="noStrike" kern="1200" spc="100" baseline="0">
                <a:solidFill>
                  <a:schemeClr val="lt1"/>
                </a:solidFill>
                <a:latin typeface="+mn-lt"/>
                <a:ea typeface="+mn-ea"/>
                <a:cs typeface="+mn-cs"/>
              </a:defRPr>
            </a:pPr>
            <a:endParaRPr lang="en-US"/>
          </a:p>
        </c:txPr>
        <c:crossAx val="459739080"/>
        <c:crosses val="autoZero"/>
        <c:auto val="1"/>
        <c:lblAlgn val="ctr"/>
        <c:lblOffset val="100"/>
        <c:tickLblSkip val="10"/>
        <c:noMultiLvlLbl val="0"/>
      </c:catAx>
      <c:valAx>
        <c:axId val="459739080"/>
        <c:scaling>
          <c:orientation val="minMax"/>
        </c:scaling>
        <c:delete val="0"/>
        <c:axPos val="l"/>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solidFill>
                <a:latin typeface="+mn-lt"/>
                <a:ea typeface="+mn-ea"/>
                <a:cs typeface="+mn-cs"/>
              </a:defRPr>
            </a:pPr>
            <a:endParaRPr lang="en-US"/>
          </a:p>
        </c:txPr>
        <c:crossAx val="459739472"/>
        <c:crosses val="autoZero"/>
        <c:crossBetween val="between"/>
      </c:valAx>
      <c:spPr>
        <a:noFill/>
        <a:ln>
          <a:noFill/>
        </a:ln>
        <a:effectLst/>
      </c:spPr>
    </c:plotArea>
    <c:plotVisOnly val="1"/>
    <c:dispBlanksAs val="gap"/>
    <c:showDLblsOverMax val="0"/>
  </c:chart>
  <c:spPr>
    <a:solidFill>
      <a:schemeClr val="accent1"/>
    </a:solidFill>
    <a:ln w="9525" cap="flat" cmpd="sng" algn="ctr">
      <a:solidFill>
        <a:schemeClr val="accent1"/>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Years of Remaining Cash Flow</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Sheet4!$B$6</c:f>
              <c:strCache>
                <c:ptCount val="1"/>
                <c:pt idx="0">
                  <c:v>Years Remaining</c:v>
                </c:pt>
              </c:strCache>
            </c:strRef>
          </c:tx>
          <c:spPr>
            <a:solidFill>
              <a:schemeClr val="accent1"/>
            </a:solidFill>
            <a:ln>
              <a:noFill/>
            </a:ln>
            <a:effectLst/>
          </c:spPr>
          <c:invertIfNegative val="0"/>
          <c:cat>
            <c:numRef>
              <c:f>Sheet4!$A$7:$A$61</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numCache>
            </c:numRef>
          </c:cat>
          <c:val>
            <c:numRef>
              <c:f>Sheet4!$B$7:$B$61</c:f>
              <c:numCache>
                <c:formatCode>_(* #,##0_);_(* \(#,##0\);_(* "-"??_);_(@_)</c:formatCode>
                <c:ptCount val="55"/>
                <c:pt idx="0">
                  <c:v>55</c:v>
                </c:pt>
                <c:pt idx="1">
                  <c:v>54</c:v>
                </c:pt>
                <c:pt idx="2">
                  <c:v>53</c:v>
                </c:pt>
                <c:pt idx="3">
                  <c:v>52</c:v>
                </c:pt>
                <c:pt idx="4">
                  <c:v>51</c:v>
                </c:pt>
                <c:pt idx="5">
                  <c:v>50</c:v>
                </c:pt>
                <c:pt idx="6">
                  <c:v>49</c:v>
                </c:pt>
                <c:pt idx="7">
                  <c:v>48</c:v>
                </c:pt>
                <c:pt idx="8">
                  <c:v>47</c:v>
                </c:pt>
                <c:pt idx="9">
                  <c:v>46</c:v>
                </c:pt>
                <c:pt idx="10">
                  <c:v>45</c:v>
                </c:pt>
                <c:pt idx="11">
                  <c:v>44</c:v>
                </c:pt>
                <c:pt idx="12">
                  <c:v>43</c:v>
                </c:pt>
                <c:pt idx="13">
                  <c:v>42</c:v>
                </c:pt>
                <c:pt idx="14">
                  <c:v>41</c:v>
                </c:pt>
                <c:pt idx="15">
                  <c:v>40</c:v>
                </c:pt>
                <c:pt idx="16">
                  <c:v>39</c:v>
                </c:pt>
                <c:pt idx="17">
                  <c:v>38</c:v>
                </c:pt>
                <c:pt idx="18">
                  <c:v>37</c:v>
                </c:pt>
                <c:pt idx="19">
                  <c:v>36</c:v>
                </c:pt>
                <c:pt idx="20">
                  <c:v>35</c:v>
                </c:pt>
                <c:pt idx="21">
                  <c:v>34</c:v>
                </c:pt>
                <c:pt idx="22">
                  <c:v>33</c:v>
                </c:pt>
                <c:pt idx="23">
                  <c:v>32</c:v>
                </c:pt>
                <c:pt idx="24">
                  <c:v>31</c:v>
                </c:pt>
                <c:pt idx="25">
                  <c:v>30</c:v>
                </c:pt>
                <c:pt idx="26">
                  <c:v>29</c:v>
                </c:pt>
                <c:pt idx="27">
                  <c:v>28</c:v>
                </c:pt>
                <c:pt idx="28">
                  <c:v>27</c:v>
                </c:pt>
                <c:pt idx="29">
                  <c:v>26</c:v>
                </c:pt>
                <c:pt idx="30">
                  <c:v>25</c:v>
                </c:pt>
                <c:pt idx="31">
                  <c:v>24</c:v>
                </c:pt>
                <c:pt idx="32">
                  <c:v>23</c:v>
                </c:pt>
                <c:pt idx="33">
                  <c:v>22</c:v>
                </c:pt>
                <c:pt idx="34">
                  <c:v>21</c:v>
                </c:pt>
                <c:pt idx="35">
                  <c:v>20</c:v>
                </c:pt>
                <c:pt idx="36">
                  <c:v>19</c:v>
                </c:pt>
                <c:pt idx="37">
                  <c:v>18</c:v>
                </c:pt>
                <c:pt idx="38">
                  <c:v>17</c:v>
                </c:pt>
                <c:pt idx="39">
                  <c:v>16</c:v>
                </c:pt>
                <c:pt idx="40">
                  <c:v>15</c:v>
                </c:pt>
                <c:pt idx="41">
                  <c:v>14</c:v>
                </c:pt>
                <c:pt idx="42">
                  <c:v>13</c:v>
                </c:pt>
                <c:pt idx="43">
                  <c:v>12</c:v>
                </c:pt>
                <c:pt idx="44">
                  <c:v>11</c:v>
                </c:pt>
                <c:pt idx="45">
                  <c:v>10</c:v>
                </c:pt>
                <c:pt idx="46">
                  <c:v>9</c:v>
                </c:pt>
                <c:pt idx="47">
                  <c:v>8</c:v>
                </c:pt>
                <c:pt idx="48">
                  <c:v>7</c:v>
                </c:pt>
                <c:pt idx="49">
                  <c:v>6</c:v>
                </c:pt>
                <c:pt idx="50">
                  <c:v>5</c:v>
                </c:pt>
                <c:pt idx="51">
                  <c:v>4</c:v>
                </c:pt>
                <c:pt idx="52">
                  <c:v>3</c:v>
                </c:pt>
                <c:pt idx="53">
                  <c:v>2</c:v>
                </c:pt>
                <c:pt idx="54">
                  <c:v>1</c:v>
                </c:pt>
              </c:numCache>
            </c:numRef>
          </c:val>
        </c:ser>
        <c:dLbls>
          <c:showLegendKey val="0"/>
          <c:showVal val="0"/>
          <c:showCatName val="0"/>
          <c:showSerName val="0"/>
          <c:showPercent val="0"/>
          <c:showBubbleSize val="0"/>
        </c:dLbls>
        <c:gapWidth val="150"/>
        <c:axId val="459734768"/>
        <c:axId val="462450384"/>
      </c:barChart>
      <c:catAx>
        <c:axId val="45973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50384"/>
        <c:crosses val="autoZero"/>
        <c:auto val="1"/>
        <c:lblAlgn val="ctr"/>
        <c:lblOffset val="100"/>
        <c:tickLblSkip val="2"/>
        <c:noMultiLvlLbl val="0"/>
      </c:catAx>
      <c:valAx>
        <c:axId val="46245038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9734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Years of Remaining Cash Flow</a:t>
            </a:r>
          </a:p>
        </c:rich>
      </c:tx>
      <c:layout>
        <c:manualLayout>
          <c:xMode val="edge"/>
          <c:yMode val="edge"/>
          <c:x val="0.25591871295512275"/>
          <c:y val="0.2631578947368420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Sheet4!$B$6</c:f>
              <c:strCache>
                <c:ptCount val="1"/>
                <c:pt idx="0">
                  <c:v>Years Remaining</c:v>
                </c:pt>
              </c:strCache>
            </c:strRef>
          </c:tx>
          <c:spPr>
            <a:solidFill>
              <a:schemeClr val="accent1"/>
            </a:solidFill>
            <a:ln>
              <a:noFill/>
            </a:ln>
            <a:effectLst/>
          </c:spPr>
          <c:invertIfNegative val="0"/>
          <c:cat>
            <c:numRef>
              <c:f>Sheet4!$A$7:$A$61</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numCache>
            </c:numRef>
          </c:cat>
          <c:val>
            <c:numRef>
              <c:f>Sheet4!$B$7:$B$61</c:f>
              <c:numCache>
                <c:formatCode>_(* #,##0_);_(* \(#,##0\);_(* "-"??_);_(@_)</c:formatCode>
                <c:ptCount val="55"/>
                <c:pt idx="0">
                  <c:v>55</c:v>
                </c:pt>
                <c:pt idx="1">
                  <c:v>54</c:v>
                </c:pt>
                <c:pt idx="2">
                  <c:v>53</c:v>
                </c:pt>
                <c:pt idx="3">
                  <c:v>52</c:v>
                </c:pt>
                <c:pt idx="4">
                  <c:v>51</c:v>
                </c:pt>
                <c:pt idx="5">
                  <c:v>50</c:v>
                </c:pt>
                <c:pt idx="6">
                  <c:v>49</c:v>
                </c:pt>
                <c:pt idx="7">
                  <c:v>48</c:v>
                </c:pt>
                <c:pt idx="8">
                  <c:v>47</c:v>
                </c:pt>
                <c:pt idx="9">
                  <c:v>46</c:v>
                </c:pt>
                <c:pt idx="10">
                  <c:v>45</c:v>
                </c:pt>
                <c:pt idx="11">
                  <c:v>44</c:v>
                </c:pt>
                <c:pt idx="12">
                  <c:v>43</c:v>
                </c:pt>
                <c:pt idx="13">
                  <c:v>42</c:v>
                </c:pt>
                <c:pt idx="14">
                  <c:v>41</c:v>
                </c:pt>
                <c:pt idx="15">
                  <c:v>40</c:v>
                </c:pt>
                <c:pt idx="16">
                  <c:v>39</c:v>
                </c:pt>
                <c:pt idx="17">
                  <c:v>38</c:v>
                </c:pt>
                <c:pt idx="18">
                  <c:v>37</c:v>
                </c:pt>
                <c:pt idx="19">
                  <c:v>36</c:v>
                </c:pt>
                <c:pt idx="20">
                  <c:v>35</c:v>
                </c:pt>
                <c:pt idx="21">
                  <c:v>34</c:v>
                </c:pt>
                <c:pt idx="22">
                  <c:v>33</c:v>
                </c:pt>
                <c:pt idx="23">
                  <c:v>32</c:v>
                </c:pt>
                <c:pt idx="24">
                  <c:v>31</c:v>
                </c:pt>
                <c:pt idx="25">
                  <c:v>30</c:v>
                </c:pt>
                <c:pt idx="26">
                  <c:v>29</c:v>
                </c:pt>
                <c:pt idx="27">
                  <c:v>28</c:v>
                </c:pt>
                <c:pt idx="28">
                  <c:v>27</c:v>
                </c:pt>
                <c:pt idx="29">
                  <c:v>26</c:v>
                </c:pt>
                <c:pt idx="30">
                  <c:v>25</c:v>
                </c:pt>
                <c:pt idx="31">
                  <c:v>24</c:v>
                </c:pt>
                <c:pt idx="32">
                  <c:v>23</c:v>
                </c:pt>
                <c:pt idx="33">
                  <c:v>22</c:v>
                </c:pt>
                <c:pt idx="34">
                  <c:v>21</c:v>
                </c:pt>
                <c:pt idx="35">
                  <c:v>20</c:v>
                </c:pt>
                <c:pt idx="36">
                  <c:v>19</c:v>
                </c:pt>
                <c:pt idx="37">
                  <c:v>18</c:v>
                </c:pt>
                <c:pt idx="38">
                  <c:v>17</c:v>
                </c:pt>
                <c:pt idx="39">
                  <c:v>16</c:v>
                </c:pt>
                <c:pt idx="40">
                  <c:v>15</c:v>
                </c:pt>
                <c:pt idx="41">
                  <c:v>14</c:v>
                </c:pt>
                <c:pt idx="42">
                  <c:v>13</c:v>
                </c:pt>
                <c:pt idx="43">
                  <c:v>12</c:v>
                </c:pt>
                <c:pt idx="44">
                  <c:v>11</c:v>
                </c:pt>
                <c:pt idx="45">
                  <c:v>10</c:v>
                </c:pt>
                <c:pt idx="46">
                  <c:v>9</c:v>
                </c:pt>
                <c:pt idx="47">
                  <c:v>8</c:v>
                </c:pt>
                <c:pt idx="48">
                  <c:v>7</c:v>
                </c:pt>
                <c:pt idx="49">
                  <c:v>6</c:v>
                </c:pt>
                <c:pt idx="50">
                  <c:v>5</c:v>
                </c:pt>
                <c:pt idx="51">
                  <c:v>4</c:v>
                </c:pt>
                <c:pt idx="52">
                  <c:v>3</c:v>
                </c:pt>
                <c:pt idx="53">
                  <c:v>2</c:v>
                </c:pt>
                <c:pt idx="54">
                  <c:v>1</c:v>
                </c:pt>
              </c:numCache>
            </c:numRef>
          </c:val>
        </c:ser>
        <c:dLbls>
          <c:showLegendKey val="0"/>
          <c:showVal val="0"/>
          <c:showCatName val="0"/>
          <c:showSerName val="0"/>
          <c:showPercent val="0"/>
          <c:showBubbleSize val="0"/>
        </c:dLbls>
        <c:gapWidth val="150"/>
        <c:axId val="462451168"/>
        <c:axId val="462451560"/>
      </c:barChart>
      <c:catAx>
        <c:axId val="462451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2451560"/>
        <c:crosses val="autoZero"/>
        <c:auto val="1"/>
        <c:lblAlgn val="ctr"/>
        <c:lblOffset val="100"/>
        <c:tickLblSkip val="2"/>
        <c:noMultiLvlLbl val="0"/>
      </c:catAx>
      <c:valAx>
        <c:axId val="462451560"/>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crossAx val="4624511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smtClean="0"/>
              <a:t>Constant Value Appreciation </a:t>
            </a:r>
            <a:r>
              <a:rPr lang="en-US" sz="1200" baseline="0" dirty="0" smtClean="0"/>
              <a:t>Hypothesis</a:t>
            </a:r>
            <a:endParaRPr lang="en-US" sz="1200" dirty="0"/>
          </a:p>
        </c:rich>
      </c:tx>
      <c:layout>
        <c:manualLayout>
          <c:xMode val="edge"/>
          <c:yMode val="edge"/>
          <c:x val="0.65816392269148172"/>
          <c:y val="0.1772047244094488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8907065169334155E-2"/>
          <c:y val="6.5515812765556777E-2"/>
          <c:w val="0.96109293483066582"/>
          <c:h val="0.83129503430905216"/>
        </c:manualLayout>
      </c:layout>
      <c:lineChart>
        <c:grouping val="standard"/>
        <c:varyColors val="0"/>
        <c:ser>
          <c:idx val="0"/>
          <c:order val="0"/>
          <c:tx>
            <c:strRef>
              <c:f>Sheet1!$B$6</c:f>
              <c:strCache>
                <c:ptCount val="1"/>
                <c:pt idx="0">
                  <c:v>Value</c:v>
                </c:pt>
              </c:strCache>
            </c:strRef>
          </c:tx>
          <c:spPr>
            <a:ln w="28575" cap="rnd">
              <a:solidFill>
                <a:srgbClr val="C00000"/>
              </a:solidFill>
              <a:round/>
            </a:ln>
            <a:effectLst/>
          </c:spPr>
          <c:marker>
            <c:symbol val="none"/>
          </c:marker>
          <c:cat>
            <c:numRef>
              <c:f>Sheet1!$A$7:$A$61</c:f>
              <c:numCache>
                <c:formatCode>General</c:formatCode>
                <c:ptCount val="5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numCache>
            </c:numRef>
          </c:cat>
          <c:val>
            <c:numRef>
              <c:f>Sheet1!$B$7:$B$61</c:f>
              <c:numCache>
                <c:formatCode>_("$"* #,##0.00_);_("$"* \(#,##0.00\);_("$"* "-"??_);_(@_)</c:formatCode>
                <c:ptCount val="55"/>
                <c:pt idx="0">
                  <c:v>1</c:v>
                </c:pt>
                <c:pt idx="1">
                  <c:v>1.03</c:v>
                </c:pt>
                <c:pt idx="2">
                  <c:v>1.0609</c:v>
                </c:pt>
                <c:pt idx="3">
                  <c:v>1.092727</c:v>
                </c:pt>
                <c:pt idx="4">
                  <c:v>1.1255088100000001</c:v>
                </c:pt>
                <c:pt idx="5">
                  <c:v>1.1592740743000001</c:v>
                </c:pt>
                <c:pt idx="6">
                  <c:v>1.1940522965290001</c:v>
                </c:pt>
                <c:pt idx="7">
                  <c:v>1.2298738654248702</c:v>
                </c:pt>
                <c:pt idx="8">
                  <c:v>1.2667700813876164</c:v>
                </c:pt>
                <c:pt idx="9">
                  <c:v>1.3047731838292449</c:v>
                </c:pt>
                <c:pt idx="10">
                  <c:v>1.3439163793441222</c:v>
                </c:pt>
                <c:pt idx="11">
                  <c:v>1.3842338707244459</c:v>
                </c:pt>
                <c:pt idx="12">
                  <c:v>1.4257608868461793</c:v>
                </c:pt>
                <c:pt idx="13">
                  <c:v>1.4685337134515648</c:v>
                </c:pt>
                <c:pt idx="14">
                  <c:v>1.5125897248551119</c:v>
                </c:pt>
                <c:pt idx="15">
                  <c:v>1.5579674166007653</c:v>
                </c:pt>
                <c:pt idx="16">
                  <c:v>1.6047064390987884</c:v>
                </c:pt>
                <c:pt idx="17">
                  <c:v>1.652847632271752</c:v>
                </c:pt>
                <c:pt idx="18">
                  <c:v>1.7024330612399046</c:v>
                </c:pt>
                <c:pt idx="19">
                  <c:v>1.7535060530771018</c:v>
                </c:pt>
                <c:pt idx="20">
                  <c:v>1.806111234669415</c:v>
                </c:pt>
                <c:pt idx="21">
                  <c:v>1.8602945717094976</c:v>
                </c:pt>
                <c:pt idx="22">
                  <c:v>1.9161034088607827</c:v>
                </c:pt>
                <c:pt idx="23">
                  <c:v>1.9735865111266062</c:v>
                </c:pt>
                <c:pt idx="24">
                  <c:v>2.0327941064604045</c:v>
                </c:pt>
                <c:pt idx="25">
                  <c:v>2.0937779296542165</c:v>
                </c:pt>
                <c:pt idx="26">
                  <c:v>2.1565912675438432</c:v>
                </c:pt>
                <c:pt idx="27">
                  <c:v>2.2212890055701586</c:v>
                </c:pt>
                <c:pt idx="28">
                  <c:v>2.2879276757372633</c:v>
                </c:pt>
                <c:pt idx="29">
                  <c:v>2.3565655060093813</c:v>
                </c:pt>
                <c:pt idx="30">
                  <c:v>2.4272624711896627</c:v>
                </c:pt>
                <c:pt idx="31">
                  <c:v>2.5000803453253524</c:v>
                </c:pt>
                <c:pt idx="32">
                  <c:v>2.5750827556851132</c:v>
                </c:pt>
                <c:pt idx="33">
                  <c:v>2.6523352383556666</c:v>
                </c:pt>
                <c:pt idx="34">
                  <c:v>2.7319052955063365</c:v>
                </c:pt>
                <c:pt idx="35">
                  <c:v>2.8138624543715265</c:v>
                </c:pt>
                <c:pt idx="36">
                  <c:v>2.8982783280026725</c:v>
                </c:pt>
                <c:pt idx="37">
                  <c:v>2.9852266778427525</c:v>
                </c:pt>
                <c:pt idx="38">
                  <c:v>3.074783478178035</c:v>
                </c:pt>
                <c:pt idx="39">
                  <c:v>3.1670269825233763</c:v>
                </c:pt>
                <c:pt idx="40">
                  <c:v>3.2620377919990777</c:v>
                </c:pt>
                <c:pt idx="41">
                  <c:v>3.3598989257590501</c:v>
                </c:pt>
                <c:pt idx="42">
                  <c:v>3.4606958935318217</c:v>
                </c:pt>
                <c:pt idx="43">
                  <c:v>3.5645167703377765</c:v>
                </c:pt>
                <c:pt idx="44">
                  <c:v>3.67145227344791</c:v>
                </c:pt>
                <c:pt idx="45">
                  <c:v>3.7815958416513475</c:v>
                </c:pt>
                <c:pt idx="46">
                  <c:v>3.8950437169008882</c:v>
                </c:pt>
                <c:pt idx="47">
                  <c:v>4.0118950284079151</c:v>
                </c:pt>
                <c:pt idx="48">
                  <c:v>4.1322518792601528</c:v>
                </c:pt>
                <c:pt idx="49">
                  <c:v>4.2562194356379575</c:v>
                </c:pt>
                <c:pt idx="50">
                  <c:v>4.383906018707096</c:v>
                </c:pt>
                <c:pt idx="51">
                  <c:v>4.5154231992683087</c:v>
                </c:pt>
                <c:pt idx="52">
                  <c:v>4.6508858952463576</c:v>
                </c:pt>
                <c:pt idx="53">
                  <c:v>4.7904124721037489</c:v>
                </c:pt>
                <c:pt idx="54">
                  <c:v>4.9341248462668617</c:v>
                </c:pt>
              </c:numCache>
            </c:numRef>
          </c:val>
          <c:smooth val="0"/>
        </c:ser>
        <c:dLbls>
          <c:showLegendKey val="0"/>
          <c:showVal val="0"/>
          <c:showCatName val="0"/>
          <c:showSerName val="0"/>
          <c:showPercent val="0"/>
          <c:showBubbleSize val="0"/>
        </c:dLbls>
        <c:smooth val="0"/>
        <c:axId val="462452344"/>
        <c:axId val="412615472"/>
      </c:lineChart>
      <c:catAx>
        <c:axId val="462452344"/>
        <c:scaling>
          <c:orientation val="minMax"/>
        </c:scaling>
        <c:delete val="1"/>
        <c:axPos val="b"/>
        <c:numFmt formatCode="General" sourceLinked="1"/>
        <c:majorTickMark val="none"/>
        <c:minorTickMark val="none"/>
        <c:tickLblPos val="nextTo"/>
        <c:crossAx val="412615472"/>
        <c:crosses val="autoZero"/>
        <c:auto val="1"/>
        <c:lblAlgn val="ctr"/>
        <c:lblOffset val="100"/>
        <c:tickLblSkip val="2"/>
        <c:tickMarkSkip val="2"/>
        <c:noMultiLvlLbl val="0"/>
      </c:catAx>
      <c:valAx>
        <c:axId val="412615472"/>
        <c:scaling>
          <c:orientation val="minMax"/>
        </c:scaling>
        <c:delete val="1"/>
        <c:axPos val="l"/>
        <c:numFmt formatCode="_(&quot;$&quot;* #,##0.00_);_(&quot;$&quot;* \(#,##0.00\);_(&quot;$&quot;* &quot;-&quot;??_);_(@_)" sourceLinked="1"/>
        <c:majorTickMark val="none"/>
        <c:minorTickMark val="none"/>
        <c:tickLblPos val="nextTo"/>
        <c:crossAx val="462452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bg1">
                    <a:lumMod val="50000"/>
                  </a:schemeClr>
                </a:solidFill>
              </a:defRPr>
            </a:pPr>
            <a:r>
              <a:rPr lang="en-US" sz="2400" b="0" dirty="0" smtClean="0">
                <a:solidFill>
                  <a:schemeClr val="bg1">
                    <a:lumMod val="50000"/>
                  </a:schemeClr>
                </a:solidFill>
              </a:rPr>
              <a:t>Census Bureau: Median </a:t>
            </a:r>
            <a:r>
              <a:rPr lang="en-US" sz="2400" b="0" dirty="0">
                <a:solidFill>
                  <a:schemeClr val="bg1">
                    <a:lumMod val="50000"/>
                  </a:schemeClr>
                </a:solidFill>
              </a:rPr>
              <a:t>and Average Sales </a:t>
            </a:r>
            <a:r>
              <a:rPr lang="en-US" sz="2400" b="0" dirty="0" smtClean="0">
                <a:solidFill>
                  <a:schemeClr val="bg1">
                    <a:lumMod val="50000"/>
                  </a:schemeClr>
                </a:solidFill>
              </a:rPr>
              <a:t>Prices</a:t>
            </a:r>
            <a:endParaRPr lang="en-US" sz="2400" b="0" dirty="0">
              <a:solidFill>
                <a:schemeClr val="bg1">
                  <a:lumMod val="50000"/>
                </a:schemeClr>
              </a:solidFill>
            </a:endParaRPr>
          </a:p>
        </c:rich>
      </c:tx>
      <c:layout>
        <c:manualLayout>
          <c:xMode val="edge"/>
          <c:yMode val="edge"/>
          <c:x val="0.12791367460485537"/>
          <c:y val="3.2017020599697771E-2"/>
        </c:manualLayout>
      </c:layout>
      <c:overlay val="1"/>
    </c:title>
    <c:autoTitleDeleted val="0"/>
    <c:plotArea>
      <c:layout>
        <c:manualLayout>
          <c:layoutTarget val="inner"/>
          <c:xMode val="edge"/>
          <c:yMode val="edge"/>
          <c:x val="4.9464518296850432E-2"/>
          <c:y val="0.15028473713513082"/>
          <c:w val="0.91782612960608956"/>
          <c:h val="0.66231110315755981"/>
        </c:manualLayout>
      </c:layout>
      <c:barChart>
        <c:barDir val="col"/>
        <c:grouping val="clustered"/>
        <c:varyColors val="0"/>
        <c:ser>
          <c:idx val="0"/>
          <c:order val="0"/>
          <c:tx>
            <c:v>US Recessions</c:v>
          </c:tx>
          <c:spPr>
            <a:solidFill>
              <a:schemeClr val="bg1">
                <a:lumMod val="75000"/>
              </a:schemeClr>
            </a:solidFill>
            <a:ln>
              <a:noFill/>
            </a:ln>
          </c:spPr>
          <c:invertIfNegative val="0"/>
          <c:cat>
            <c:numRef>
              <c:f>'FRED Graph'!$A$12:$A$652</c:f>
              <c:numCache>
                <c:formatCode>yyyy\-mm\-dd</c:formatCode>
                <c:ptCount val="641"/>
                <c:pt idx="0">
                  <c:v>23012</c:v>
                </c:pt>
                <c:pt idx="1">
                  <c:v>23043</c:v>
                </c:pt>
                <c:pt idx="2">
                  <c:v>23071</c:v>
                </c:pt>
                <c:pt idx="3">
                  <c:v>23102</c:v>
                </c:pt>
                <c:pt idx="4">
                  <c:v>23132</c:v>
                </c:pt>
                <c:pt idx="5">
                  <c:v>23163</c:v>
                </c:pt>
                <c:pt idx="6">
                  <c:v>23193</c:v>
                </c:pt>
                <c:pt idx="7">
                  <c:v>23224</c:v>
                </c:pt>
                <c:pt idx="8">
                  <c:v>23255</c:v>
                </c:pt>
                <c:pt idx="9">
                  <c:v>23285</c:v>
                </c:pt>
                <c:pt idx="10">
                  <c:v>23316</c:v>
                </c:pt>
                <c:pt idx="11">
                  <c:v>23346</c:v>
                </c:pt>
                <c:pt idx="12">
                  <c:v>23377</c:v>
                </c:pt>
                <c:pt idx="13">
                  <c:v>23408</c:v>
                </c:pt>
                <c:pt idx="14">
                  <c:v>23437</c:v>
                </c:pt>
                <c:pt idx="15">
                  <c:v>23468</c:v>
                </c:pt>
                <c:pt idx="16">
                  <c:v>23498</c:v>
                </c:pt>
                <c:pt idx="17">
                  <c:v>23529</c:v>
                </c:pt>
                <c:pt idx="18">
                  <c:v>23559</c:v>
                </c:pt>
                <c:pt idx="19">
                  <c:v>23590</c:v>
                </c:pt>
                <c:pt idx="20">
                  <c:v>23621</c:v>
                </c:pt>
                <c:pt idx="21">
                  <c:v>23651</c:v>
                </c:pt>
                <c:pt idx="22">
                  <c:v>23682</c:v>
                </c:pt>
                <c:pt idx="23">
                  <c:v>23712</c:v>
                </c:pt>
                <c:pt idx="24">
                  <c:v>23743</c:v>
                </c:pt>
                <c:pt idx="25">
                  <c:v>23774</c:v>
                </c:pt>
                <c:pt idx="26">
                  <c:v>23802</c:v>
                </c:pt>
                <c:pt idx="27">
                  <c:v>23833</c:v>
                </c:pt>
                <c:pt idx="28">
                  <c:v>23863</c:v>
                </c:pt>
                <c:pt idx="29">
                  <c:v>23894</c:v>
                </c:pt>
                <c:pt idx="30">
                  <c:v>23924</c:v>
                </c:pt>
                <c:pt idx="31">
                  <c:v>23955</c:v>
                </c:pt>
                <c:pt idx="32">
                  <c:v>23986</c:v>
                </c:pt>
                <c:pt idx="33">
                  <c:v>24016</c:v>
                </c:pt>
                <c:pt idx="34">
                  <c:v>24047</c:v>
                </c:pt>
                <c:pt idx="35">
                  <c:v>24077</c:v>
                </c:pt>
                <c:pt idx="36">
                  <c:v>24108</c:v>
                </c:pt>
                <c:pt idx="37">
                  <c:v>24139</c:v>
                </c:pt>
                <c:pt idx="38">
                  <c:v>24167</c:v>
                </c:pt>
                <c:pt idx="39">
                  <c:v>24198</c:v>
                </c:pt>
                <c:pt idx="40">
                  <c:v>24228</c:v>
                </c:pt>
                <c:pt idx="41">
                  <c:v>24259</c:v>
                </c:pt>
                <c:pt idx="42">
                  <c:v>24289</c:v>
                </c:pt>
                <c:pt idx="43">
                  <c:v>24320</c:v>
                </c:pt>
                <c:pt idx="44">
                  <c:v>24351</c:v>
                </c:pt>
                <c:pt idx="45">
                  <c:v>24381</c:v>
                </c:pt>
                <c:pt idx="46">
                  <c:v>24412</c:v>
                </c:pt>
                <c:pt idx="47">
                  <c:v>24442</c:v>
                </c:pt>
                <c:pt idx="48">
                  <c:v>24473</c:v>
                </c:pt>
                <c:pt idx="49">
                  <c:v>24504</c:v>
                </c:pt>
                <c:pt idx="50">
                  <c:v>24532</c:v>
                </c:pt>
                <c:pt idx="51">
                  <c:v>24563</c:v>
                </c:pt>
                <c:pt idx="52">
                  <c:v>24593</c:v>
                </c:pt>
                <c:pt idx="53">
                  <c:v>24624</c:v>
                </c:pt>
                <c:pt idx="54">
                  <c:v>24654</c:v>
                </c:pt>
                <c:pt idx="55">
                  <c:v>24685</c:v>
                </c:pt>
                <c:pt idx="56">
                  <c:v>24716</c:v>
                </c:pt>
                <c:pt idx="57">
                  <c:v>24746</c:v>
                </c:pt>
                <c:pt idx="58">
                  <c:v>24777</c:v>
                </c:pt>
                <c:pt idx="59">
                  <c:v>24807</c:v>
                </c:pt>
                <c:pt idx="60">
                  <c:v>24838</c:v>
                </c:pt>
                <c:pt idx="61">
                  <c:v>24869</c:v>
                </c:pt>
                <c:pt idx="62">
                  <c:v>24898</c:v>
                </c:pt>
                <c:pt idx="63">
                  <c:v>24929</c:v>
                </c:pt>
                <c:pt idx="64">
                  <c:v>24959</c:v>
                </c:pt>
                <c:pt idx="65">
                  <c:v>24990</c:v>
                </c:pt>
                <c:pt idx="66">
                  <c:v>25020</c:v>
                </c:pt>
                <c:pt idx="67">
                  <c:v>25051</c:v>
                </c:pt>
                <c:pt idx="68">
                  <c:v>25082</c:v>
                </c:pt>
                <c:pt idx="69">
                  <c:v>25112</c:v>
                </c:pt>
                <c:pt idx="70">
                  <c:v>25143</c:v>
                </c:pt>
                <c:pt idx="71">
                  <c:v>25173</c:v>
                </c:pt>
                <c:pt idx="72">
                  <c:v>25204</c:v>
                </c:pt>
                <c:pt idx="73">
                  <c:v>25235</c:v>
                </c:pt>
                <c:pt idx="74">
                  <c:v>25263</c:v>
                </c:pt>
                <c:pt idx="75">
                  <c:v>25294</c:v>
                </c:pt>
                <c:pt idx="76">
                  <c:v>25324</c:v>
                </c:pt>
                <c:pt idx="77">
                  <c:v>25355</c:v>
                </c:pt>
                <c:pt idx="78">
                  <c:v>25385</c:v>
                </c:pt>
                <c:pt idx="79">
                  <c:v>25416</c:v>
                </c:pt>
                <c:pt idx="80">
                  <c:v>25447</c:v>
                </c:pt>
                <c:pt idx="81">
                  <c:v>25477</c:v>
                </c:pt>
                <c:pt idx="82">
                  <c:v>25508</c:v>
                </c:pt>
                <c:pt idx="83">
                  <c:v>25538</c:v>
                </c:pt>
                <c:pt idx="84">
                  <c:v>25569</c:v>
                </c:pt>
                <c:pt idx="85">
                  <c:v>25600</c:v>
                </c:pt>
                <c:pt idx="86">
                  <c:v>25628</c:v>
                </c:pt>
                <c:pt idx="87">
                  <c:v>25659</c:v>
                </c:pt>
                <c:pt idx="88">
                  <c:v>25689</c:v>
                </c:pt>
                <c:pt idx="89">
                  <c:v>25720</c:v>
                </c:pt>
                <c:pt idx="90">
                  <c:v>25750</c:v>
                </c:pt>
                <c:pt idx="91">
                  <c:v>25781</c:v>
                </c:pt>
                <c:pt idx="92">
                  <c:v>25812</c:v>
                </c:pt>
                <c:pt idx="93">
                  <c:v>25842</c:v>
                </c:pt>
                <c:pt idx="94">
                  <c:v>25873</c:v>
                </c:pt>
                <c:pt idx="95">
                  <c:v>25903</c:v>
                </c:pt>
                <c:pt idx="96">
                  <c:v>25934</c:v>
                </c:pt>
                <c:pt idx="97">
                  <c:v>25965</c:v>
                </c:pt>
                <c:pt idx="98">
                  <c:v>25993</c:v>
                </c:pt>
                <c:pt idx="99">
                  <c:v>26024</c:v>
                </c:pt>
                <c:pt idx="100">
                  <c:v>26054</c:v>
                </c:pt>
                <c:pt idx="101">
                  <c:v>26085</c:v>
                </c:pt>
                <c:pt idx="102">
                  <c:v>26115</c:v>
                </c:pt>
                <c:pt idx="103">
                  <c:v>26146</c:v>
                </c:pt>
                <c:pt idx="104">
                  <c:v>26177</c:v>
                </c:pt>
                <c:pt idx="105">
                  <c:v>26207</c:v>
                </c:pt>
                <c:pt idx="106">
                  <c:v>26238</c:v>
                </c:pt>
                <c:pt idx="107">
                  <c:v>26268</c:v>
                </c:pt>
                <c:pt idx="108">
                  <c:v>26299</c:v>
                </c:pt>
                <c:pt idx="109">
                  <c:v>26330</c:v>
                </c:pt>
                <c:pt idx="110">
                  <c:v>26359</c:v>
                </c:pt>
                <c:pt idx="111">
                  <c:v>26390</c:v>
                </c:pt>
                <c:pt idx="112">
                  <c:v>26420</c:v>
                </c:pt>
                <c:pt idx="113">
                  <c:v>26451</c:v>
                </c:pt>
                <c:pt idx="114">
                  <c:v>26481</c:v>
                </c:pt>
                <c:pt idx="115">
                  <c:v>26512</c:v>
                </c:pt>
                <c:pt idx="116">
                  <c:v>26543</c:v>
                </c:pt>
                <c:pt idx="117">
                  <c:v>26573</c:v>
                </c:pt>
                <c:pt idx="118">
                  <c:v>26604</c:v>
                </c:pt>
                <c:pt idx="119">
                  <c:v>26634</c:v>
                </c:pt>
                <c:pt idx="120">
                  <c:v>26665</c:v>
                </c:pt>
                <c:pt idx="121">
                  <c:v>26696</c:v>
                </c:pt>
                <c:pt idx="122">
                  <c:v>26724</c:v>
                </c:pt>
                <c:pt idx="123">
                  <c:v>26755</c:v>
                </c:pt>
                <c:pt idx="124">
                  <c:v>26785</c:v>
                </c:pt>
                <c:pt idx="125">
                  <c:v>26816</c:v>
                </c:pt>
                <c:pt idx="126">
                  <c:v>26846</c:v>
                </c:pt>
                <c:pt idx="127">
                  <c:v>26877</c:v>
                </c:pt>
                <c:pt idx="128">
                  <c:v>26908</c:v>
                </c:pt>
                <c:pt idx="129">
                  <c:v>26938</c:v>
                </c:pt>
                <c:pt idx="130">
                  <c:v>26969</c:v>
                </c:pt>
                <c:pt idx="131">
                  <c:v>26999</c:v>
                </c:pt>
                <c:pt idx="132">
                  <c:v>27030</c:v>
                </c:pt>
                <c:pt idx="133">
                  <c:v>27061</c:v>
                </c:pt>
                <c:pt idx="134">
                  <c:v>27089</c:v>
                </c:pt>
                <c:pt idx="135">
                  <c:v>27120</c:v>
                </c:pt>
                <c:pt idx="136">
                  <c:v>27150</c:v>
                </c:pt>
                <c:pt idx="137">
                  <c:v>27181</c:v>
                </c:pt>
                <c:pt idx="138">
                  <c:v>27211</c:v>
                </c:pt>
                <c:pt idx="139">
                  <c:v>27242</c:v>
                </c:pt>
                <c:pt idx="140">
                  <c:v>27273</c:v>
                </c:pt>
                <c:pt idx="141">
                  <c:v>27303</c:v>
                </c:pt>
                <c:pt idx="142">
                  <c:v>27334</c:v>
                </c:pt>
                <c:pt idx="143">
                  <c:v>27364</c:v>
                </c:pt>
                <c:pt idx="144">
                  <c:v>27395</c:v>
                </c:pt>
                <c:pt idx="145">
                  <c:v>27426</c:v>
                </c:pt>
                <c:pt idx="146">
                  <c:v>27454</c:v>
                </c:pt>
                <c:pt idx="147">
                  <c:v>27485</c:v>
                </c:pt>
                <c:pt idx="148">
                  <c:v>27515</c:v>
                </c:pt>
                <c:pt idx="149">
                  <c:v>27546</c:v>
                </c:pt>
                <c:pt idx="150">
                  <c:v>27576</c:v>
                </c:pt>
                <c:pt idx="151">
                  <c:v>27607</c:v>
                </c:pt>
                <c:pt idx="152">
                  <c:v>27638</c:v>
                </c:pt>
                <c:pt idx="153">
                  <c:v>27668</c:v>
                </c:pt>
                <c:pt idx="154">
                  <c:v>27699</c:v>
                </c:pt>
                <c:pt idx="155">
                  <c:v>27729</c:v>
                </c:pt>
                <c:pt idx="156">
                  <c:v>27760</c:v>
                </c:pt>
                <c:pt idx="157">
                  <c:v>27791</c:v>
                </c:pt>
                <c:pt idx="158">
                  <c:v>27820</c:v>
                </c:pt>
                <c:pt idx="159">
                  <c:v>27851</c:v>
                </c:pt>
                <c:pt idx="160">
                  <c:v>27881</c:v>
                </c:pt>
                <c:pt idx="161">
                  <c:v>27912</c:v>
                </c:pt>
                <c:pt idx="162">
                  <c:v>27942</c:v>
                </c:pt>
                <c:pt idx="163">
                  <c:v>27973</c:v>
                </c:pt>
                <c:pt idx="164">
                  <c:v>28004</c:v>
                </c:pt>
                <c:pt idx="165">
                  <c:v>28034</c:v>
                </c:pt>
                <c:pt idx="166">
                  <c:v>28065</c:v>
                </c:pt>
                <c:pt idx="167">
                  <c:v>28095</c:v>
                </c:pt>
                <c:pt idx="168">
                  <c:v>28126</c:v>
                </c:pt>
                <c:pt idx="169">
                  <c:v>28157</c:v>
                </c:pt>
                <c:pt idx="170">
                  <c:v>28185</c:v>
                </c:pt>
                <c:pt idx="171">
                  <c:v>28216</c:v>
                </c:pt>
                <c:pt idx="172">
                  <c:v>28246</c:v>
                </c:pt>
                <c:pt idx="173">
                  <c:v>28277</c:v>
                </c:pt>
                <c:pt idx="174">
                  <c:v>28307</c:v>
                </c:pt>
                <c:pt idx="175">
                  <c:v>28338</c:v>
                </c:pt>
                <c:pt idx="176">
                  <c:v>28369</c:v>
                </c:pt>
                <c:pt idx="177">
                  <c:v>28399</c:v>
                </c:pt>
                <c:pt idx="178">
                  <c:v>28430</c:v>
                </c:pt>
                <c:pt idx="179">
                  <c:v>28460</c:v>
                </c:pt>
                <c:pt idx="180">
                  <c:v>28491</c:v>
                </c:pt>
                <c:pt idx="181">
                  <c:v>28522</c:v>
                </c:pt>
                <c:pt idx="182">
                  <c:v>28550</c:v>
                </c:pt>
                <c:pt idx="183">
                  <c:v>28581</c:v>
                </c:pt>
                <c:pt idx="184">
                  <c:v>28611</c:v>
                </c:pt>
                <c:pt idx="185">
                  <c:v>28642</c:v>
                </c:pt>
                <c:pt idx="186">
                  <c:v>28672</c:v>
                </c:pt>
                <c:pt idx="187">
                  <c:v>28703</c:v>
                </c:pt>
                <c:pt idx="188">
                  <c:v>28734</c:v>
                </c:pt>
                <c:pt idx="189">
                  <c:v>28764</c:v>
                </c:pt>
                <c:pt idx="190">
                  <c:v>28795</c:v>
                </c:pt>
                <c:pt idx="191">
                  <c:v>28825</c:v>
                </c:pt>
                <c:pt idx="192">
                  <c:v>28856</c:v>
                </c:pt>
                <c:pt idx="193">
                  <c:v>28887</c:v>
                </c:pt>
                <c:pt idx="194">
                  <c:v>28915</c:v>
                </c:pt>
                <c:pt idx="195">
                  <c:v>28946</c:v>
                </c:pt>
                <c:pt idx="196">
                  <c:v>28976</c:v>
                </c:pt>
                <c:pt idx="197">
                  <c:v>29007</c:v>
                </c:pt>
                <c:pt idx="198">
                  <c:v>29037</c:v>
                </c:pt>
                <c:pt idx="199">
                  <c:v>29068</c:v>
                </c:pt>
                <c:pt idx="200">
                  <c:v>29099</c:v>
                </c:pt>
                <c:pt idx="201">
                  <c:v>29129</c:v>
                </c:pt>
                <c:pt idx="202">
                  <c:v>29160</c:v>
                </c:pt>
                <c:pt idx="203">
                  <c:v>29190</c:v>
                </c:pt>
                <c:pt idx="204">
                  <c:v>29221</c:v>
                </c:pt>
                <c:pt idx="205">
                  <c:v>29252</c:v>
                </c:pt>
                <c:pt idx="206">
                  <c:v>29281</c:v>
                </c:pt>
                <c:pt idx="207">
                  <c:v>29312</c:v>
                </c:pt>
                <c:pt idx="208">
                  <c:v>29342</c:v>
                </c:pt>
                <c:pt idx="209">
                  <c:v>29373</c:v>
                </c:pt>
                <c:pt idx="210">
                  <c:v>29403</c:v>
                </c:pt>
                <c:pt idx="211">
                  <c:v>29434</c:v>
                </c:pt>
                <c:pt idx="212">
                  <c:v>29465</c:v>
                </c:pt>
                <c:pt idx="213">
                  <c:v>29495</c:v>
                </c:pt>
                <c:pt idx="214">
                  <c:v>29526</c:v>
                </c:pt>
                <c:pt idx="215">
                  <c:v>29556</c:v>
                </c:pt>
                <c:pt idx="216">
                  <c:v>29587</c:v>
                </c:pt>
                <c:pt idx="217">
                  <c:v>29618</c:v>
                </c:pt>
                <c:pt idx="218">
                  <c:v>29646</c:v>
                </c:pt>
                <c:pt idx="219">
                  <c:v>29677</c:v>
                </c:pt>
                <c:pt idx="220">
                  <c:v>29707</c:v>
                </c:pt>
                <c:pt idx="221">
                  <c:v>29738</c:v>
                </c:pt>
                <c:pt idx="222">
                  <c:v>29768</c:v>
                </c:pt>
                <c:pt idx="223">
                  <c:v>29799</c:v>
                </c:pt>
                <c:pt idx="224">
                  <c:v>29830</c:v>
                </c:pt>
                <c:pt idx="225">
                  <c:v>29860</c:v>
                </c:pt>
                <c:pt idx="226">
                  <c:v>29891</c:v>
                </c:pt>
                <c:pt idx="227">
                  <c:v>29921</c:v>
                </c:pt>
                <c:pt idx="228">
                  <c:v>29952</c:v>
                </c:pt>
                <c:pt idx="229">
                  <c:v>29983</c:v>
                </c:pt>
                <c:pt idx="230">
                  <c:v>30011</c:v>
                </c:pt>
                <c:pt idx="231">
                  <c:v>30042</c:v>
                </c:pt>
                <c:pt idx="232">
                  <c:v>30072</c:v>
                </c:pt>
                <c:pt idx="233">
                  <c:v>30103</c:v>
                </c:pt>
                <c:pt idx="234">
                  <c:v>30133</c:v>
                </c:pt>
                <c:pt idx="235">
                  <c:v>30164</c:v>
                </c:pt>
                <c:pt idx="236">
                  <c:v>30195</c:v>
                </c:pt>
                <c:pt idx="237">
                  <c:v>30225</c:v>
                </c:pt>
                <c:pt idx="238">
                  <c:v>30256</c:v>
                </c:pt>
                <c:pt idx="239">
                  <c:v>30286</c:v>
                </c:pt>
                <c:pt idx="240">
                  <c:v>30317</c:v>
                </c:pt>
                <c:pt idx="241">
                  <c:v>30348</c:v>
                </c:pt>
                <c:pt idx="242">
                  <c:v>30376</c:v>
                </c:pt>
                <c:pt idx="243">
                  <c:v>30407</c:v>
                </c:pt>
                <c:pt idx="244">
                  <c:v>30437</c:v>
                </c:pt>
                <c:pt idx="245">
                  <c:v>30468</c:v>
                </c:pt>
                <c:pt idx="246">
                  <c:v>30498</c:v>
                </c:pt>
                <c:pt idx="247">
                  <c:v>30529</c:v>
                </c:pt>
                <c:pt idx="248">
                  <c:v>30560</c:v>
                </c:pt>
                <c:pt idx="249">
                  <c:v>30590</c:v>
                </c:pt>
                <c:pt idx="250">
                  <c:v>30621</c:v>
                </c:pt>
                <c:pt idx="251">
                  <c:v>30651</c:v>
                </c:pt>
                <c:pt idx="252">
                  <c:v>30682</c:v>
                </c:pt>
                <c:pt idx="253">
                  <c:v>30713</c:v>
                </c:pt>
                <c:pt idx="254">
                  <c:v>30742</c:v>
                </c:pt>
                <c:pt idx="255">
                  <c:v>30773</c:v>
                </c:pt>
                <c:pt idx="256">
                  <c:v>30803</c:v>
                </c:pt>
                <c:pt idx="257">
                  <c:v>30834</c:v>
                </c:pt>
                <c:pt idx="258">
                  <c:v>30864</c:v>
                </c:pt>
                <c:pt idx="259">
                  <c:v>30895</c:v>
                </c:pt>
                <c:pt idx="260">
                  <c:v>30926</c:v>
                </c:pt>
                <c:pt idx="261">
                  <c:v>30956</c:v>
                </c:pt>
                <c:pt idx="262">
                  <c:v>30987</c:v>
                </c:pt>
                <c:pt idx="263">
                  <c:v>31017</c:v>
                </c:pt>
                <c:pt idx="264">
                  <c:v>31048</c:v>
                </c:pt>
                <c:pt idx="265">
                  <c:v>31079</c:v>
                </c:pt>
                <c:pt idx="266">
                  <c:v>31107</c:v>
                </c:pt>
                <c:pt idx="267">
                  <c:v>31138</c:v>
                </c:pt>
                <c:pt idx="268">
                  <c:v>31168</c:v>
                </c:pt>
                <c:pt idx="269">
                  <c:v>31199</c:v>
                </c:pt>
                <c:pt idx="270">
                  <c:v>31229</c:v>
                </c:pt>
                <c:pt idx="271">
                  <c:v>31260</c:v>
                </c:pt>
                <c:pt idx="272">
                  <c:v>31291</c:v>
                </c:pt>
                <c:pt idx="273">
                  <c:v>31321</c:v>
                </c:pt>
                <c:pt idx="274">
                  <c:v>31352</c:v>
                </c:pt>
                <c:pt idx="275">
                  <c:v>31382</c:v>
                </c:pt>
                <c:pt idx="276">
                  <c:v>31413</c:v>
                </c:pt>
                <c:pt idx="277">
                  <c:v>31444</c:v>
                </c:pt>
                <c:pt idx="278">
                  <c:v>31472</c:v>
                </c:pt>
                <c:pt idx="279">
                  <c:v>31503</c:v>
                </c:pt>
                <c:pt idx="280">
                  <c:v>31533</c:v>
                </c:pt>
                <c:pt idx="281">
                  <c:v>31564</c:v>
                </c:pt>
                <c:pt idx="282">
                  <c:v>31594</c:v>
                </c:pt>
                <c:pt idx="283">
                  <c:v>31625</c:v>
                </c:pt>
                <c:pt idx="284">
                  <c:v>31656</c:v>
                </c:pt>
                <c:pt idx="285">
                  <c:v>31686</c:v>
                </c:pt>
                <c:pt idx="286">
                  <c:v>31717</c:v>
                </c:pt>
                <c:pt idx="287">
                  <c:v>31747</c:v>
                </c:pt>
                <c:pt idx="288">
                  <c:v>31778</c:v>
                </c:pt>
                <c:pt idx="289">
                  <c:v>31809</c:v>
                </c:pt>
                <c:pt idx="290">
                  <c:v>31837</c:v>
                </c:pt>
                <c:pt idx="291">
                  <c:v>31868</c:v>
                </c:pt>
                <c:pt idx="292">
                  <c:v>31898</c:v>
                </c:pt>
                <c:pt idx="293">
                  <c:v>31929</c:v>
                </c:pt>
                <c:pt idx="294">
                  <c:v>31959</c:v>
                </c:pt>
                <c:pt idx="295">
                  <c:v>31990</c:v>
                </c:pt>
                <c:pt idx="296">
                  <c:v>32021</c:v>
                </c:pt>
                <c:pt idx="297">
                  <c:v>32051</c:v>
                </c:pt>
                <c:pt idx="298">
                  <c:v>32082</c:v>
                </c:pt>
                <c:pt idx="299">
                  <c:v>32112</c:v>
                </c:pt>
                <c:pt idx="300">
                  <c:v>32143</c:v>
                </c:pt>
                <c:pt idx="301">
                  <c:v>32174</c:v>
                </c:pt>
                <c:pt idx="302">
                  <c:v>32203</c:v>
                </c:pt>
                <c:pt idx="303">
                  <c:v>32234</c:v>
                </c:pt>
                <c:pt idx="304">
                  <c:v>32264</c:v>
                </c:pt>
                <c:pt idx="305">
                  <c:v>32295</c:v>
                </c:pt>
                <c:pt idx="306">
                  <c:v>32325</c:v>
                </c:pt>
                <c:pt idx="307">
                  <c:v>32356</c:v>
                </c:pt>
                <c:pt idx="308">
                  <c:v>32387</c:v>
                </c:pt>
                <c:pt idx="309">
                  <c:v>32417</c:v>
                </c:pt>
                <c:pt idx="310">
                  <c:v>32448</c:v>
                </c:pt>
                <c:pt idx="311">
                  <c:v>32478</c:v>
                </c:pt>
                <c:pt idx="312">
                  <c:v>32509</c:v>
                </c:pt>
                <c:pt idx="313">
                  <c:v>32540</c:v>
                </c:pt>
                <c:pt idx="314">
                  <c:v>32568</c:v>
                </c:pt>
                <c:pt idx="315">
                  <c:v>32599</c:v>
                </c:pt>
                <c:pt idx="316">
                  <c:v>32629</c:v>
                </c:pt>
                <c:pt idx="317">
                  <c:v>32660</c:v>
                </c:pt>
                <c:pt idx="318">
                  <c:v>32690</c:v>
                </c:pt>
                <c:pt idx="319">
                  <c:v>32721</c:v>
                </c:pt>
                <c:pt idx="320">
                  <c:v>32752</c:v>
                </c:pt>
                <c:pt idx="321">
                  <c:v>32782</c:v>
                </c:pt>
                <c:pt idx="322">
                  <c:v>32813</c:v>
                </c:pt>
                <c:pt idx="323">
                  <c:v>32843</c:v>
                </c:pt>
                <c:pt idx="324">
                  <c:v>32874</c:v>
                </c:pt>
                <c:pt idx="325">
                  <c:v>32905</c:v>
                </c:pt>
                <c:pt idx="326">
                  <c:v>32933</c:v>
                </c:pt>
                <c:pt idx="327">
                  <c:v>32964</c:v>
                </c:pt>
                <c:pt idx="328">
                  <c:v>32994</c:v>
                </c:pt>
                <c:pt idx="329">
                  <c:v>33025</c:v>
                </c:pt>
                <c:pt idx="330">
                  <c:v>33055</c:v>
                </c:pt>
                <c:pt idx="331">
                  <c:v>33086</c:v>
                </c:pt>
                <c:pt idx="332">
                  <c:v>33117</c:v>
                </c:pt>
                <c:pt idx="333">
                  <c:v>33147</c:v>
                </c:pt>
                <c:pt idx="334">
                  <c:v>33178</c:v>
                </c:pt>
                <c:pt idx="335">
                  <c:v>33208</c:v>
                </c:pt>
                <c:pt idx="336">
                  <c:v>33239</c:v>
                </c:pt>
                <c:pt idx="337">
                  <c:v>33270</c:v>
                </c:pt>
                <c:pt idx="338">
                  <c:v>33298</c:v>
                </c:pt>
                <c:pt idx="339">
                  <c:v>33329</c:v>
                </c:pt>
                <c:pt idx="340">
                  <c:v>33359</c:v>
                </c:pt>
                <c:pt idx="341">
                  <c:v>33390</c:v>
                </c:pt>
                <c:pt idx="342">
                  <c:v>33420</c:v>
                </c:pt>
                <c:pt idx="343">
                  <c:v>33451</c:v>
                </c:pt>
                <c:pt idx="344">
                  <c:v>33482</c:v>
                </c:pt>
                <c:pt idx="345">
                  <c:v>33512</c:v>
                </c:pt>
                <c:pt idx="346">
                  <c:v>33543</c:v>
                </c:pt>
                <c:pt idx="347">
                  <c:v>33573</c:v>
                </c:pt>
                <c:pt idx="348">
                  <c:v>33604</c:v>
                </c:pt>
                <c:pt idx="349">
                  <c:v>33635</c:v>
                </c:pt>
                <c:pt idx="350">
                  <c:v>33664</c:v>
                </c:pt>
                <c:pt idx="351">
                  <c:v>33695</c:v>
                </c:pt>
                <c:pt idx="352">
                  <c:v>33725</c:v>
                </c:pt>
                <c:pt idx="353">
                  <c:v>33756</c:v>
                </c:pt>
                <c:pt idx="354">
                  <c:v>33786</c:v>
                </c:pt>
                <c:pt idx="355">
                  <c:v>33817</c:v>
                </c:pt>
                <c:pt idx="356">
                  <c:v>33848</c:v>
                </c:pt>
                <c:pt idx="357">
                  <c:v>33878</c:v>
                </c:pt>
                <c:pt idx="358">
                  <c:v>33909</c:v>
                </c:pt>
                <c:pt idx="359">
                  <c:v>33939</c:v>
                </c:pt>
                <c:pt idx="360">
                  <c:v>33970</c:v>
                </c:pt>
                <c:pt idx="361">
                  <c:v>34001</c:v>
                </c:pt>
                <c:pt idx="362">
                  <c:v>34029</c:v>
                </c:pt>
                <c:pt idx="363">
                  <c:v>34060</c:v>
                </c:pt>
                <c:pt idx="364">
                  <c:v>34090</c:v>
                </c:pt>
                <c:pt idx="365">
                  <c:v>34121</c:v>
                </c:pt>
                <c:pt idx="366">
                  <c:v>34151</c:v>
                </c:pt>
                <c:pt idx="367">
                  <c:v>34182</c:v>
                </c:pt>
                <c:pt idx="368">
                  <c:v>34213</c:v>
                </c:pt>
                <c:pt idx="369">
                  <c:v>34243</c:v>
                </c:pt>
                <c:pt idx="370">
                  <c:v>34274</c:v>
                </c:pt>
                <c:pt idx="371">
                  <c:v>34304</c:v>
                </c:pt>
                <c:pt idx="372">
                  <c:v>34335</c:v>
                </c:pt>
                <c:pt idx="373">
                  <c:v>34366</c:v>
                </c:pt>
                <c:pt idx="374">
                  <c:v>34394</c:v>
                </c:pt>
                <c:pt idx="375">
                  <c:v>34425</c:v>
                </c:pt>
                <c:pt idx="376">
                  <c:v>34455</c:v>
                </c:pt>
                <c:pt idx="377">
                  <c:v>34486</c:v>
                </c:pt>
                <c:pt idx="378">
                  <c:v>34516</c:v>
                </c:pt>
                <c:pt idx="379">
                  <c:v>34547</c:v>
                </c:pt>
                <c:pt idx="380">
                  <c:v>34578</c:v>
                </c:pt>
                <c:pt idx="381">
                  <c:v>34608</c:v>
                </c:pt>
                <c:pt idx="382">
                  <c:v>34639</c:v>
                </c:pt>
                <c:pt idx="383">
                  <c:v>34669</c:v>
                </c:pt>
                <c:pt idx="384">
                  <c:v>34700</c:v>
                </c:pt>
                <c:pt idx="385">
                  <c:v>34731</c:v>
                </c:pt>
                <c:pt idx="386">
                  <c:v>34759</c:v>
                </c:pt>
                <c:pt idx="387">
                  <c:v>34790</c:v>
                </c:pt>
                <c:pt idx="388">
                  <c:v>34820</c:v>
                </c:pt>
                <c:pt idx="389">
                  <c:v>34851</c:v>
                </c:pt>
                <c:pt idx="390">
                  <c:v>34881</c:v>
                </c:pt>
                <c:pt idx="391">
                  <c:v>34912</c:v>
                </c:pt>
                <c:pt idx="392">
                  <c:v>34943</c:v>
                </c:pt>
                <c:pt idx="393">
                  <c:v>34973</c:v>
                </c:pt>
                <c:pt idx="394">
                  <c:v>35004</c:v>
                </c:pt>
                <c:pt idx="395">
                  <c:v>35034</c:v>
                </c:pt>
                <c:pt idx="396">
                  <c:v>35065</c:v>
                </c:pt>
                <c:pt idx="397">
                  <c:v>35096</c:v>
                </c:pt>
                <c:pt idx="398">
                  <c:v>35125</c:v>
                </c:pt>
                <c:pt idx="399">
                  <c:v>35156</c:v>
                </c:pt>
                <c:pt idx="400">
                  <c:v>35186</c:v>
                </c:pt>
                <c:pt idx="401">
                  <c:v>35217</c:v>
                </c:pt>
                <c:pt idx="402">
                  <c:v>35247</c:v>
                </c:pt>
                <c:pt idx="403">
                  <c:v>35278</c:v>
                </c:pt>
                <c:pt idx="404">
                  <c:v>35309</c:v>
                </c:pt>
                <c:pt idx="405">
                  <c:v>35339</c:v>
                </c:pt>
                <c:pt idx="406">
                  <c:v>35370</c:v>
                </c:pt>
                <c:pt idx="407">
                  <c:v>35400</c:v>
                </c:pt>
                <c:pt idx="408">
                  <c:v>35431</c:v>
                </c:pt>
                <c:pt idx="409">
                  <c:v>35462</c:v>
                </c:pt>
                <c:pt idx="410">
                  <c:v>35490</c:v>
                </c:pt>
                <c:pt idx="411">
                  <c:v>35521</c:v>
                </c:pt>
                <c:pt idx="412">
                  <c:v>35551</c:v>
                </c:pt>
                <c:pt idx="413">
                  <c:v>35582</c:v>
                </c:pt>
                <c:pt idx="414">
                  <c:v>35612</c:v>
                </c:pt>
                <c:pt idx="415">
                  <c:v>35643</c:v>
                </c:pt>
                <c:pt idx="416">
                  <c:v>35674</c:v>
                </c:pt>
                <c:pt idx="417">
                  <c:v>35704</c:v>
                </c:pt>
                <c:pt idx="418">
                  <c:v>35735</c:v>
                </c:pt>
                <c:pt idx="419">
                  <c:v>35765</c:v>
                </c:pt>
                <c:pt idx="420">
                  <c:v>35796</c:v>
                </c:pt>
                <c:pt idx="421">
                  <c:v>35827</c:v>
                </c:pt>
                <c:pt idx="422">
                  <c:v>35855</c:v>
                </c:pt>
                <c:pt idx="423">
                  <c:v>35886</c:v>
                </c:pt>
                <c:pt idx="424">
                  <c:v>35916</c:v>
                </c:pt>
                <c:pt idx="425">
                  <c:v>35947</c:v>
                </c:pt>
                <c:pt idx="426">
                  <c:v>35977</c:v>
                </c:pt>
                <c:pt idx="427">
                  <c:v>36008</c:v>
                </c:pt>
                <c:pt idx="428">
                  <c:v>36039</c:v>
                </c:pt>
                <c:pt idx="429">
                  <c:v>36069</c:v>
                </c:pt>
                <c:pt idx="430">
                  <c:v>36100</c:v>
                </c:pt>
                <c:pt idx="431">
                  <c:v>36130</c:v>
                </c:pt>
                <c:pt idx="432">
                  <c:v>36161</c:v>
                </c:pt>
                <c:pt idx="433">
                  <c:v>36192</c:v>
                </c:pt>
                <c:pt idx="434">
                  <c:v>36220</c:v>
                </c:pt>
                <c:pt idx="435">
                  <c:v>36251</c:v>
                </c:pt>
                <c:pt idx="436">
                  <c:v>36281</c:v>
                </c:pt>
                <c:pt idx="437">
                  <c:v>36312</c:v>
                </c:pt>
                <c:pt idx="438">
                  <c:v>36342</c:v>
                </c:pt>
                <c:pt idx="439">
                  <c:v>36373</c:v>
                </c:pt>
                <c:pt idx="440">
                  <c:v>36404</c:v>
                </c:pt>
                <c:pt idx="441">
                  <c:v>36434</c:v>
                </c:pt>
                <c:pt idx="442">
                  <c:v>36465</c:v>
                </c:pt>
                <c:pt idx="443">
                  <c:v>36495</c:v>
                </c:pt>
                <c:pt idx="444">
                  <c:v>36526</c:v>
                </c:pt>
                <c:pt idx="445">
                  <c:v>36557</c:v>
                </c:pt>
                <c:pt idx="446">
                  <c:v>36586</c:v>
                </c:pt>
                <c:pt idx="447">
                  <c:v>36617</c:v>
                </c:pt>
                <c:pt idx="448">
                  <c:v>36647</c:v>
                </c:pt>
                <c:pt idx="449">
                  <c:v>36678</c:v>
                </c:pt>
                <c:pt idx="450">
                  <c:v>36708</c:v>
                </c:pt>
                <c:pt idx="451">
                  <c:v>36739</c:v>
                </c:pt>
                <c:pt idx="452">
                  <c:v>36770</c:v>
                </c:pt>
                <c:pt idx="453">
                  <c:v>36800</c:v>
                </c:pt>
                <c:pt idx="454">
                  <c:v>36831</c:v>
                </c:pt>
                <c:pt idx="455">
                  <c:v>36861</c:v>
                </c:pt>
                <c:pt idx="456">
                  <c:v>36892</c:v>
                </c:pt>
                <c:pt idx="457">
                  <c:v>36923</c:v>
                </c:pt>
                <c:pt idx="458">
                  <c:v>36951</c:v>
                </c:pt>
                <c:pt idx="459">
                  <c:v>36982</c:v>
                </c:pt>
                <c:pt idx="460">
                  <c:v>37012</c:v>
                </c:pt>
                <c:pt idx="461">
                  <c:v>37043</c:v>
                </c:pt>
                <c:pt idx="462">
                  <c:v>37073</c:v>
                </c:pt>
                <c:pt idx="463">
                  <c:v>37104</c:v>
                </c:pt>
                <c:pt idx="464">
                  <c:v>37135</c:v>
                </c:pt>
                <c:pt idx="465">
                  <c:v>37165</c:v>
                </c:pt>
                <c:pt idx="466">
                  <c:v>37196</c:v>
                </c:pt>
                <c:pt idx="467">
                  <c:v>37226</c:v>
                </c:pt>
                <c:pt idx="468">
                  <c:v>37257</c:v>
                </c:pt>
                <c:pt idx="469">
                  <c:v>37288</c:v>
                </c:pt>
                <c:pt idx="470">
                  <c:v>37316</c:v>
                </c:pt>
                <c:pt idx="471">
                  <c:v>37347</c:v>
                </c:pt>
                <c:pt idx="472">
                  <c:v>37377</c:v>
                </c:pt>
                <c:pt idx="473">
                  <c:v>37408</c:v>
                </c:pt>
                <c:pt idx="474">
                  <c:v>37438</c:v>
                </c:pt>
                <c:pt idx="475">
                  <c:v>37469</c:v>
                </c:pt>
                <c:pt idx="476">
                  <c:v>37500</c:v>
                </c:pt>
                <c:pt idx="477">
                  <c:v>37530</c:v>
                </c:pt>
                <c:pt idx="478">
                  <c:v>37561</c:v>
                </c:pt>
                <c:pt idx="479">
                  <c:v>37591</c:v>
                </c:pt>
                <c:pt idx="480">
                  <c:v>37622</c:v>
                </c:pt>
                <c:pt idx="481">
                  <c:v>37653</c:v>
                </c:pt>
                <c:pt idx="482">
                  <c:v>37681</c:v>
                </c:pt>
                <c:pt idx="483">
                  <c:v>37712</c:v>
                </c:pt>
                <c:pt idx="484">
                  <c:v>37742</c:v>
                </c:pt>
                <c:pt idx="485">
                  <c:v>37773</c:v>
                </c:pt>
                <c:pt idx="486">
                  <c:v>37803</c:v>
                </c:pt>
                <c:pt idx="487">
                  <c:v>37834</c:v>
                </c:pt>
                <c:pt idx="488">
                  <c:v>37865</c:v>
                </c:pt>
                <c:pt idx="489">
                  <c:v>37895</c:v>
                </c:pt>
                <c:pt idx="490">
                  <c:v>37926</c:v>
                </c:pt>
                <c:pt idx="491">
                  <c:v>37956</c:v>
                </c:pt>
                <c:pt idx="492">
                  <c:v>37987</c:v>
                </c:pt>
                <c:pt idx="493">
                  <c:v>38018</c:v>
                </c:pt>
                <c:pt idx="494">
                  <c:v>38047</c:v>
                </c:pt>
                <c:pt idx="495">
                  <c:v>38078</c:v>
                </c:pt>
                <c:pt idx="496">
                  <c:v>38108</c:v>
                </c:pt>
                <c:pt idx="497">
                  <c:v>38139</c:v>
                </c:pt>
                <c:pt idx="498">
                  <c:v>38169</c:v>
                </c:pt>
                <c:pt idx="499">
                  <c:v>38200</c:v>
                </c:pt>
                <c:pt idx="500">
                  <c:v>38231</c:v>
                </c:pt>
                <c:pt idx="501">
                  <c:v>38261</c:v>
                </c:pt>
                <c:pt idx="502">
                  <c:v>38292</c:v>
                </c:pt>
                <c:pt idx="503">
                  <c:v>38322</c:v>
                </c:pt>
                <c:pt idx="504">
                  <c:v>38353</c:v>
                </c:pt>
                <c:pt idx="505">
                  <c:v>38384</c:v>
                </c:pt>
                <c:pt idx="506">
                  <c:v>38412</c:v>
                </c:pt>
                <c:pt idx="507">
                  <c:v>38443</c:v>
                </c:pt>
                <c:pt idx="508">
                  <c:v>38473</c:v>
                </c:pt>
                <c:pt idx="509">
                  <c:v>38504</c:v>
                </c:pt>
                <c:pt idx="510">
                  <c:v>38534</c:v>
                </c:pt>
                <c:pt idx="511">
                  <c:v>38565</c:v>
                </c:pt>
                <c:pt idx="512">
                  <c:v>38596</c:v>
                </c:pt>
                <c:pt idx="513">
                  <c:v>38626</c:v>
                </c:pt>
                <c:pt idx="514">
                  <c:v>38657</c:v>
                </c:pt>
                <c:pt idx="515">
                  <c:v>38687</c:v>
                </c:pt>
                <c:pt idx="516">
                  <c:v>38718</c:v>
                </c:pt>
                <c:pt idx="517">
                  <c:v>38749</c:v>
                </c:pt>
                <c:pt idx="518">
                  <c:v>38777</c:v>
                </c:pt>
                <c:pt idx="519">
                  <c:v>38808</c:v>
                </c:pt>
                <c:pt idx="520">
                  <c:v>38838</c:v>
                </c:pt>
                <c:pt idx="521">
                  <c:v>38869</c:v>
                </c:pt>
                <c:pt idx="522">
                  <c:v>38899</c:v>
                </c:pt>
                <c:pt idx="523">
                  <c:v>38930</c:v>
                </c:pt>
                <c:pt idx="524">
                  <c:v>38961</c:v>
                </c:pt>
                <c:pt idx="525">
                  <c:v>38991</c:v>
                </c:pt>
                <c:pt idx="526">
                  <c:v>39022</c:v>
                </c:pt>
                <c:pt idx="527">
                  <c:v>39052</c:v>
                </c:pt>
                <c:pt idx="528">
                  <c:v>39083</c:v>
                </c:pt>
                <c:pt idx="529">
                  <c:v>39114</c:v>
                </c:pt>
                <c:pt idx="530">
                  <c:v>39142</c:v>
                </c:pt>
                <c:pt idx="531">
                  <c:v>39173</c:v>
                </c:pt>
                <c:pt idx="532">
                  <c:v>39203</c:v>
                </c:pt>
                <c:pt idx="533">
                  <c:v>39234</c:v>
                </c:pt>
                <c:pt idx="534">
                  <c:v>39264</c:v>
                </c:pt>
                <c:pt idx="535">
                  <c:v>39295</c:v>
                </c:pt>
                <c:pt idx="536">
                  <c:v>39326</c:v>
                </c:pt>
                <c:pt idx="537">
                  <c:v>39356</c:v>
                </c:pt>
                <c:pt idx="538">
                  <c:v>39387</c:v>
                </c:pt>
                <c:pt idx="539">
                  <c:v>39417</c:v>
                </c:pt>
                <c:pt idx="540">
                  <c:v>39448</c:v>
                </c:pt>
                <c:pt idx="541">
                  <c:v>39479</c:v>
                </c:pt>
                <c:pt idx="542">
                  <c:v>39508</c:v>
                </c:pt>
                <c:pt idx="543">
                  <c:v>39539</c:v>
                </c:pt>
                <c:pt idx="544">
                  <c:v>39569</c:v>
                </c:pt>
                <c:pt idx="545">
                  <c:v>39600</c:v>
                </c:pt>
                <c:pt idx="546">
                  <c:v>39630</c:v>
                </c:pt>
                <c:pt idx="547">
                  <c:v>39661</c:v>
                </c:pt>
                <c:pt idx="548">
                  <c:v>39692</c:v>
                </c:pt>
                <c:pt idx="549">
                  <c:v>39722</c:v>
                </c:pt>
                <c:pt idx="550">
                  <c:v>39753</c:v>
                </c:pt>
                <c:pt idx="551">
                  <c:v>39783</c:v>
                </c:pt>
                <c:pt idx="552">
                  <c:v>39814</c:v>
                </c:pt>
                <c:pt idx="553">
                  <c:v>39845</c:v>
                </c:pt>
                <c:pt idx="554">
                  <c:v>39873</c:v>
                </c:pt>
                <c:pt idx="555">
                  <c:v>39904</c:v>
                </c:pt>
                <c:pt idx="556">
                  <c:v>39934</c:v>
                </c:pt>
                <c:pt idx="557">
                  <c:v>39965</c:v>
                </c:pt>
                <c:pt idx="558">
                  <c:v>39995</c:v>
                </c:pt>
                <c:pt idx="559">
                  <c:v>40026</c:v>
                </c:pt>
                <c:pt idx="560">
                  <c:v>40057</c:v>
                </c:pt>
                <c:pt idx="561">
                  <c:v>40087</c:v>
                </c:pt>
                <c:pt idx="562">
                  <c:v>40118</c:v>
                </c:pt>
                <c:pt idx="563">
                  <c:v>40148</c:v>
                </c:pt>
                <c:pt idx="564">
                  <c:v>40179</c:v>
                </c:pt>
                <c:pt idx="565">
                  <c:v>40210</c:v>
                </c:pt>
                <c:pt idx="566">
                  <c:v>40238</c:v>
                </c:pt>
                <c:pt idx="567">
                  <c:v>40269</c:v>
                </c:pt>
                <c:pt idx="568">
                  <c:v>40299</c:v>
                </c:pt>
                <c:pt idx="569">
                  <c:v>40330</c:v>
                </c:pt>
                <c:pt idx="570">
                  <c:v>40360</c:v>
                </c:pt>
                <c:pt idx="571">
                  <c:v>40391</c:v>
                </c:pt>
                <c:pt idx="572">
                  <c:v>40422</c:v>
                </c:pt>
                <c:pt idx="573">
                  <c:v>40452</c:v>
                </c:pt>
                <c:pt idx="574">
                  <c:v>40483</c:v>
                </c:pt>
                <c:pt idx="575">
                  <c:v>40513</c:v>
                </c:pt>
                <c:pt idx="576">
                  <c:v>40544</c:v>
                </c:pt>
                <c:pt idx="577">
                  <c:v>40575</c:v>
                </c:pt>
                <c:pt idx="578">
                  <c:v>40603</c:v>
                </c:pt>
                <c:pt idx="579">
                  <c:v>40634</c:v>
                </c:pt>
                <c:pt idx="580">
                  <c:v>40664</c:v>
                </c:pt>
                <c:pt idx="581">
                  <c:v>40695</c:v>
                </c:pt>
                <c:pt idx="582">
                  <c:v>40725</c:v>
                </c:pt>
                <c:pt idx="583">
                  <c:v>40756</c:v>
                </c:pt>
                <c:pt idx="584">
                  <c:v>40787</c:v>
                </c:pt>
                <c:pt idx="585">
                  <c:v>40817</c:v>
                </c:pt>
                <c:pt idx="586">
                  <c:v>40848</c:v>
                </c:pt>
                <c:pt idx="587">
                  <c:v>40878</c:v>
                </c:pt>
                <c:pt idx="588">
                  <c:v>40909</c:v>
                </c:pt>
                <c:pt idx="589">
                  <c:v>40940</c:v>
                </c:pt>
                <c:pt idx="590">
                  <c:v>40969</c:v>
                </c:pt>
                <c:pt idx="591">
                  <c:v>41000</c:v>
                </c:pt>
                <c:pt idx="592">
                  <c:v>41030</c:v>
                </c:pt>
                <c:pt idx="593">
                  <c:v>41061</c:v>
                </c:pt>
                <c:pt idx="594">
                  <c:v>41091</c:v>
                </c:pt>
                <c:pt idx="595">
                  <c:v>41122</c:v>
                </c:pt>
                <c:pt idx="596">
                  <c:v>41153</c:v>
                </c:pt>
                <c:pt idx="597">
                  <c:v>41183</c:v>
                </c:pt>
                <c:pt idx="598">
                  <c:v>41214</c:v>
                </c:pt>
                <c:pt idx="599">
                  <c:v>41244</c:v>
                </c:pt>
                <c:pt idx="600">
                  <c:v>41275</c:v>
                </c:pt>
                <c:pt idx="601">
                  <c:v>41306</c:v>
                </c:pt>
                <c:pt idx="602">
                  <c:v>41334</c:v>
                </c:pt>
                <c:pt idx="603">
                  <c:v>41365</c:v>
                </c:pt>
                <c:pt idx="604">
                  <c:v>41395</c:v>
                </c:pt>
                <c:pt idx="605">
                  <c:v>41426</c:v>
                </c:pt>
                <c:pt idx="606">
                  <c:v>41456</c:v>
                </c:pt>
                <c:pt idx="607">
                  <c:v>41487</c:v>
                </c:pt>
                <c:pt idx="608">
                  <c:v>41518</c:v>
                </c:pt>
                <c:pt idx="609">
                  <c:v>41548</c:v>
                </c:pt>
                <c:pt idx="610">
                  <c:v>41579</c:v>
                </c:pt>
                <c:pt idx="611">
                  <c:v>41609</c:v>
                </c:pt>
                <c:pt idx="612">
                  <c:v>41640</c:v>
                </c:pt>
                <c:pt idx="613">
                  <c:v>41671</c:v>
                </c:pt>
                <c:pt idx="614">
                  <c:v>41699</c:v>
                </c:pt>
                <c:pt idx="615">
                  <c:v>41730</c:v>
                </c:pt>
                <c:pt idx="616">
                  <c:v>41760</c:v>
                </c:pt>
                <c:pt idx="617">
                  <c:v>41791</c:v>
                </c:pt>
                <c:pt idx="618">
                  <c:v>41821</c:v>
                </c:pt>
                <c:pt idx="619">
                  <c:v>41852</c:v>
                </c:pt>
                <c:pt idx="620">
                  <c:v>41883</c:v>
                </c:pt>
                <c:pt idx="621">
                  <c:v>41913</c:v>
                </c:pt>
                <c:pt idx="622">
                  <c:v>41944</c:v>
                </c:pt>
                <c:pt idx="623">
                  <c:v>41974</c:v>
                </c:pt>
                <c:pt idx="624">
                  <c:v>42005</c:v>
                </c:pt>
                <c:pt idx="625">
                  <c:v>42036</c:v>
                </c:pt>
                <c:pt idx="626">
                  <c:v>42064</c:v>
                </c:pt>
                <c:pt idx="627">
                  <c:v>42095</c:v>
                </c:pt>
                <c:pt idx="628">
                  <c:v>42125</c:v>
                </c:pt>
                <c:pt idx="629">
                  <c:v>42156</c:v>
                </c:pt>
                <c:pt idx="630">
                  <c:v>42186</c:v>
                </c:pt>
                <c:pt idx="631">
                  <c:v>42217</c:v>
                </c:pt>
                <c:pt idx="632">
                  <c:v>42248</c:v>
                </c:pt>
                <c:pt idx="633">
                  <c:v>42278</c:v>
                </c:pt>
                <c:pt idx="634">
                  <c:v>42309</c:v>
                </c:pt>
                <c:pt idx="635">
                  <c:v>42339</c:v>
                </c:pt>
                <c:pt idx="636">
                  <c:v>42370</c:v>
                </c:pt>
                <c:pt idx="637">
                  <c:v>42401</c:v>
                </c:pt>
                <c:pt idx="638">
                  <c:v>42430</c:v>
                </c:pt>
                <c:pt idx="639">
                  <c:v>42461</c:v>
                </c:pt>
                <c:pt idx="640">
                  <c:v>42491</c:v>
                </c:pt>
              </c:numCache>
            </c:numRef>
          </c:cat>
          <c:val>
            <c:numRef>
              <c:f>'FRED Graph'!$B$12:$B$652</c:f>
              <c:numCache>
                <c:formatCode>0</c:formatCode>
                <c:ptCount val="641"/>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pt idx="287">
                  <c:v>-1</c:v>
                </c:pt>
                <c:pt idx="288">
                  <c:v>-1</c:v>
                </c:pt>
                <c:pt idx="289">
                  <c:v>-1</c:v>
                </c:pt>
                <c:pt idx="290">
                  <c:v>-1</c:v>
                </c:pt>
                <c:pt idx="291">
                  <c:v>-1</c:v>
                </c:pt>
                <c:pt idx="292">
                  <c:v>-1</c:v>
                </c:pt>
                <c:pt idx="293">
                  <c:v>-1</c:v>
                </c:pt>
                <c:pt idx="294">
                  <c:v>-1</c:v>
                </c:pt>
                <c:pt idx="295">
                  <c:v>-1</c:v>
                </c:pt>
                <c:pt idx="296">
                  <c:v>-1</c:v>
                </c:pt>
                <c:pt idx="297">
                  <c:v>-1</c:v>
                </c:pt>
                <c:pt idx="298">
                  <c:v>-1</c:v>
                </c:pt>
                <c:pt idx="299">
                  <c:v>-1</c:v>
                </c:pt>
                <c:pt idx="300">
                  <c:v>-1</c:v>
                </c:pt>
                <c:pt idx="301">
                  <c:v>-1</c:v>
                </c:pt>
                <c:pt idx="302">
                  <c:v>-1</c:v>
                </c:pt>
                <c:pt idx="303">
                  <c:v>-1</c:v>
                </c:pt>
                <c:pt idx="304">
                  <c:v>-1</c:v>
                </c:pt>
                <c:pt idx="305">
                  <c:v>-1</c:v>
                </c:pt>
                <c:pt idx="306">
                  <c:v>-1</c:v>
                </c:pt>
                <c:pt idx="307">
                  <c:v>-1</c:v>
                </c:pt>
                <c:pt idx="308">
                  <c:v>-1</c:v>
                </c:pt>
                <c:pt idx="309">
                  <c:v>-1</c:v>
                </c:pt>
                <c:pt idx="310">
                  <c:v>-1</c:v>
                </c:pt>
                <c:pt idx="311">
                  <c:v>-1</c:v>
                </c:pt>
                <c:pt idx="312">
                  <c:v>-1</c:v>
                </c:pt>
                <c:pt idx="313">
                  <c:v>-1</c:v>
                </c:pt>
                <c:pt idx="314">
                  <c:v>-1</c:v>
                </c:pt>
                <c:pt idx="315">
                  <c:v>-1</c:v>
                </c:pt>
                <c:pt idx="316">
                  <c:v>-1</c:v>
                </c:pt>
                <c:pt idx="317">
                  <c:v>-1</c:v>
                </c:pt>
                <c:pt idx="318">
                  <c:v>-1</c:v>
                </c:pt>
                <c:pt idx="319">
                  <c:v>-1</c:v>
                </c:pt>
                <c:pt idx="320">
                  <c:v>-1</c:v>
                </c:pt>
                <c:pt idx="321">
                  <c:v>-1</c:v>
                </c:pt>
                <c:pt idx="322">
                  <c:v>-1</c:v>
                </c:pt>
                <c:pt idx="323">
                  <c:v>-1</c:v>
                </c:pt>
                <c:pt idx="324">
                  <c:v>-1</c:v>
                </c:pt>
                <c:pt idx="325">
                  <c:v>-1</c:v>
                </c:pt>
                <c:pt idx="326">
                  <c:v>-1</c:v>
                </c:pt>
                <c:pt idx="327">
                  <c:v>-1</c:v>
                </c:pt>
                <c:pt idx="328">
                  <c:v>-1</c:v>
                </c:pt>
                <c:pt idx="329">
                  <c:v>-1</c:v>
                </c:pt>
                <c:pt idx="330">
                  <c:v>-1</c:v>
                </c:pt>
                <c:pt idx="331">
                  <c:v>1</c:v>
                </c:pt>
                <c:pt idx="332">
                  <c:v>1</c:v>
                </c:pt>
                <c:pt idx="333">
                  <c:v>1</c:v>
                </c:pt>
                <c:pt idx="334">
                  <c:v>1</c:v>
                </c:pt>
                <c:pt idx="335">
                  <c:v>1</c:v>
                </c:pt>
                <c:pt idx="336">
                  <c:v>1</c:v>
                </c:pt>
                <c:pt idx="337">
                  <c:v>1</c:v>
                </c:pt>
                <c:pt idx="338">
                  <c:v>1</c:v>
                </c:pt>
                <c:pt idx="339">
                  <c:v>-1</c:v>
                </c:pt>
                <c:pt idx="340">
                  <c:v>-1</c:v>
                </c:pt>
                <c:pt idx="341">
                  <c:v>-1</c:v>
                </c:pt>
                <c:pt idx="342">
                  <c:v>-1</c:v>
                </c:pt>
                <c:pt idx="343">
                  <c:v>-1</c:v>
                </c:pt>
                <c:pt idx="344">
                  <c:v>-1</c:v>
                </c:pt>
                <c:pt idx="345">
                  <c:v>-1</c:v>
                </c:pt>
                <c:pt idx="346">
                  <c:v>-1</c:v>
                </c:pt>
                <c:pt idx="347">
                  <c:v>-1</c:v>
                </c:pt>
                <c:pt idx="348">
                  <c:v>-1</c:v>
                </c:pt>
                <c:pt idx="349">
                  <c:v>-1</c:v>
                </c:pt>
                <c:pt idx="350">
                  <c:v>-1</c:v>
                </c:pt>
                <c:pt idx="351">
                  <c:v>-1</c:v>
                </c:pt>
                <c:pt idx="352">
                  <c:v>-1</c:v>
                </c:pt>
                <c:pt idx="353">
                  <c:v>-1</c:v>
                </c:pt>
                <c:pt idx="354">
                  <c:v>-1</c:v>
                </c:pt>
                <c:pt idx="355">
                  <c:v>-1</c:v>
                </c:pt>
                <c:pt idx="356">
                  <c:v>-1</c:v>
                </c:pt>
                <c:pt idx="357">
                  <c:v>-1</c:v>
                </c:pt>
                <c:pt idx="358">
                  <c:v>-1</c:v>
                </c:pt>
                <c:pt idx="359">
                  <c:v>-1</c:v>
                </c:pt>
                <c:pt idx="360">
                  <c:v>-1</c:v>
                </c:pt>
                <c:pt idx="361">
                  <c:v>-1</c:v>
                </c:pt>
                <c:pt idx="362">
                  <c:v>-1</c:v>
                </c:pt>
                <c:pt idx="363">
                  <c:v>-1</c:v>
                </c:pt>
                <c:pt idx="364">
                  <c:v>-1</c:v>
                </c:pt>
                <c:pt idx="365">
                  <c:v>-1</c:v>
                </c:pt>
                <c:pt idx="366">
                  <c:v>-1</c:v>
                </c:pt>
                <c:pt idx="367">
                  <c:v>-1</c:v>
                </c:pt>
                <c:pt idx="368">
                  <c:v>-1</c:v>
                </c:pt>
                <c:pt idx="369">
                  <c:v>-1</c:v>
                </c:pt>
                <c:pt idx="370">
                  <c:v>-1</c:v>
                </c:pt>
                <c:pt idx="371">
                  <c:v>-1</c:v>
                </c:pt>
                <c:pt idx="372">
                  <c:v>-1</c:v>
                </c:pt>
                <c:pt idx="373">
                  <c:v>-1</c:v>
                </c:pt>
                <c:pt idx="374">
                  <c:v>-1</c:v>
                </c:pt>
                <c:pt idx="375">
                  <c:v>-1</c:v>
                </c:pt>
                <c:pt idx="376">
                  <c:v>-1</c:v>
                </c:pt>
                <c:pt idx="377">
                  <c:v>-1</c:v>
                </c:pt>
                <c:pt idx="378">
                  <c:v>-1</c:v>
                </c:pt>
                <c:pt idx="379">
                  <c:v>-1</c:v>
                </c:pt>
                <c:pt idx="380">
                  <c:v>-1</c:v>
                </c:pt>
                <c:pt idx="381">
                  <c:v>-1</c:v>
                </c:pt>
                <c:pt idx="382">
                  <c:v>-1</c:v>
                </c:pt>
                <c:pt idx="383">
                  <c:v>-1</c:v>
                </c:pt>
                <c:pt idx="384">
                  <c:v>-1</c:v>
                </c:pt>
                <c:pt idx="385">
                  <c:v>-1</c:v>
                </c:pt>
                <c:pt idx="386">
                  <c:v>-1</c:v>
                </c:pt>
                <c:pt idx="387">
                  <c:v>-1</c:v>
                </c:pt>
                <c:pt idx="388">
                  <c:v>-1</c:v>
                </c:pt>
                <c:pt idx="389">
                  <c:v>-1</c:v>
                </c:pt>
                <c:pt idx="390">
                  <c:v>-1</c:v>
                </c:pt>
                <c:pt idx="391">
                  <c:v>-1</c:v>
                </c:pt>
                <c:pt idx="392">
                  <c:v>-1</c:v>
                </c:pt>
                <c:pt idx="393">
                  <c:v>-1</c:v>
                </c:pt>
                <c:pt idx="394">
                  <c:v>-1</c:v>
                </c:pt>
                <c:pt idx="395">
                  <c:v>-1</c:v>
                </c:pt>
                <c:pt idx="396">
                  <c:v>-1</c:v>
                </c:pt>
                <c:pt idx="397">
                  <c:v>-1</c:v>
                </c:pt>
                <c:pt idx="398">
                  <c:v>-1</c:v>
                </c:pt>
                <c:pt idx="399">
                  <c:v>-1</c:v>
                </c:pt>
                <c:pt idx="400">
                  <c:v>-1</c:v>
                </c:pt>
                <c:pt idx="401">
                  <c:v>-1</c:v>
                </c:pt>
                <c:pt idx="402">
                  <c:v>-1</c:v>
                </c:pt>
                <c:pt idx="403">
                  <c:v>-1</c:v>
                </c:pt>
                <c:pt idx="404">
                  <c:v>-1</c:v>
                </c:pt>
                <c:pt idx="405">
                  <c:v>-1</c:v>
                </c:pt>
                <c:pt idx="406">
                  <c:v>-1</c:v>
                </c:pt>
                <c:pt idx="407">
                  <c:v>-1</c:v>
                </c:pt>
                <c:pt idx="408">
                  <c:v>-1</c:v>
                </c:pt>
                <c:pt idx="409">
                  <c:v>-1</c:v>
                </c:pt>
                <c:pt idx="410">
                  <c:v>-1</c:v>
                </c:pt>
                <c:pt idx="411">
                  <c:v>-1</c:v>
                </c:pt>
                <c:pt idx="412">
                  <c:v>-1</c:v>
                </c:pt>
                <c:pt idx="413">
                  <c:v>-1</c:v>
                </c:pt>
                <c:pt idx="414">
                  <c:v>-1</c:v>
                </c:pt>
                <c:pt idx="415">
                  <c:v>-1</c:v>
                </c:pt>
                <c:pt idx="416">
                  <c:v>-1</c:v>
                </c:pt>
                <c:pt idx="417">
                  <c:v>-1</c:v>
                </c:pt>
                <c:pt idx="418">
                  <c:v>-1</c:v>
                </c:pt>
                <c:pt idx="419">
                  <c:v>-1</c:v>
                </c:pt>
                <c:pt idx="420">
                  <c:v>-1</c:v>
                </c:pt>
                <c:pt idx="421">
                  <c:v>-1</c:v>
                </c:pt>
                <c:pt idx="422">
                  <c:v>-1</c:v>
                </c:pt>
                <c:pt idx="423">
                  <c:v>-1</c:v>
                </c:pt>
                <c:pt idx="424">
                  <c:v>-1</c:v>
                </c:pt>
                <c:pt idx="425">
                  <c:v>-1</c:v>
                </c:pt>
                <c:pt idx="426">
                  <c:v>-1</c:v>
                </c:pt>
                <c:pt idx="427">
                  <c:v>-1</c:v>
                </c:pt>
                <c:pt idx="428">
                  <c:v>-1</c:v>
                </c:pt>
                <c:pt idx="429">
                  <c:v>-1</c:v>
                </c:pt>
                <c:pt idx="430">
                  <c:v>-1</c:v>
                </c:pt>
                <c:pt idx="431">
                  <c:v>-1</c:v>
                </c:pt>
                <c:pt idx="432">
                  <c:v>-1</c:v>
                </c:pt>
                <c:pt idx="433">
                  <c:v>-1</c:v>
                </c:pt>
                <c:pt idx="434">
                  <c:v>-1</c:v>
                </c:pt>
                <c:pt idx="435">
                  <c:v>-1</c:v>
                </c:pt>
                <c:pt idx="436">
                  <c:v>-1</c:v>
                </c:pt>
                <c:pt idx="437">
                  <c:v>-1</c:v>
                </c:pt>
                <c:pt idx="438">
                  <c:v>-1</c:v>
                </c:pt>
                <c:pt idx="439">
                  <c:v>-1</c:v>
                </c:pt>
                <c:pt idx="440">
                  <c:v>-1</c:v>
                </c:pt>
                <c:pt idx="441">
                  <c:v>-1</c:v>
                </c:pt>
                <c:pt idx="442">
                  <c:v>-1</c:v>
                </c:pt>
                <c:pt idx="443">
                  <c:v>-1</c:v>
                </c:pt>
                <c:pt idx="444">
                  <c:v>-1</c:v>
                </c:pt>
                <c:pt idx="445">
                  <c:v>-1</c:v>
                </c:pt>
                <c:pt idx="446">
                  <c:v>-1</c:v>
                </c:pt>
                <c:pt idx="447">
                  <c:v>-1</c:v>
                </c:pt>
                <c:pt idx="448">
                  <c:v>-1</c:v>
                </c:pt>
                <c:pt idx="449">
                  <c:v>-1</c:v>
                </c:pt>
                <c:pt idx="450">
                  <c:v>-1</c:v>
                </c:pt>
                <c:pt idx="451">
                  <c:v>-1</c:v>
                </c:pt>
                <c:pt idx="452">
                  <c:v>-1</c:v>
                </c:pt>
                <c:pt idx="453">
                  <c:v>-1</c:v>
                </c:pt>
                <c:pt idx="454">
                  <c:v>-1</c:v>
                </c:pt>
                <c:pt idx="455">
                  <c:v>-1</c:v>
                </c:pt>
                <c:pt idx="456">
                  <c:v>-1</c:v>
                </c:pt>
                <c:pt idx="457">
                  <c:v>-1</c:v>
                </c:pt>
                <c:pt idx="458">
                  <c:v>-1</c:v>
                </c:pt>
                <c:pt idx="459">
                  <c:v>1</c:v>
                </c:pt>
                <c:pt idx="460">
                  <c:v>1</c:v>
                </c:pt>
                <c:pt idx="461">
                  <c:v>1</c:v>
                </c:pt>
                <c:pt idx="462">
                  <c:v>1</c:v>
                </c:pt>
                <c:pt idx="463">
                  <c:v>1</c:v>
                </c:pt>
                <c:pt idx="464">
                  <c:v>1</c:v>
                </c:pt>
                <c:pt idx="465">
                  <c:v>1</c:v>
                </c:pt>
                <c:pt idx="466">
                  <c:v>1</c:v>
                </c:pt>
                <c:pt idx="467">
                  <c:v>-1</c:v>
                </c:pt>
                <c:pt idx="468">
                  <c:v>-1</c:v>
                </c:pt>
                <c:pt idx="469">
                  <c:v>-1</c:v>
                </c:pt>
                <c:pt idx="470">
                  <c:v>-1</c:v>
                </c:pt>
                <c:pt idx="471">
                  <c:v>-1</c:v>
                </c:pt>
                <c:pt idx="472">
                  <c:v>-1</c:v>
                </c:pt>
                <c:pt idx="473">
                  <c:v>-1</c:v>
                </c:pt>
                <c:pt idx="474">
                  <c:v>-1</c:v>
                </c:pt>
                <c:pt idx="475">
                  <c:v>-1</c:v>
                </c:pt>
                <c:pt idx="476">
                  <c:v>-1</c:v>
                </c:pt>
                <c:pt idx="477">
                  <c:v>-1</c:v>
                </c:pt>
                <c:pt idx="478">
                  <c:v>-1</c:v>
                </c:pt>
                <c:pt idx="479">
                  <c:v>-1</c:v>
                </c:pt>
                <c:pt idx="480">
                  <c:v>-1</c:v>
                </c:pt>
                <c:pt idx="481">
                  <c:v>-1</c:v>
                </c:pt>
                <c:pt idx="482">
                  <c:v>-1</c:v>
                </c:pt>
                <c:pt idx="483">
                  <c:v>-1</c:v>
                </c:pt>
                <c:pt idx="484">
                  <c:v>-1</c:v>
                </c:pt>
                <c:pt idx="485">
                  <c:v>-1</c:v>
                </c:pt>
                <c:pt idx="486">
                  <c:v>-1</c:v>
                </c:pt>
                <c:pt idx="487">
                  <c:v>-1</c:v>
                </c:pt>
                <c:pt idx="488">
                  <c:v>-1</c:v>
                </c:pt>
                <c:pt idx="489">
                  <c:v>-1</c:v>
                </c:pt>
                <c:pt idx="490">
                  <c:v>-1</c:v>
                </c:pt>
                <c:pt idx="491">
                  <c:v>-1</c:v>
                </c:pt>
                <c:pt idx="492">
                  <c:v>-1</c:v>
                </c:pt>
                <c:pt idx="493">
                  <c:v>-1</c:v>
                </c:pt>
                <c:pt idx="494">
                  <c:v>-1</c:v>
                </c:pt>
                <c:pt idx="495">
                  <c:v>-1</c:v>
                </c:pt>
                <c:pt idx="496">
                  <c:v>-1</c:v>
                </c:pt>
                <c:pt idx="497">
                  <c:v>-1</c:v>
                </c:pt>
                <c:pt idx="498">
                  <c:v>-1</c:v>
                </c:pt>
                <c:pt idx="499">
                  <c:v>-1</c:v>
                </c:pt>
                <c:pt idx="500">
                  <c:v>-1</c:v>
                </c:pt>
                <c:pt idx="501">
                  <c:v>-1</c:v>
                </c:pt>
                <c:pt idx="502">
                  <c:v>-1</c:v>
                </c:pt>
                <c:pt idx="503">
                  <c:v>-1</c:v>
                </c:pt>
                <c:pt idx="504">
                  <c:v>-1</c:v>
                </c:pt>
                <c:pt idx="505">
                  <c:v>-1</c:v>
                </c:pt>
                <c:pt idx="506">
                  <c:v>-1</c:v>
                </c:pt>
                <c:pt idx="507">
                  <c:v>-1</c:v>
                </c:pt>
                <c:pt idx="508">
                  <c:v>-1</c:v>
                </c:pt>
                <c:pt idx="509">
                  <c:v>-1</c:v>
                </c:pt>
                <c:pt idx="510">
                  <c:v>-1</c:v>
                </c:pt>
                <c:pt idx="511">
                  <c:v>-1</c:v>
                </c:pt>
                <c:pt idx="512">
                  <c:v>-1</c:v>
                </c:pt>
                <c:pt idx="513">
                  <c:v>-1</c:v>
                </c:pt>
                <c:pt idx="514">
                  <c:v>-1</c:v>
                </c:pt>
                <c:pt idx="515">
                  <c:v>-1</c:v>
                </c:pt>
                <c:pt idx="516">
                  <c:v>-1</c:v>
                </c:pt>
                <c:pt idx="517">
                  <c:v>-1</c:v>
                </c:pt>
                <c:pt idx="518">
                  <c:v>-1</c:v>
                </c:pt>
                <c:pt idx="519">
                  <c:v>-1</c:v>
                </c:pt>
                <c:pt idx="520">
                  <c:v>-1</c:v>
                </c:pt>
                <c:pt idx="521">
                  <c:v>-1</c:v>
                </c:pt>
                <c:pt idx="522">
                  <c:v>-1</c:v>
                </c:pt>
                <c:pt idx="523">
                  <c:v>-1</c:v>
                </c:pt>
                <c:pt idx="524">
                  <c:v>-1</c:v>
                </c:pt>
                <c:pt idx="525">
                  <c:v>-1</c:v>
                </c:pt>
                <c:pt idx="526">
                  <c:v>-1</c:v>
                </c:pt>
                <c:pt idx="527">
                  <c:v>-1</c:v>
                </c:pt>
                <c:pt idx="528">
                  <c:v>-1</c:v>
                </c:pt>
                <c:pt idx="529">
                  <c:v>-1</c:v>
                </c:pt>
                <c:pt idx="530">
                  <c:v>-1</c:v>
                </c:pt>
                <c:pt idx="531">
                  <c:v>-1</c:v>
                </c:pt>
                <c:pt idx="532">
                  <c:v>-1</c:v>
                </c:pt>
                <c:pt idx="533">
                  <c:v>-1</c:v>
                </c:pt>
                <c:pt idx="534">
                  <c:v>-1</c:v>
                </c:pt>
                <c:pt idx="535">
                  <c:v>-1</c:v>
                </c:pt>
                <c:pt idx="536">
                  <c:v>-1</c:v>
                </c:pt>
                <c:pt idx="537">
                  <c:v>-1</c:v>
                </c:pt>
                <c:pt idx="538">
                  <c:v>-1</c:v>
                </c:pt>
                <c:pt idx="539">
                  <c:v>-1</c:v>
                </c:pt>
                <c:pt idx="540">
                  <c:v>1</c:v>
                </c:pt>
                <c:pt idx="541">
                  <c:v>1</c:v>
                </c:pt>
                <c:pt idx="542">
                  <c:v>1</c:v>
                </c:pt>
                <c:pt idx="543">
                  <c:v>1</c:v>
                </c:pt>
                <c:pt idx="544">
                  <c:v>1</c:v>
                </c:pt>
                <c:pt idx="545">
                  <c:v>1</c:v>
                </c:pt>
                <c:pt idx="546">
                  <c:v>1</c:v>
                </c:pt>
                <c:pt idx="547">
                  <c:v>1</c:v>
                </c:pt>
                <c:pt idx="548">
                  <c:v>1</c:v>
                </c:pt>
                <c:pt idx="549">
                  <c:v>1</c:v>
                </c:pt>
                <c:pt idx="550">
                  <c:v>1</c:v>
                </c:pt>
                <c:pt idx="551">
                  <c:v>1</c:v>
                </c:pt>
                <c:pt idx="552">
                  <c:v>1</c:v>
                </c:pt>
                <c:pt idx="553">
                  <c:v>1</c:v>
                </c:pt>
                <c:pt idx="554">
                  <c:v>1</c:v>
                </c:pt>
                <c:pt idx="555">
                  <c:v>1</c:v>
                </c:pt>
                <c:pt idx="556">
                  <c:v>1</c:v>
                </c:pt>
                <c:pt idx="557">
                  <c:v>1</c:v>
                </c:pt>
                <c:pt idx="558">
                  <c:v>-1</c:v>
                </c:pt>
                <c:pt idx="559">
                  <c:v>-1</c:v>
                </c:pt>
                <c:pt idx="560">
                  <c:v>-1</c:v>
                </c:pt>
                <c:pt idx="561">
                  <c:v>-1</c:v>
                </c:pt>
                <c:pt idx="562">
                  <c:v>-1</c:v>
                </c:pt>
                <c:pt idx="563">
                  <c:v>-1</c:v>
                </c:pt>
                <c:pt idx="564">
                  <c:v>-1</c:v>
                </c:pt>
                <c:pt idx="565">
                  <c:v>-1</c:v>
                </c:pt>
                <c:pt idx="566">
                  <c:v>-1</c:v>
                </c:pt>
                <c:pt idx="567">
                  <c:v>-1</c:v>
                </c:pt>
                <c:pt idx="568">
                  <c:v>-1</c:v>
                </c:pt>
                <c:pt idx="569">
                  <c:v>-1</c:v>
                </c:pt>
                <c:pt idx="570">
                  <c:v>-1</c:v>
                </c:pt>
                <c:pt idx="571">
                  <c:v>-1</c:v>
                </c:pt>
                <c:pt idx="572">
                  <c:v>-1</c:v>
                </c:pt>
                <c:pt idx="573">
                  <c:v>-1</c:v>
                </c:pt>
                <c:pt idx="574">
                  <c:v>-1</c:v>
                </c:pt>
                <c:pt idx="575">
                  <c:v>-1</c:v>
                </c:pt>
                <c:pt idx="576">
                  <c:v>-1</c:v>
                </c:pt>
                <c:pt idx="577">
                  <c:v>-1</c:v>
                </c:pt>
                <c:pt idx="578">
                  <c:v>-1</c:v>
                </c:pt>
                <c:pt idx="579">
                  <c:v>-1</c:v>
                </c:pt>
                <c:pt idx="580">
                  <c:v>-1</c:v>
                </c:pt>
                <c:pt idx="581">
                  <c:v>-1</c:v>
                </c:pt>
                <c:pt idx="582">
                  <c:v>-1</c:v>
                </c:pt>
                <c:pt idx="583">
                  <c:v>-1</c:v>
                </c:pt>
                <c:pt idx="584">
                  <c:v>-1</c:v>
                </c:pt>
                <c:pt idx="585">
                  <c:v>-1</c:v>
                </c:pt>
                <c:pt idx="586">
                  <c:v>-1</c:v>
                </c:pt>
                <c:pt idx="587">
                  <c:v>-1</c:v>
                </c:pt>
                <c:pt idx="588">
                  <c:v>-1</c:v>
                </c:pt>
                <c:pt idx="589">
                  <c:v>-1</c:v>
                </c:pt>
                <c:pt idx="590">
                  <c:v>-1</c:v>
                </c:pt>
                <c:pt idx="591">
                  <c:v>-1</c:v>
                </c:pt>
                <c:pt idx="592">
                  <c:v>-1</c:v>
                </c:pt>
                <c:pt idx="593">
                  <c:v>-1</c:v>
                </c:pt>
                <c:pt idx="594">
                  <c:v>-1</c:v>
                </c:pt>
                <c:pt idx="595">
                  <c:v>-1</c:v>
                </c:pt>
                <c:pt idx="596">
                  <c:v>-1</c:v>
                </c:pt>
                <c:pt idx="597">
                  <c:v>-1</c:v>
                </c:pt>
                <c:pt idx="598">
                  <c:v>-1</c:v>
                </c:pt>
                <c:pt idx="599">
                  <c:v>-1</c:v>
                </c:pt>
                <c:pt idx="600">
                  <c:v>-1</c:v>
                </c:pt>
                <c:pt idx="601">
                  <c:v>-1</c:v>
                </c:pt>
                <c:pt idx="602">
                  <c:v>-1</c:v>
                </c:pt>
                <c:pt idx="603">
                  <c:v>-1</c:v>
                </c:pt>
                <c:pt idx="604">
                  <c:v>-1</c:v>
                </c:pt>
                <c:pt idx="605">
                  <c:v>-1</c:v>
                </c:pt>
                <c:pt idx="606">
                  <c:v>-1</c:v>
                </c:pt>
                <c:pt idx="607">
                  <c:v>-1</c:v>
                </c:pt>
                <c:pt idx="608">
                  <c:v>-1</c:v>
                </c:pt>
                <c:pt idx="609">
                  <c:v>-1</c:v>
                </c:pt>
                <c:pt idx="610">
                  <c:v>-1</c:v>
                </c:pt>
                <c:pt idx="611">
                  <c:v>-1</c:v>
                </c:pt>
                <c:pt idx="612">
                  <c:v>-1</c:v>
                </c:pt>
                <c:pt idx="613">
                  <c:v>-1</c:v>
                </c:pt>
                <c:pt idx="614">
                  <c:v>-1</c:v>
                </c:pt>
                <c:pt idx="615">
                  <c:v>-1</c:v>
                </c:pt>
                <c:pt idx="616">
                  <c:v>-1</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-1</c:v>
                </c:pt>
                <c:pt idx="631">
                  <c:v>-1</c:v>
                </c:pt>
                <c:pt idx="632">
                  <c:v>-1</c:v>
                </c:pt>
                <c:pt idx="633">
                  <c:v>-1</c:v>
                </c:pt>
                <c:pt idx="634">
                  <c:v>-1</c:v>
                </c:pt>
                <c:pt idx="635">
                  <c:v>-1</c:v>
                </c:pt>
                <c:pt idx="636">
                  <c:v>-1</c:v>
                </c:pt>
                <c:pt idx="637">
                  <c:v>-1</c:v>
                </c:pt>
                <c:pt idx="638">
                  <c:v>-1</c:v>
                </c:pt>
                <c:pt idx="639">
                  <c:v>-1</c:v>
                </c:pt>
                <c:pt idx="640">
                  <c:v>-1</c:v>
                </c:pt>
              </c:numCache>
            </c:numRef>
          </c:val>
        </c:ser>
        <c:dLbls>
          <c:showLegendKey val="0"/>
          <c:showVal val="0"/>
          <c:showCatName val="0"/>
          <c:showSerName val="0"/>
          <c:showPercent val="0"/>
          <c:showBubbleSize val="0"/>
        </c:dLbls>
        <c:gapWidth val="0"/>
        <c:axId val="412616256"/>
        <c:axId val="412615080"/>
      </c:barChart>
      <c:lineChart>
        <c:grouping val="standard"/>
        <c:varyColors val="0"/>
        <c:ser>
          <c:idx val="1"/>
          <c:order val="1"/>
          <c:tx>
            <c:v>Median Prices</c:v>
          </c:tx>
          <c:marker>
            <c:symbol val="none"/>
          </c:marker>
          <c:trendline>
            <c:spPr>
              <a:ln w="19050"/>
            </c:spPr>
            <c:trendlineType val="exp"/>
            <c:dispRSqr val="0"/>
            <c:dispEq val="1"/>
            <c:trendlineLbl>
              <c:layout>
                <c:manualLayout>
                  <c:x val="-0.24912166541529496"/>
                  <c:y val="1.0655770301439592E-3"/>
                </c:manualLayout>
              </c:layout>
              <c:numFmt formatCode="General" sourceLinked="0"/>
            </c:trendlineLbl>
          </c:trendline>
          <c:cat>
            <c:numRef>
              <c:f>'FRED Graph'!$A$12:$A$652</c:f>
              <c:numCache>
                <c:formatCode>yyyy\-mm\-dd</c:formatCode>
                <c:ptCount val="641"/>
                <c:pt idx="0">
                  <c:v>23012</c:v>
                </c:pt>
                <c:pt idx="1">
                  <c:v>23043</c:v>
                </c:pt>
                <c:pt idx="2">
                  <c:v>23071</c:v>
                </c:pt>
                <c:pt idx="3">
                  <c:v>23102</c:v>
                </c:pt>
                <c:pt idx="4">
                  <c:v>23132</c:v>
                </c:pt>
                <c:pt idx="5">
                  <c:v>23163</c:v>
                </c:pt>
                <c:pt idx="6">
                  <c:v>23193</c:v>
                </c:pt>
                <c:pt idx="7">
                  <c:v>23224</c:v>
                </c:pt>
                <c:pt idx="8">
                  <c:v>23255</c:v>
                </c:pt>
                <c:pt idx="9">
                  <c:v>23285</c:v>
                </c:pt>
                <c:pt idx="10">
                  <c:v>23316</c:v>
                </c:pt>
                <c:pt idx="11">
                  <c:v>23346</c:v>
                </c:pt>
                <c:pt idx="12">
                  <c:v>23377</c:v>
                </c:pt>
                <c:pt idx="13">
                  <c:v>23408</c:v>
                </c:pt>
                <c:pt idx="14">
                  <c:v>23437</c:v>
                </c:pt>
                <c:pt idx="15">
                  <c:v>23468</c:v>
                </c:pt>
                <c:pt idx="16">
                  <c:v>23498</c:v>
                </c:pt>
                <c:pt idx="17">
                  <c:v>23529</c:v>
                </c:pt>
                <c:pt idx="18">
                  <c:v>23559</c:v>
                </c:pt>
                <c:pt idx="19">
                  <c:v>23590</c:v>
                </c:pt>
                <c:pt idx="20">
                  <c:v>23621</c:v>
                </c:pt>
                <c:pt idx="21">
                  <c:v>23651</c:v>
                </c:pt>
                <c:pt idx="22">
                  <c:v>23682</c:v>
                </c:pt>
                <c:pt idx="23">
                  <c:v>23712</c:v>
                </c:pt>
                <c:pt idx="24">
                  <c:v>23743</c:v>
                </c:pt>
                <c:pt idx="25">
                  <c:v>23774</c:v>
                </c:pt>
                <c:pt idx="26">
                  <c:v>23802</c:v>
                </c:pt>
                <c:pt idx="27">
                  <c:v>23833</c:v>
                </c:pt>
                <c:pt idx="28">
                  <c:v>23863</c:v>
                </c:pt>
                <c:pt idx="29">
                  <c:v>23894</c:v>
                </c:pt>
                <c:pt idx="30">
                  <c:v>23924</c:v>
                </c:pt>
                <c:pt idx="31">
                  <c:v>23955</c:v>
                </c:pt>
                <c:pt idx="32">
                  <c:v>23986</c:v>
                </c:pt>
                <c:pt idx="33">
                  <c:v>24016</c:v>
                </c:pt>
                <c:pt idx="34">
                  <c:v>24047</c:v>
                </c:pt>
                <c:pt idx="35">
                  <c:v>24077</c:v>
                </c:pt>
                <c:pt idx="36">
                  <c:v>24108</c:v>
                </c:pt>
                <c:pt idx="37">
                  <c:v>24139</c:v>
                </c:pt>
                <c:pt idx="38">
                  <c:v>24167</c:v>
                </c:pt>
                <c:pt idx="39">
                  <c:v>24198</c:v>
                </c:pt>
                <c:pt idx="40">
                  <c:v>24228</c:v>
                </c:pt>
                <c:pt idx="41">
                  <c:v>24259</c:v>
                </c:pt>
                <c:pt idx="42">
                  <c:v>24289</c:v>
                </c:pt>
                <c:pt idx="43">
                  <c:v>24320</c:v>
                </c:pt>
                <c:pt idx="44">
                  <c:v>24351</c:v>
                </c:pt>
                <c:pt idx="45">
                  <c:v>24381</c:v>
                </c:pt>
                <c:pt idx="46">
                  <c:v>24412</c:v>
                </c:pt>
                <c:pt idx="47">
                  <c:v>24442</c:v>
                </c:pt>
                <c:pt idx="48">
                  <c:v>24473</c:v>
                </c:pt>
                <c:pt idx="49">
                  <c:v>24504</c:v>
                </c:pt>
                <c:pt idx="50">
                  <c:v>24532</c:v>
                </c:pt>
                <c:pt idx="51">
                  <c:v>24563</c:v>
                </c:pt>
                <c:pt idx="52">
                  <c:v>24593</c:v>
                </c:pt>
                <c:pt idx="53">
                  <c:v>24624</c:v>
                </c:pt>
                <c:pt idx="54">
                  <c:v>24654</c:v>
                </c:pt>
                <c:pt idx="55">
                  <c:v>24685</c:v>
                </c:pt>
                <c:pt idx="56">
                  <c:v>24716</c:v>
                </c:pt>
                <c:pt idx="57">
                  <c:v>24746</c:v>
                </c:pt>
                <c:pt idx="58">
                  <c:v>24777</c:v>
                </c:pt>
                <c:pt idx="59">
                  <c:v>24807</c:v>
                </c:pt>
                <c:pt idx="60">
                  <c:v>24838</c:v>
                </c:pt>
                <c:pt idx="61">
                  <c:v>24869</c:v>
                </c:pt>
                <c:pt idx="62">
                  <c:v>24898</c:v>
                </c:pt>
                <c:pt idx="63">
                  <c:v>24929</c:v>
                </c:pt>
                <c:pt idx="64">
                  <c:v>24959</c:v>
                </c:pt>
                <c:pt idx="65">
                  <c:v>24990</c:v>
                </c:pt>
                <c:pt idx="66">
                  <c:v>25020</c:v>
                </c:pt>
                <c:pt idx="67">
                  <c:v>25051</c:v>
                </c:pt>
                <c:pt idx="68">
                  <c:v>25082</c:v>
                </c:pt>
                <c:pt idx="69">
                  <c:v>25112</c:v>
                </c:pt>
                <c:pt idx="70">
                  <c:v>25143</c:v>
                </c:pt>
                <c:pt idx="71">
                  <c:v>25173</c:v>
                </c:pt>
                <c:pt idx="72">
                  <c:v>25204</c:v>
                </c:pt>
                <c:pt idx="73">
                  <c:v>25235</c:v>
                </c:pt>
                <c:pt idx="74">
                  <c:v>25263</c:v>
                </c:pt>
                <c:pt idx="75">
                  <c:v>25294</c:v>
                </c:pt>
                <c:pt idx="76">
                  <c:v>25324</c:v>
                </c:pt>
                <c:pt idx="77">
                  <c:v>25355</c:v>
                </c:pt>
                <c:pt idx="78">
                  <c:v>25385</c:v>
                </c:pt>
                <c:pt idx="79">
                  <c:v>25416</c:v>
                </c:pt>
                <c:pt idx="80">
                  <c:v>25447</c:v>
                </c:pt>
                <c:pt idx="81">
                  <c:v>25477</c:v>
                </c:pt>
                <c:pt idx="82">
                  <c:v>25508</c:v>
                </c:pt>
                <c:pt idx="83">
                  <c:v>25538</c:v>
                </c:pt>
                <c:pt idx="84">
                  <c:v>25569</c:v>
                </c:pt>
                <c:pt idx="85">
                  <c:v>25600</c:v>
                </c:pt>
                <c:pt idx="86">
                  <c:v>25628</c:v>
                </c:pt>
                <c:pt idx="87">
                  <c:v>25659</c:v>
                </c:pt>
                <c:pt idx="88">
                  <c:v>25689</c:v>
                </c:pt>
                <c:pt idx="89">
                  <c:v>25720</c:v>
                </c:pt>
                <c:pt idx="90">
                  <c:v>25750</c:v>
                </c:pt>
                <c:pt idx="91">
                  <c:v>25781</c:v>
                </c:pt>
                <c:pt idx="92">
                  <c:v>25812</c:v>
                </c:pt>
                <c:pt idx="93">
                  <c:v>25842</c:v>
                </c:pt>
                <c:pt idx="94">
                  <c:v>25873</c:v>
                </c:pt>
                <c:pt idx="95">
                  <c:v>25903</c:v>
                </c:pt>
                <c:pt idx="96">
                  <c:v>25934</c:v>
                </c:pt>
                <c:pt idx="97">
                  <c:v>25965</c:v>
                </c:pt>
                <c:pt idx="98">
                  <c:v>25993</c:v>
                </c:pt>
                <c:pt idx="99">
                  <c:v>26024</c:v>
                </c:pt>
                <c:pt idx="100">
                  <c:v>26054</c:v>
                </c:pt>
                <c:pt idx="101">
                  <c:v>26085</c:v>
                </c:pt>
                <c:pt idx="102">
                  <c:v>26115</c:v>
                </c:pt>
                <c:pt idx="103">
                  <c:v>26146</c:v>
                </c:pt>
                <c:pt idx="104">
                  <c:v>26177</c:v>
                </c:pt>
                <c:pt idx="105">
                  <c:v>26207</c:v>
                </c:pt>
                <c:pt idx="106">
                  <c:v>26238</c:v>
                </c:pt>
                <c:pt idx="107">
                  <c:v>26268</c:v>
                </c:pt>
                <c:pt idx="108">
                  <c:v>26299</c:v>
                </c:pt>
                <c:pt idx="109">
                  <c:v>26330</c:v>
                </c:pt>
                <c:pt idx="110">
                  <c:v>26359</c:v>
                </c:pt>
                <c:pt idx="111">
                  <c:v>26390</c:v>
                </c:pt>
                <c:pt idx="112">
                  <c:v>26420</c:v>
                </c:pt>
                <c:pt idx="113">
                  <c:v>26451</c:v>
                </c:pt>
                <c:pt idx="114">
                  <c:v>26481</c:v>
                </c:pt>
                <c:pt idx="115">
                  <c:v>26512</c:v>
                </c:pt>
                <c:pt idx="116">
                  <c:v>26543</c:v>
                </c:pt>
                <c:pt idx="117">
                  <c:v>26573</c:v>
                </c:pt>
                <c:pt idx="118">
                  <c:v>26604</c:v>
                </c:pt>
                <c:pt idx="119">
                  <c:v>26634</c:v>
                </c:pt>
                <c:pt idx="120">
                  <c:v>26665</c:v>
                </c:pt>
                <c:pt idx="121">
                  <c:v>26696</c:v>
                </c:pt>
                <c:pt idx="122">
                  <c:v>26724</c:v>
                </c:pt>
                <c:pt idx="123">
                  <c:v>26755</c:v>
                </c:pt>
                <c:pt idx="124">
                  <c:v>26785</c:v>
                </c:pt>
                <c:pt idx="125">
                  <c:v>26816</c:v>
                </c:pt>
                <c:pt idx="126">
                  <c:v>26846</c:v>
                </c:pt>
                <c:pt idx="127">
                  <c:v>26877</c:v>
                </c:pt>
                <c:pt idx="128">
                  <c:v>26908</c:v>
                </c:pt>
                <c:pt idx="129">
                  <c:v>26938</c:v>
                </c:pt>
                <c:pt idx="130">
                  <c:v>26969</c:v>
                </c:pt>
                <c:pt idx="131">
                  <c:v>26999</c:v>
                </c:pt>
                <c:pt idx="132">
                  <c:v>27030</c:v>
                </c:pt>
                <c:pt idx="133">
                  <c:v>27061</c:v>
                </c:pt>
                <c:pt idx="134">
                  <c:v>27089</c:v>
                </c:pt>
                <c:pt idx="135">
                  <c:v>27120</c:v>
                </c:pt>
                <c:pt idx="136">
                  <c:v>27150</c:v>
                </c:pt>
                <c:pt idx="137">
                  <c:v>27181</c:v>
                </c:pt>
                <c:pt idx="138">
                  <c:v>27211</c:v>
                </c:pt>
                <c:pt idx="139">
                  <c:v>27242</c:v>
                </c:pt>
                <c:pt idx="140">
                  <c:v>27273</c:v>
                </c:pt>
                <c:pt idx="141">
                  <c:v>27303</c:v>
                </c:pt>
                <c:pt idx="142">
                  <c:v>27334</c:v>
                </c:pt>
                <c:pt idx="143">
                  <c:v>27364</c:v>
                </c:pt>
                <c:pt idx="144">
                  <c:v>27395</c:v>
                </c:pt>
                <c:pt idx="145">
                  <c:v>27426</c:v>
                </c:pt>
                <c:pt idx="146">
                  <c:v>27454</c:v>
                </c:pt>
                <c:pt idx="147">
                  <c:v>27485</c:v>
                </c:pt>
                <c:pt idx="148">
                  <c:v>27515</c:v>
                </c:pt>
                <c:pt idx="149">
                  <c:v>27546</c:v>
                </c:pt>
                <c:pt idx="150">
                  <c:v>27576</c:v>
                </c:pt>
                <c:pt idx="151">
                  <c:v>27607</c:v>
                </c:pt>
                <c:pt idx="152">
                  <c:v>27638</c:v>
                </c:pt>
                <c:pt idx="153">
                  <c:v>27668</c:v>
                </c:pt>
                <c:pt idx="154">
                  <c:v>27699</c:v>
                </c:pt>
                <c:pt idx="155">
                  <c:v>27729</c:v>
                </c:pt>
                <c:pt idx="156">
                  <c:v>27760</c:v>
                </c:pt>
                <c:pt idx="157">
                  <c:v>27791</c:v>
                </c:pt>
                <c:pt idx="158">
                  <c:v>27820</c:v>
                </c:pt>
                <c:pt idx="159">
                  <c:v>27851</c:v>
                </c:pt>
                <c:pt idx="160">
                  <c:v>27881</c:v>
                </c:pt>
                <c:pt idx="161">
                  <c:v>27912</c:v>
                </c:pt>
                <c:pt idx="162">
                  <c:v>27942</c:v>
                </c:pt>
                <c:pt idx="163">
                  <c:v>27973</c:v>
                </c:pt>
                <c:pt idx="164">
                  <c:v>28004</c:v>
                </c:pt>
                <c:pt idx="165">
                  <c:v>28034</c:v>
                </c:pt>
                <c:pt idx="166">
                  <c:v>28065</c:v>
                </c:pt>
                <c:pt idx="167">
                  <c:v>28095</c:v>
                </c:pt>
                <c:pt idx="168">
                  <c:v>28126</c:v>
                </c:pt>
                <c:pt idx="169">
                  <c:v>28157</c:v>
                </c:pt>
                <c:pt idx="170">
                  <c:v>28185</c:v>
                </c:pt>
                <c:pt idx="171">
                  <c:v>28216</c:v>
                </c:pt>
                <c:pt idx="172">
                  <c:v>28246</c:v>
                </c:pt>
                <c:pt idx="173">
                  <c:v>28277</c:v>
                </c:pt>
                <c:pt idx="174">
                  <c:v>28307</c:v>
                </c:pt>
                <c:pt idx="175">
                  <c:v>28338</c:v>
                </c:pt>
                <c:pt idx="176">
                  <c:v>28369</c:v>
                </c:pt>
                <c:pt idx="177">
                  <c:v>28399</c:v>
                </c:pt>
                <c:pt idx="178">
                  <c:v>28430</c:v>
                </c:pt>
                <c:pt idx="179">
                  <c:v>28460</c:v>
                </c:pt>
                <c:pt idx="180">
                  <c:v>28491</c:v>
                </c:pt>
                <c:pt idx="181">
                  <c:v>28522</c:v>
                </c:pt>
                <c:pt idx="182">
                  <c:v>28550</c:v>
                </c:pt>
                <c:pt idx="183">
                  <c:v>28581</c:v>
                </c:pt>
                <c:pt idx="184">
                  <c:v>28611</c:v>
                </c:pt>
                <c:pt idx="185">
                  <c:v>28642</c:v>
                </c:pt>
                <c:pt idx="186">
                  <c:v>28672</c:v>
                </c:pt>
                <c:pt idx="187">
                  <c:v>28703</c:v>
                </c:pt>
                <c:pt idx="188">
                  <c:v>28734</c:v>
                </c:pt>
                <c:pt idx="189">
                  <c:v>28764</c:v>
                </c:pt>
                <c:pt idx="190">
                  <c:v>28795</c:v>
                </c:pt>
                <c:pt idx="191">
                  <c:v>28825</c:v>
                </c:pt>
                <c:pt idx="192">
                  <c:v>28856</c:v>
                </c:pt>
                <c:pt idx="193">
                  <c:v>28887</c:v>
                </c:pt>
                <c:pt idx="194">
                  <c:v>28915</c:v>
                </c:pt>
                <c:pt idx="195">
                  <c:v>28946</c:v>
                </c:pt>
                <c:pt idx="196">
                  <c:v>28976</c:v>
                </c:pt>
                <c:pt idx="197">
                  <c:v>29007</c:v>
                </c:pt>
                <c:pt idx="198">
                  <c:v>29037</c:v>
                </c:pt>
                <c:pt idx="199">
                  <c:v>29068</c:v>
                </c:pt>
                <c:pt idx="200">
                  <c:v>29099</c:v>
                </c:pt>
                <c:pt idx="201">
                  <c:v>29129</c:v>
                </c:pt>
                <c:pt idx="202">
                  <c:v>29160</c:v>
                </c:pt>
                <c:pt idx="203">
                  <c:v>29190</c:v>
                </c:pt>
                <c:pt idx="204">
                  <c:v>29221</c:v>
                </c:pt>
                <c:pt idx="205">
                  <c:v>29252</c:v>
                </c:pt>
                <c:pt idx="206">
                  <c:v>29281</c:v>
                </c:pt>
                <c:pt idx="207">
                  <c:v>29312</c:v>
                </c:pt>
                <c:pt idx="208">
                  <c:v>29342</c:v>
                </c:pt>
                <c:pt idx="209">
                  <c:v>29373</c:v>
                </c:pt>
                <c:pt idx="210">
                  <c:v>29403</c:v>
                </c:pt>
                <c:pt idx="211">
                  <c:v>29434</c:v>
                </c:pt>
                <c:pt idx="212">
                  <c:v>29465</c:v>
                </c:pt>
                <c:pt idx="213">
                  <c:v>29495</c:v>
                </c:pt>
                <c:pt idx="214">
                  <c:v>29526</c:v>
                </c:pt>
                <c:pt idx="215">
                  <c:v>29556</c:v>
                </c:pt>
                <c:pt idx="216">
                  <c:v>29587</c:v>
                </c:pt>
                <c:pt idx="217">
                  <c:v>29618</c:v>
                </c:pt>
                <c:pt idx="218">
                  <c:v>29646</c:v>
                </c:pt>
                <c:pt idx="219">
                  <c:v>29677</c:v>
                </c:pt>
                <c:pt idx="220">
                  <c:v>29707</c:v>
                </c:pt>
                <c:pt idx="221">
                  <c:v>29738</c:v>
                </c:pt>
                <c:pt idx="222">
                  <c:v>29768</c:v>
                </c:pt>
                <c:pt idx="223">
                  <c:v>29799</c:v>
                </c:pt>
                <c:pt idx="224">
                  <c:v>29830</c:v>
                </c:pt>
                <c:pt idx="225">
                  <c:v>29860</c:v>
                </c:pt>
                <c:pt idx="226">
                  <c:v>29891</c:v>
                </c:pt>
                <c:pt idx="227">
                  <c:v>29921</c:v>
                </c:pt>
                <c:pt idx="228">
                  <c:v>29952</c:v>
                </c:pt>
                <c:pt idx="229">
                  <c:v>29983</c:v>
                </c:pt>
                <c:pt idx="230">
                  <c:v>30011</c:v>
                </c:pt>
                <c:pt idx="231">
                  <c:v>30042</c:v>
                </c:pt>
                <c:pt idx="232">
                  <c:v>30072</c:v>
                </c:pt>
                <c:pt idx="233">
                  <c:v>30103</c:v>
                </c:pt>
                <c:pt idx="234">
                  <c:v>30133</c:v>
                </c:pt>
                <c:pt idx="235">
                  <c:v>30164</c:v>
                </c:pt>
                <c:pt idx="236">
                  <c:v>30195</c:v>
                </c:pt>
                <c:pt idx="237">
                  <c:v>30225</c:v>
                </c:pt>
                <c:pt idx="238">
                  <c:v>30256</c:v>
                </c:pt>
                <c:pt idx="239">
                  <c:v>30286</c:v>
                </c:pt>
                <c:pt idx="240">
                  <c:v>30317</c:v>
                </c:pt>
                <c:pt idx="241">
                  <c:v>30348</c:v>
                </c:pt>
                <c:pt idx="242">
                  <c:v>30376</c:v>
                </c:pt>
                <c:pt idx="243">
                  <c:v>30407</c:v>
                </c:pt>
                <c:pt idx="244">
                  <c:v>30437</c:v>
                </c:pt>
                <c:pt idx="245">
                  <c:v>30468</c:v>
                </c:pt>
                <c:pt idx="246">
                  <c:v>30498</c:v>
                </c:pt>
                <c:pt idx="247">
                  <c:v>30529</c:v>
                </c:pt>
                <c:pt idx="248">
                  <c:v>30560</c:v>
                </c:pt>
                <c:pt idx="249">
                  <c:v>30590</c:v>
                </c:pt>
                <c:pt idx="250">
                  <c:v>30621</c:v>
                </c:pt>
                <c:pt idx="251">
                  <c:v>30651</c:v>
                </c:pt>
                <c:pt idx="252">
                  <c:v>30682</c:v>
                </c:pt>
                <c:pt idx="253">
                  <c:v>30713</c:v>
                </c:pt>
                <c:pt idx="254">
                  <c:v>30742</c:v>
                </c:pt>
                <c:pt idx="255">
                  <c:v>30773</c:v>
                </c:pt>
                <c:pt idx="256">
                  <c:v>30803</c:v>
                </c:pt>
                <c:pt idx="257">
                  <c:v>30834</c:v>
                </c:pt>
                <c:pt idx="258">
                  <c:v>30864</c:v>
                </c:pt>
                <c:pt idx="259">
                  <c:v>30895</c:v>
                </c:pt>
                <c:pt idx="260">
                  <c:v>30926</c:v>
                </c:pt>
                <c:pt idx="261">
                  <c:v>30956</c:v>
                </c:pt>
                <c:pt idx="262">
                  <c:v>30987</c:v>
                </c:pt>
                <c:pt idx="263">
                  <c:v>31017</c:v>
                </c:pt>
                <c:pt idx="264">
                  <c:v>31048</c:v>
                </c:pt>
                <c:pt idx="265">
                  <c:v>31079</c:v>
                </c:pt>
                <c:pt idx="266">
                  <c:v>31107</c:v>
                </c:pt>
                <c:pt idx="267">
                  <c:v>31138</c:v>
                </c:pt>
                <c:pt idx="268">
                  <c:v>31168</c:v>
                </c:pt>
                <c:pt idx="269">
                  <c:v>31199</c:v>
                </c:pt>
                <c:pt idx="270">
                  <c:v>31229</c:v>
                </c:pt>
                <c:pt idx="271">
                  <c:v>31260</c:v>
                </c:pt>
                <c:pt idx="272">
                  <c:v>31291</c:v>
                </c:pt>
                <c:pt idx="273">
                  <c:v>31321</c:v>
                </c:pt>
                <c:pt idx="274">
                  <c:v>31352</c:v>
                </c:pt>
                <c:pt idx="275">
                  <c:v>31382</c:v>
                </c:pt>
                <c:pt idx="276">
                  <c:v>31413</c:v>
                </c:pt>
                <c:pt idx="277">
                  <c:v>31444</c:v>
                </c:pt>
                <c:pt idx="278">
                  <c:v>31472</c:v>
                </c:pt>
                <c:pt idx="279">
                  <c:v>31503</c:v>
                </c:pt>
                <c:pt idx="280">
                  <c:v>31533</c:v>
                </c:pt>
                <c:pt idx="281">
                  <c:v>31564</c:v>
                </c:pt>
                <c:pt idx="282">
                  <c:v>31594</c:v>
                </c:pt>
                <c:pt idx="283">
                  <c:v>31625</c:v>
                </c:pt>
                <c:pt idx="284">
                  <c:v>31656</c:v>
                </c:pt>
                <c:pt idx="285">
                  <c:v>31686</c:v>
                </c:pt>
                <c:pt idx="286">
                  <c:v>31717</c:v>
                </c:pt>
                <c:pt idx="287">
                  <c:v>31747</c:v>
                </c:pt>
                <c:pt idx="288">
                  <c:v>31778</c:v>
                </c:pt>
                <c:pt idx="289">
                  <c:v>31809</c:v>
                </c:pt>
                <c:pt idx="290">
                  <c:v>31837</c:v>
                </c:pt>
                <c:pt idx="291">
                  <c:v>31868</c:v>
                </c:pt>
                <c:pt idx="292">
                  <c:v>31898</c:v>
                </c:pt>
                <c:pt idx="293">
                  <c:v>31929</c:v>
                </c:pt>
                <c:pt idx="294">
                  <c:v>31959</c:v>
                </c:pt>
                <c:pt idx="295">
                  <c:v>31990</c:v>
                </c:pt>
                <c:pt idx="296">
                  <c:v>32021</c:v>
                </c:pt>
                <c:pt idx="297">
                  <c:v>32051</c:v>
                </c:pt>
                <c:pt idx="298">
                  <c:v>32082</c:v>
                </c:pt>
                <c:pt idx="299">
                  <c:v>32112</c:v>
                </c:pt>
                <c:pt idx="300">
                  <c:v>32143</c:v>
                </c:pt>
                <c:pt idx="301">
                  <c:v>32174</c:v>
                </c:pt>
                <c:pt idx="302">
                  <c:v>32203</c:v>
                </c:pt>
                <c:pt idx="303">
                  <c:v>32234</c:v>
                </c:pt>
                <c:pt idx="304">
                  <c:v>32264</c:v>
                </c:pt>
                <c:pt idx="305">
                  <c:v>32295</c:v>
                </c:pt>
                <c:pt idx="306">
                  <c:v>32325</c:v>
                </c:pt>
                <c:pt idx="307">
                  <c:v>32356</c:v>
                </c:pt>
                <c:pt idx="308">
                  <c:v>32387</c:v>
                </c:pt>
                <c:pt idx="309">
                  <c:v>32417</c:v>
                </c:pt>
                <c:pt idx="310">
                  <c:v>32448</c:v>
                </c:pt>
                <c:pt idx="311">
                  <c:v>32478</c:v>
                </c:pt>
                <c:pt idx="312">
                  <c:v>32509</c:v>
                </c:pt>
                <c:pt idx="313">
                  <c:v>32540</c:v>
                </c:pt>
                <c:pt idx="314">
                  <c:v>32568</c:v>
                </c:pt>
                <c:pt idx="315">
                  <c:v>32599</c:v>
                </c:pt>
                <c:pt idx="316">
                  <c:v>32629</c:v>
                </c:pt>
                <c:pt idx="317">
                  <c:v>32660</c:v>
                </c:pt>
                <c:pt idx="318">
                  <c:v>32690</c:v>
                </c:pt>
                <c:pt idx="319">
                  <c:v>32721</c:v>
                </c:pt>
                <c:pt idx="320">
                  <c:v>32752</c:v>
                </c:pt>
                <c:pt idx="321">
                  <c:v>32782</c:v>
                </c:pt>
                <c:pt idx="322">
                  <c:v>32813</c:v>
                </c:pt>
                <c:pt idx="323">
                  <c:v>32843</c:v>
                </c:pt>
                <c:pt idx="324">
                  <c:v>32874</c:v>
                </c:pt>
                <c:pt idx="325">
                  <c:v>32905</c:v>
                </c:pt>
                <c:pt idx="326">
                  <c:v>32933</c:v>
                </c:pt>
                <c:pt idx="327">
                  <c:v>32964</c:v>
                </c:pt>
                <c:pt idx="328">
                  <c:v>32994</c:v>
                </c:pt>
                <c:pt idx="329">
                  <c:v>33025</c:v>
                </c:pt>
                <c:pt idx="330">
                  <c:v>33055</c:v>
                </c:pt>
                <c:pt idx="331">
                  <c:v>33086</c:v>
                </c:pt>
                <c:pt idx="332">
                  <c:v>33117</c:v>
                </c:pt>
                <c:pt idx="333">
                  <c:v>33147</c:v>
                </c:pt>
                <c:pt idx="334">
                  <c:v>33178</c:v>
                </c:pt>
                <c:pt idx="335">
                  <c:v>33208</c:v>
                </c:pt>
                <c:pt idx="336">
                  <c:v>33239</c:v>
                </c:pt>
                <c:pt idx="337">
                  <c:v>33270</c:v>
                </c:pt>
                <c:pt idx="338">
                  <c:v>33298</c:v>
                </c:pt>
                <c:pt idx="339">
                  <c:v>33329</c:v>
                </c:pt>
                <c:pt idx="340">
                  <c:v>33359</c:v>
                </c:pt>
                <c:pt idx="341">
                  <c:v>33390</c:v>
                </c:pt>
                <c:pt idx="342">
                  <c:v>33420</c:v>
                </c:pt>
                <c:pt idx="343">
                  <c:v>33451</c:v>
                </c:pt>
                <c:pt idx="344">
                  <c:v>33482</c:v>
                </c:pt>
                <c:pt idx="345">
                  <c:v>33512</c:v>
                </c:pt>
                <c:pt idx="346">
                  <c:v>33543</c:v>
                </c:pt>
                <c:pt idx="347">
                  <c:v>33573</c:v>
                </c:pt>
                <c:pt idx="348">
                  <c:v>33604</c:v>
                </c:pt>
                <c:pt idx="349">
                  <c:v>33635</c:v>
                </c:pt>
                <c:pt idx="350">
                  <c:v>33664</c:v>
                </c:pt>
                <c:pt idx="351">
                  <c:v>33695</c:v>
                </c:pt>
                <c:pt idx="352">
                  <c:v>33725</c:v>
                </c:pt>
                <c:pt idx="353">
                  <c:v>33756</c:v>
                </c:pt>
                <c:pt idx="354">
                  <c:v>33786</c:v>
                </c:pt>
                <c:pt idx="355">
                  <c:v>33817</c:v>
                </c:pt>
                <c:pt idx="356">
                  <c:v>33848</c:v>
                </c:pt>
                <c:pt idx="357">
                  <c:v>33878</c:v>
                </c:pt>
                <c:pt idx="358">
                  <c:v>33909</c:v>
                </c:pt>
                <c:pt idx="359">
                  <c:v>33939</c:v>
                </c:pt>
                <c:pt idx="360">
                  <c:v>33970</c:v>
                </c:pt>
                <c:pt idx="361">
                  <c:v>34001</c:v>
                </c:pt>
                <c:pt idx="362">
                  <c:v>34029</c:v>
                </c:pt>
                <c:pt idx="363">
                  <c:v>34060</c:v>
                </c:pt>
                <c:pt idx="364">
                  <c:v>34090</c:v>
                </c:pt>
                <c:pt idx="365">
                  <c:v>34121</c:v>
                </c:pt>
                <c:pt idx="366">
                  <c:v>34151</c:v>
                </c:pt>
                <c:pt idx="367">
                  <c:v>34182</c:v>
                </c:pt>
                <c:pt idx="368">
                  <c:v>34213</c:v>
                </c:pt>
                <c:pt idx="369">
                  <c:v>34243</c:v>
                </c:pt>
                <c:pt idx="370">
                  <c:v>34274</c:v>
                </c:pt>
                <c:pt idx="371">
                  <c:v>34304</c:v>
                </c:pt>
                <c:pt idx="372">
                  <c:v>34335</c:v>
                </c:pt>
                <c:pt idx="373">
                  <c:v>34366</c:v>
                </c:pt>
                <c:pt idx="374">
                  <c:v>34394</c:v>
                </c:pt>
                <c:pt idx="375">
                  <c:v>34425</c:v>
                </c:pt>
                <c:pt idx="376">
                  <c:v>34455</c:v>
                </c:pt>
                <c:pt idx="377">
                  <c:v>34486</c:v>
                </c:pt>
                <c:pt idx="378">
                  <c:v>34516</c:v>
                </c:pt>
                <c:pt idx="379">
                  <c:v>34547</c:v>
                </c:pt>
                <c:pt idx="380">
                  <c:v>34578</c:v>
                </c:pt>
                <c:pt idx="381">
                  <c:v>34608</c:v>
                </c:pt>
                <c:pt idx="382">
                  <c:v>34639</c:v>
                </c:pt>
                <c:pt idx="383">
                  <c:v>34669</c:v>
                </c:pt>
                <c:pt idx="384">
                  <c:v>34700</c:v>
                </c:pt>
                <c:pt idx="385">
                  <c:v>34731</c:v>
                </c:pt>
                <c:pt idx="386">
                  <c:v>34759</c:v>
                </c:pt>
                <c:pt idx="387">
                  <c:v>34790</c:v>
                </c:pt>
                <c:pt idx="388">
                  <c:v>34820</c:v>
                </c:pt>
                <c:pt idx="389">
                  <c:v>34851</c:v>
                </c:pt>
                <c:pt idx="390">
                  <c:v>34881</c:v>
                </c:pt>
                <c:pt idx="391">
                  <c:v>34912</c:v>
                </c:pt>
                <c:pt idx="392">
                  <c:v>34943</c:v>
                </c:pt>
                <c:pt idx="393">
                  <c:v>34973</c:v>
                </c:pt>
                <c:pt idx="394">
                  <c:v>35004</c:v>
                </c:pt>
                <c:pt idx="395">
                  <c:v>35034</c:v>
                </c:pt>
                <c:pt idx="396">
                  <c:v>35065</c:v>
                </c:pt>
                <c:pt idx="397">
                  <c:v>35096</c:v>
                </c:pt>
                <c:pt idx="398">
                  <c:v>35125</c:v>
                </c:pt>
                <c:pt idx="399">
                  <c:v>35156</c:v>
                </c:pt>
                <c:pt idx="400">
                  <c:v>35186</c:v>
                </c:pt>
                <c:pt idx="401">
                  <c:v>35217</c:v>
                </c:pt>
                <c:pt idx="402">
                  <c:v>35247</c:v>
                </c:pt>
                <c:pt idx="403">
                  <c:v>35278</c:v>
                </c:pt>
                <c:pt idx="404">
                  <c:v>35309</c:v>
                </c:pt>
                <c:pt idx="405">
                  <c:v>35339</c:v>
                </c:pt>
                <c:pt idx="406">
                  <c:v>35370</c:v>
                </c:pt>
                <c:pt idx="407">
                  <c:v>35400</c:v>
                </c:pt>
                <c:pt idx="408">
                  <c:v>35431</c:v>
                </c:pt>
                <c:pt idx="409">
                  <c:v>35462</c:v>
                </c:pt>
                <c:pt idx="410">
                  <c:v>35490</c:v>
                </c:pt>
                <c:pt idx="411">
                  <c:v>35521</c:v>
                </c:pt>
                <c:pt idx="412">
                  <c:v>35551</c:v>
                </c:pt>
                <c:pt idx="413">
                  <c:v>35582</c:v>
                </c:pt>
                <c:pt idx="414">
                  <c:v>35612</c:v>
                </c:pt>
                <c:pt idx="415">
                  <c:v>35643</c:v>
                </c:pt>
                <c:pt idx="416">
                  <c:v>35674</c:v>
                </c:pt>
                <c:pt idx="417">
                  <c:v>35704</c:v>
                </c:pt>
                <c:pt idx="418">
                  <c:v>35735</c:v>
                </c:pt>
                <c:pt idx="419">
                  <c:v>35765</c:v>
                </c:pt>
                <c:pt idx="420">
                  <c:v>35796</c:v>
                </c:pt>
                <c:pt idx="421">
                  <c:v>35827</c:v>
                </c:pt>
                <c:pt idx="422">
                  <c:v>35855</c:v>
                </c:pt>
                <c:pt idx="423">
                  <c:v>35886</c:v>
                </c:pt>
                <c:pt idx="424">
                  <c:v>35916</c:v>
                </c:pt>
                <c:pt idx="425">
                  <c:v>35947</c:v>
                </c:pt>
                <c:pt idx="426">
                  <c:v>35977</c:v>
                </c:pt>
                <c:pt idx="427">
                  <c:v>36008</c:v>
                </c:pt>
                <c:pt idx="428">
                  <c:v>36039</c:v>
                </c:pt>
                <c:pt idx="429">
                  <c:v>36069</c:v>
                </c:pt>
                <c:pt idx="430">
                  <c:v>36100</c:v>
                </c:pt>
                <c:pt idx="431">
                  <c:v>36130</c:v>
                </c:pt>
                <c:pt idx="432">
                  <c:v>36161</c:v>
                </c:pt>
                <c:pt idx="433">
                  <c:v>36192</c:v>
                </c:pt>
                <c:pt idx="434">
                  <c:v>36220</c:v>
                </c:pt>
                <c:pt idx="435">
                  <c:v>36251</c:v>
                </c:pt>
                <c:pt idx="436">
                  <c:v>36281</c:v>
                </c:pt>
                <c:pt idx="437">
                  <c:v>36312</c:v>
                </c:pt>
                <c:pt idx="438">
                  <c:v>36342</c:v>
                </c:pt>
                <c:pt idx="439">
                  <c:v>36373</c:v>
                </c:pt>
                <c:pt idx="440">
                  <c:v>36404</c:v>
                </c:pt>
                <c:pt idx="441">
                  <c:v>36434</c:v>
                </c:pt>
                <c:pt idx="442">
                  <c:v>36465</c:v>
                </c:pt>
                <c:pt idx="443">
                  <c:v>36495</c:v>
                </c:pt>
                <c:pt idx="444">
                  <c:v>36526</c:v>
                </c:pt>
                <c:pt idx="445">
                  <c:v>36557</c:v>
                </c:pt>
                <c:pt idx="446">
                  <c:v>36586</c:v>
                </c:pt>
                <c:pt idx="447">
                  <c:v>36617</c:v>
                </c:pt>
                <c:pt idx="448">
                  <c:v>36647</c:v>
                </c:pt>
                <c:pt idx="449">
                  <c:v>36678</c:v>
                </c:pt>
                <c:pt idx="450">
                  <c:v>36708</c:v>
                </c:pt>
                <c:pt idx="451">
                  <c:v>36739</c:v>
                </c:pt>
                <c:pt idx="452">
                  <c:v>36770</c:v>
                </c:pt>
                <c:pt idx="453">
                  <c:v>36800</c:v>
                </c:pt>
                <c:pt idx="454">
                  <c:v>36831</c:v>
                </c:pt>
                <c:pt idx="455">
                  <c:v>36861</c:v>
                </c:pt>
                <c:pt idx="456">
                  <c:v>36892</c:v>
                </c:pt>
                <c:pt idx="457">
                  <c:v>36923</c:v>
                </c:pt>
                <c:pt idx="458">
                  <c:v>36951</c:v>
                </c:pt>
                <c:pt idx="459">
                  <c:v>36982</c:v>
                </c:pt>
                <c:pt idx="460">
                  <c:v>37012</c:v>
                </c:pt>
                <c:pt idx="461">
                  <c:v>37043</c:v>
                </c:pt>
                <c:pt idx="462">
                  <c:v>37073</c:v>
                </c:pt>
                <c:pt idx="463">
                  <c:v>37104</c:v>
                </c:pt>
                <c:pt idx="464">
                  <c:v>37135</c:v>
                </c:pt>
                <c:pt idx="465">
                  <c:v>37165</c:v>
                </c:pt>
                <c:pt idx="466">
                  <c:v>37196</c:v>
                </c:pt>
                <c:pt idx="467">
                  <c:v>37226</c:v>
                </c:pt>
                <c:pt idx="468">
                  <c:v>37257</c:v>
                </c:pt>
                <c:pt idx="469">
                  <c:v>37288</c:v>
                </c:pt>
                <c:pt idx="470">
                  <c:v>37316</c:v>
                </c:pt>
                <c:pt idx="471">
                  <c:v>37347</c:v>
                </c:pt>
                <c:pt idx="472">
                  <c:v>37377</c:v>
                </c:pt>
                <c:pt idx="473">
                  <c:v>37408</c:v>
                </c:pt>
                <c:pt idx="474">
                  <c:v>37438</c:v>
                </c:pt>
                <c:pt idx="475">
                  <c:v>37469</c:v>
                </c:pt>
                <c:pt idx="476">
                  <c:v>37500</c:v>
                </c:pt>
                <c:pt idx="477">
                  <c:v>37530</c:v>
                </c:pt>
                <c:pt idx="478">
                  <c:v>37561</c:v>
                </c:pt>
                <c:pt idx="479">
                  <c:v>37591</c:v>
                </c:pt>
                <c:pt idx="480">
                  <c:v>37622</c:v>
                </c:pt>
                <c:pt idx="481">
                  <c:v>37653</c:v>
                </c:pt>
                <c:pt idx="482">
                  <c:v>37681</c:v>
                </c:pt>
                <c:pt idx="483">
                  <c:v>37712</c:v>
                </c:pt>
                <c:pt idx="484">
                  <c:v>37742</c:v>
                </c:pt>
                <c:pt idx="485">
                  <c:v>37773</c:v>
                </c:pt>
                <c:pt idx="486">
                  <c:v>37803</c:v>
                </c:pt>
                <c:pt idx="487">
                  <c:v>37834</c:v>
                </c:pt>
                <c:pt idx="488">
                  <c:v>37865</c:v>
                </c:pt>
                <c:pt idx="489">
                  <c:v>37895</c:v>
                </c:pt>
                <c:pt idx="490">
                  <c:v>37926</c:v>
                </c:pt>
                <c:pt idx="491">
                  <c:v>37956</c:v>
                </c:pt>
                <c:pt idx="492">
                  <c:v>37987</c:v>
                </c:pt>
                <c:pt idx="493">
                  <c:v>38018</c:v>
                </c:pt>
                <c:pt idx="494">
                  <c:v>38047</c:v>
                </c:pt>
                <c:pt idx="495">
                  <c:v>38078</c:v>
                </c:pt>
                <c:pt idx="496">
                  <c:v>38108</c:v>
                </c:pt>
                <c:pt idx="497">
                  <c:v>38139</c:v>
                </c:pt>
                <c:pt idx="498">
                  <c:v>38169</c:v>
                </c:pt>
                <c:pt idx="499">
                  <c:v>38200</c:v>
                </c:pt>
                <c:pt idx="500">
                  <c:v>38231</c:v>
                </c:pt>
                <c:pt idx="501">
                  <c:v>38261</c:v>
                </c:pt>
                <c:pt idx="502">
                  <c:v>38292</c:v>
                </c:pt>
                <c:pt idx="503">
                  <c:v>38322</c:v>
                </c:pt>
                <c:pt idx="504">
                  <c:v>38353</c:v>
                </c:pt>
                <c:pt idx="505">
                  <c:v>38384</c:v>
                </c:pt>
                <c:pt idx="506">
                  <c:v>38412</c:v>
                </c:pt>
                <c:pt idx="507">
                  <c:v>38443</c:v>
                </c:pt>
                <c:pt idx="508">
                  <c:v>38473</c:v>
                </c:pt>
                <c:pt idx="509">
                  <c:v>38504</c:v>
                </c:pt>
                <c:pt idx="510">
                  <c:v>38534</c:v>
                </c:pt>
                <c:pt idx="511">
                  <c:v>38565</c:v>
                </c:pt>
                <c:pt idx="512">
                  <c:v>38596</c:v>
                </c:pt>
                <c:pt idx="513">
                  <c:v>38626</c:v>
                </c:pt>
                <c:pt idx="514">
                  <c:v>38657</c:v>
                </c:pt>
                <c:pt idx="515">
                  <c:v>38687</c:v>
                </c:pt>
                <c:pt idx="516">
                  <c:v>38718</c:v>
                </c:pt>
                <c:pt idx="517">
                  <c:v>38749</c:v>
                </c:pt>
                <c:pt idx="518">
                  <c:v>38777</c:v>
                </c:pt>
                <c:pt idx="519">
                  <c:v>38808</c:v>
                </c:pt>
                <c:pt idx="520">
                  <c:v>38838</c:v>
                </c:pt>
                <c:pt idx="521">
                  <c:v>38869</c:v>
                </c:pt>
                <c:pt idx="522">
                  <c:v>38899</c:v>
                </c:pt>
                <c:pt idx="523">
                  <c:v>38930</c:v>
                </c:pt>
                <c:pt idx="524">
                  <c:v>38961</c:v>
                </c:pt>
                <c:pt idx="525">
                  <c:v>38991</c:v>
                </c:pt>
                <c:pt idx="526">
                  <c:v>39022</c:v>
                </c:pt>
                <c:pt idx="527">
                  <c:v>39052</c:v>
                </c:pt>
                <c:pt idx="528">
                  <c:v>39083</c:v>
                </c:pt>
                <c:pt idx="529">
                  <c:v>39114</c:v>
                </c:pt>
                <c:pt idx="530">
                  <c:v>39142</c:v>
                </c:pt>
                <c:pt idx="531">
                  <c:v>39173</c:v>
                </c:pt>
                <c:pt idx="532">
                  <c:v>39203</c:v>
                </c:pt>
                <c:pt idx="533">
                  <c:v>39234</c:v>
                </c:pt>
                <c:pt idx="534">
                  <c:v>39264</c:v>
                </c:pt>
                <c:pt idx="535">
                  <c:v>39295</c:v>
                </c:pt>
                <c:pt idx="536">
                  <c:v>39326</c:v>
                </c:pt>
                <c:pt idx="537">
                  <c:v>39356</c:v>
                </c:pt>
                <c:pt idx="538">
                  <c:v>39387</c:v>
                </c:pt>
                <c:pt idx="539">
                  <c:v>39417</c:v>
                </c:pt>
                <c:pt idx="540">
                  <c:v>39448</c:v>
                </c:pt>
                <c:pt idx="541">
                  <c:v>39479</c:v>
                </c:pt>
                <c:pt idx="542">
                  <c:v>39508</c:v>
                </c:pt>
                <c:pt idx="543">
                  <c:v>39539</c:v>
                </c:pt>
                <c:pt idx="544">
                  <c:v>39569</c:v>
                </c:pt>
                <c:pt idx="545">
                  <c:v>39600</c:v>
                </c:pt>
                <c:pt idx="546">
                  <c:v>39630</c:v>
                </c:pt>
                <c:pt idx="547">
                  <c:v>39661</c:v>
                </c:pt>
                <c:pt idx="548">
                  <c:v>39692</c:v>
                </c:pt>
                <c:pt idx="549">
                  <c:v>39722</c:v>
                </c:pt>
                <c:pt idx="550">
                  <c:v>39753</c:v>
                </c:pt>
                <c:pt idx="551">
                  <c:v>39783</c:v>
                </c:pt>
                <c:pt idx="552">
                  <c:v>39814</c:v>
                </c:pt>
                <c:pt idx="553">
                  <c:v>39845</c:v>
                </c:pt>
                <c:pt idx="554">
                  <c:v>39873</c:v>
                </c:pt>
                <c:pt idx="555">
                  <c:v>39904</c:v>
                </c:pt>
                <c:pt idx="556">
                  <c:v>39934</c:v>
                </c:pt>
                <c:pt idx="557">
                  <c:v>39965</c:v>
                </c:pt>
                <c:pt idx="558">
                  <c:v>39995</c:v>
                </c:pt>
                <c:pt idx="559">
                  <c:v>40026</c:v>
                </c:pt>
                <c:pt idx="560">
                  <c:v>40057</c:v>
                </c:pt>
                <c:pt idx="561">
                  <c:v>40087</c:v>
                </c:pt>
                <c:pt idx="562">
                  <c:v>40118</c:v>
                </c:pt>
                <c:pt idx="563">
                  <c:v>40148</c:v>
                </c:pt>
                <c:pt idx="564">
                  <c:v>40179</c:v>
                </c:pt>
                <c:pt idx="565">
                  <c:v>40210</c:v>
                </c:pt>
                <c:pt idx="566">
                  <c:v>40238</c:v>
                </c:pt>
                <c:pt idx="567">
                  <c:v>40269</c:v>
                </c:pt>
                <c:pt idx="568">
                  <c:v>40299</c:v>
                </c:pt>
                <c:pt idx="569">
                  <c:v>40330</c:v>
                </c:pt>
                <c:pt idx="570">
                  <c:v>40360</c:v>
                </c:pt>
                <c:pt idx="571">
                  <c:v>40391</c:v>
                </c:pt>
                <c:pt idx="572">
                  <c:v>40422</c:v>
                </c:pt>
                <c:pt idx="573">
                  <c:v>40452</c:v>
                </c:pt>
                <c:pt idx="574">
                  <c:v>40483</c:v>
                </c:pt>
                <c:pt idx="575">
                  <c:v>40513</c:v>
                </c:pt>
                <c:pt idx="576">
                  <c:v>40544</c:v>
                </c:pt>
                <c:pt idx="577">
                  <c:v>40575</c:v>
                </c:pt>
                <c:pt idx="578">
                  <c:v>40603</c:v>
                </c:pt>
                <c:pt idx="579">
                  <c:v>40634</c:v>
                </c:pt>
                <c:pt idx="580">
                  <c:v>40664</c:v>
                </c:pt>
                <c:pt idx="581">
                  <c:v>40695</c:v>
                </c:pt>
                <c:pt idx="582">
                  <c:v>40725</c:v>
                </c:pt>
                <c:pt idx="583">
                  <c:v>40756</c:v>
                </c:pt>
                <c:pt idx="584">
                  <c:v>40787</c:v>
                </c:pt>
                <c:pt idx="585">
                  <c:v>40817</c:v>
                </c:pt>
                <c:pt idx="586">
                  <c:v>40848</c:v>
                </c:pt>
                <c:pt idx="587">
                  <c:v>40878</c:v>
                </c:pt>
                <c:pt idx="588">
                  <c:v>40909</c:v>
                </c:pt>
                <c:pt idx="589">
                  <c:v>40940</c:v>
                </c:pt>
                <c:pt idx="590">
                  <c:v>40969</c:v>
                </c:pt>
                <c:pt idx="591">
                  <c:v>41000</c:v>
                </c:pt>
                <c:pt idx="592">
                  <c:v>41030</c:v>
                </c:pt>
                <c:pt idx="593">
                  <c:v>41061</c:v>
                </c:pt>
                <c:pt idx="594">
                  <c:v>41091</c:v>
                </c:pt>
                <c:pt idx="595">
                  <c:v>41122</c:v>
                </c:pt>
                <c:pt idx="596">
                  <c:v>41153</c:v>
                </c:pt>
                <c:pt idx="597">
                  <c:v>41183</c:v>
                </c:pt>
                <c:pt idx="598">
                  <c:v>41214</c:v>
                </c:pt>
                <c:pt idx="599">
                  <c:v>41244</c:v>
                </c:pt>
                <c:pt idx="600">
                  <c:v>41275</c:v>
                </c:pt>
                <c:pt idx="601">
                  <c:v>41306</c:v>
                </c:pt>
                <c:pt idx="602">
                  <c:v>41334</c:v>
                </c:pt>
                <c:pt idx="603">
                  <c:v>41365</c:v>
                </c:pt>
                <c:pt idx="604">
                  <c:v>41395</c:v>
                </c:pt>
                <c:pt idx="605">
                  <c:v>41426</c:v>
                </c:pt>
                <c:pt idx="606">
                  <c:v>41456</c:v>
                </c:pt>
                <c:pt idx="607">
                  <c:v>41487</c:v>
                </c:pt>
                <c:pt idx="608">
                  <c:v>41518</c:v>
                </c:pt>
                <c:pt idx="609">
                  <c:v>41548</c:v>
                </c:pt>
                <c:pt idx="610">
                  <c:v>41579</c:v>
                </c:pt>
                <c:pt idx="611">
                  <c:v>41609</c:v>
                </c:pt>
                <c:pt idx="612">
                  <c:v>41640</c:v>
                </c:pt>
                <c:pt idx="613">
                  <c:v>41671</c:v>
                </c:pt>
                <c:pt idx="614">
                  <c:v>41699</c:v>
                </c:pt>
                <c:pt idx="615">
                  <c:v>41730</c:v>
                </c:pt>
                <c:pt idx="616">
                  <c:v>41760</c:v>
                </c:pt>
                <c:pt idx="617">
                  <c:v>41791</c:v>
                </c:pt>
                <c:pt idx="618">
                  <c:v>41821</c:v>
                </c:pt>
                <c:pt idx="619">
                  <c:v>41852</c:v>
                </c:pt>
                <c:pt idx="620">
                  <c:v>41883</c:v>
                </c:pt>
                <c:pt idx="621">
                  <c:v>41913</c:v>
                </c:pt>
                <c:pt idx="622">
                  <c:v>41944</c:v>
                </c:pt>
                <c:pt idx="623">
                  <c:v>41974</c:v>
                </c:pt>
                <c:pt idx="624">
                  <c:v>42005</c:v>
                </c:pt>
                <c:pt idx="625">
                  <c:v>42036</c:v>
                </c:pt>
                <c:pt idx="626">
                  <c:v>42064</c:v>
                </c:pt>
                <c:pt idx="627">
                  <c:v>42095</c:v>
                </c:pt>
                <c:pt idx="628">
                  <c:v>42125</c:v>
                </c:pt>
                <c:pt idx="629">
                  <c:v>42156</c:v>
                </c:pt>
                <c:pt idx="630">
                  <c:v>42186</c:v>
                </c:pt>
                <c:pt idx="631">
                  <c:v>42217</c:v>
                </c:pt>
                <c:pt idx="632">
                  <c:v>42248</c:v>
                </c:pt>
                <c:pt idx="633">
                  <c:v>42278</c:v>
                </c:pt>
                <c:pt idx="634">
                  <c:v>42309</c:v>
                </c:pt>
                <c:pt idx="635">
                  <c:v>42339</c:v>
                </c:pt>
                <c:pt idx="636">
                  <c:v>42370</c:v>
                </c:pt>
                <c:pt idx="637">
                  <c:v>42401</c:v>
                </c:pt>
                <c:pt idx="638">
                  <c:v>42430</c:v>
                </c:pt>
                <c:pt idx="639">
                  <c:v>42461</c:v>
                </c:pt>
                <c:pt idx="640">
                  <c:v>42491</c:v>
                </c:pt>
              </c:numCache>
            </c:numRef>
          </c:cat>
          <c:val>
            <c:numRef>
              <c:f>'FRED Graph'!$C$12:$C$652</c:f>
              <c:numCache>
                <c:formatCode>"$"#,##0</c:formatCode>
                <c:ptCount val="641"/>
                <c:pt idx="0">
                  <c:v>17200</c:v>
                </c:pt>
                <c:pt idx="1">
                  <c:v>17700</c:v>
                </c:pt>
                <c:pt idx="2">
                  <c:v>18200</c:v>
                </c:pt>
                <c:pt idx="3">
                  <c:v>18200</c:v>
                </c:pt>
                <c:pt idx="4">
                  <c:v>17500</c:v>
                </c:pt>
                <c:pt idx="5">
                  <c:v>18000</c:v>
                </c:pt>
                <c:pt idx="6">
                  <c:v>18400</c:v>
                </c:pt>
                <c:pt idx="7">
                  <c:v>17800</c:v>
                </c:pt>
                <c:pt idx="8">
                  <c:v>17900</c:v>
                </c:pt>
                <c:pt idx="9">
                  <c:v>17600</c:v>
                </c:pt>
                <c:pt idx="10">
                  <c:v>18400</c:v>
                </c:pt>
                <c:pt idx="11">
                  <c:v>18700</c:v>
                </c:pt>
                <c:pt idx="12">
                  <c:v>17800</c:v>
                </c:pt>
                <c:pt idx="13">
                  <c:v>18000</c:v>
                </c:pt>
                <c:pt idx="14">
                  <c:v>19000</c:v>
                </c:pt>
                <c:pt idx="15">
                  <c:v>18800</c:v>
                </c:pt>
                <c:pt idx="16">
                  <c:v>19300</c:v>
                </c:pt>
                <c:pt idx="17">
                  <c:v>18800</c:v>
                </c:pt>
                <c:pt idx="18">
                  <c:v>19100</c:v>
                </c:pt>
                <c:pt idx="19">
                  <c:v>18900</c:v>
                </c:pt>
                <c:pt idx="20">
                  <c:v>18900</c:v>
                </c:pt>
                <c:pt idx="21">
                  <c:v>18900</c:v>
                </c:pt>
                <c:pt idx="22">
                  <c:v>19300</c:v>
                </c:pt>
                <c:pt idx="23">
                  <c:v>21000</c:v>
                </c:pt>
                <c:pt idx="24">
                  <c:v>20700</c:v>
                </c:pt>
                <c:pt idx="25">
                  <c:v>20400</c:v>
                </c:pt>
                <c:pt idx="26">
                  <c:v>19800</c:v>
                </c:pt>
                <c:pt idx="27">
                  <c:v>19900</c:v>
                </c:pt>
                <c:pt idx="28">
                  <c:v>19600</c:v>
                </c:pt>
                <c:pt idx="29">
                  <c:v>19800</c:v>
                </c:pt>
                <c:pt idx="30">
                  <c:v>21000</c:v>
                </c:pt>
                <c:pt idx="31">
                  <c:v>20200</c:v>
                </c:pt>
                <c:pt idx="32">
                  <c:v>19600</c:v>
                </c:pt>
                <c:pt idx="33">
                  <c:v>19900</c:v>
                </c:pt>
                <c:pt idx="34">
                  <c:v>20600</c:v>
                </c:pt>
                <c:pt idx="35">
                  <c:v>20300</c:v>
                </c:pt>
                <c:pt idx="36">
                  <c:v>21200</c:v>
                </c:pt>
                <c:pt idx="37">
                  <c:v>20900</c:v>
                </c:pt>
                <c:pt idx="38">
                  <c:v>20800</c:v>
                </c:pt>
                <c:pt idx="39">
                  <c:v>23000</c:v>
                </c:pt>
                <c:pt idx="40">
                  <c:v>22300</c:v>
                </c:pt>
                <c:pt idx="41">
                  <c:v>21200</c:v>
                </c:pt>
                <c:pt idx="42">
                  <c:v>21800</c:v>
                </c:pt>
                <c:pt idx="43">
                  <c:v>20700</c:v>
                </c:pt>
                <c:pt idx="44">
                  <c:v>22200</c:v>
                </c:pt>
                <c:pt idx="45">
                  <c:v>20800</c:v>
                </c:pt>
                <c:pt idx="46">
                  <c:v>21700</c:v>
                </c:pt>
                <c:pt idx="47">
                  <c:v>21700</c:v>
                </c:pt>
                <c:pt idx="48">
                  <c:v>22200</c:v>
                </c:pt>
                <c:pt idx="49">
                  <c:v>22400</c:v>
                </c:pt>
                <c:pt idx="50">
                  <c:v>22400</c:v>
                </c:pt>
                <c:pt idx="51">
                  <c:v>22300</c:v>
                </c:pt>
                <c:pt idx="52">
                  <c:v>23700</c:v>
                </c:pt>
                <c:pt idx="53">
                  <c:v>23900</c:v>
                </c:pt>
                <c:pt idx="54">
                  <c:v>23300</c:v>
                </c:pt>
                <c:pt idx="55">
                  <c:v>21700</c:v>
                </c:pt>
                <c:pt idx="56">
                  <c:v>22800</c:v>
                </c:pt>
                <c:pt idx="57">
                  <c:v>22300</c:v>
                </c:pt>
                <c:pt idx="58">
                  <c:v>23100</c:v>
                </c:pt>
                <c:pt idx="59">
                  <c:v>22200</c:v>
                </c:pt>
                <c:pt idx="60">
                  <c:v>23400</c:v>
                </c:pt>
                <c:pt idx="61">
                  <c:v>23500</c:v>
                </c:pt>
                <c:pt idx="62">
                  <c:v>24600</c:v>
                </c:pt>
                <c:pt idx="63">
                  <c:v>24500</c:v>
                </c:pt>
                <c:pt idx="64">
                  <c:v>25300</c:v>
                </c:pt>
                <c:pt idx="65">
                  <c:v>25400</c:v>
                </c:pt>
                <c:pt idx="66">
                  <c:v>24600</c:v>
                </c:pt>
                <c:pt idx="67">
                  <c:v>25000</c:v>
                </c:pt>
                <c:pt idx="68">
                  <c:v>25000</c:v>
                </c:pt>
                <c:pt idx="69">
                  <c:v>25600</c:v>
                </c:pt>
                <c:pt idx="70">
                  <c:v>24600</c:v>
                </c:pt>
                <c:pt idx="71">
                  <c:v>26500</c:v>
                </c:pt>
                <c:pt idx="72">
                  <c:v>24600</c:v>
                </c:pt>
                <c:pt idx="73">
                  <c:v>26000</c:v>
                </c:pt>
                <c:pt idx="74">
                  <c:v>26200</c:v>
                </c:pt>
                <c:pt idx="75">
                  <c:v>25900</c:v>
                </c:pt>
                <c:pt idx="76">
                  <c:v>26900</c:v>
                </c:pt>
                <c:pt idx="77">
                  <c:v>25200</c:v>
                </c:pt>
                <c:pt idx="78">
                  <c:v>26800</c:v>
                </c:pt>
                <c:pt idx="79">
                  <c:v>24900</c:v>
                </c:pt>
                <c:pt idx="80">
                  <c:v>26000</c:v>
                </c:pt>
                <c:pt idx="81">
                  <c:v>24400</c:v>
                </c:pt>
                <c:pt idx="82">
                  <c:v>24900</c:v>
                </c:pt>
                <c:pt idx="83">
                  <c:v>25100</c:v>
                </c:pt>
                <c:pt idx="84">
                  <c:v>23600</c:v>
                </c:pt>
                <c:pt idx="85">
                  <c:v>24100</c:v>
                </c:pt>
                <c:pt idx="86">
                  <c:v>24100</c:v>
                </c:pt>
                <c:pt idx="87">
                  <c:v>24200</c:v>
                </c:pt>
                <c:pt idx="88">
                  <c:v>25700</c:v>
                </c:pt>
                <c:pt idx="89">
                  <c:v>23800</c:v>
                </c:pt>
                <c:pt idx="90">
                  <c:v>22900</c:v>
                </c:pt>
                <c:pt idx="91">
                  <c:v>23500</c:v>
                </c:pt>
                <c:pt idx="92">
                  <c:v>22600</c:v>
                </c:pt>
                <c:pt idx="93">
                  <c:v>22100</c:v>
                </c:pt>
                <c:pt idx="94">
                  <c:v>23500</c:v>
                </c:pt>
                <c:pt idx="95">
                  <c:v>22300</c:v>
                </c:pt>
                <c:pt idx="96">
                  <c:v>23900</c:v>
                </c:pt>
                <c:pt idx="97">
                  <c:v>24500</c:v>
                </c:pt>
                <c:pt idx="98">
                  <c:v>24300</c:v>
                </c:pt>
                <c:pt idx="99">
                  <c:v>25800</c:v>
                </c:pt>
                <c:pt idx="100">
                  <c:v>25500</c:v>
                </c:pt>
                <c:pt idx="101">
                  <c:v>26100</c:v>
                </c:pt>
                <c:pt idx="102">
                  <c:v>25200</c:v>
                </c:pt>
                <c:pt idx="103">
                  <c:v>25300</c:v>
                </c:pt>
                <c:pt idx="104">
                  <c:v>25400</c:v>
                </c:pt>
                <c:pt idx="105">
                  <c:v>25600</c:v>
                </c:pt>
                <c:pt idx="106">
                  <c:v>25700</c:v>
                </c:pt>
                <c:pt idx="107">
                  <c:v>25300</c:v>
                </c:pt>
                <c:pt idx="108">
                  <c:v>24700</c:v>
                </c:pt>
                <c:pt idx="109">
                  <c:v>26500</c:v>
                </c:pt>
                <c:pt idx="110">
                  <c:v>27400</c:v>
                </c:pt>
                <c:pt idx="111">
                  <c:v>26700</c:v>
                </c:pt>
                <c:pt idx="112">
                  <c:v>27000</c:v>
                </c:pt>
                <c:pt idx="113">
                  <c:v>26800</c:v>
                </c:pt>
                <c:pt idx="114">
                  <c:v>27700</c:v>
                </c:pt>
                <c:pt idx="115">
                  <c:v>28100</c:v>
                </c:pt>
                <c:pt idx="116">
                  <c:v>28000</c:v>
                </c:pt>
                <c:pt idx="117">
                  <c:v>28900</c:v>
                </c:pt>
                <c:pt idx="118">
                  <c:v>29100</c:v>
                </c:pt>
                <c:pt idx="119">
                  <c:v>29700</c:v>
                </c:pt>
                <c:pt idx="120">
                  <c:v>29900</c:v>
                </c:pt>
                <c:pt idx="121">
                  <c:v>29700</c:v>
                </c:pt>
                <c:pt idx="122">
                  <c:v>31400</c:v>
                </c:pt>
                <c:pt idx="123">
                  <c:v>32800</c:v>
                </c:pt>
                <c:pt idx="124">
                  <c:v>32000</c:v>
                </c:pt>
                <c:pt idx="125">
                  <c:v>33100</c:v>
                </c:pt>
                <c:pt idx="126">
                  <c:v>34200</c:v>
                </c:pt>
                <c:pt idx="127">
                  <c:v>33200</c:v>
                </c:pt>
                <c:pt idx="128">
                  <c:v>33200</c:v>
                </c:pt>
                <c:pt idx="129">
                  <c:v>33300</c:v>
                </c:pt>
                <c:pt idx="130">
                  <c:v>34000</c:v>
                </c:pt>
                <c:pt idx="131">
                  <c:v>35700</c:v>
                </c:pt>
                <c:pt idx="132">
                  <c:v>34200</c:v>
                </c:pt>
                <c:pt idx="133">
                  <c:v>34900</c:v>
                </c:pt>
                <c:pt idx="134">
                  <c:v>36000</c:v>
                </c:pt>
                <c:pt idx="135">
                  <c:v>35700</c:v>
                </c:pt>
                <c:pt idx="136">
                  <c:v>35700</c:v>
                </c:pt>
                <c:pt idx="137">
                  <c:v>35100</c:v>
                </c:pt>
                <c:pt idx="138">
                  <c:v>36800</c:v>
                </c:pt>
                <c:pt idx="139">
                  <c:v>35700</c:v>
                </c:pt>
                <c:pt idx="140">
                  <c:v>36200</c:v>
                </c:pt>
                <c:pt idx="141">
                  <c:v>37200</c:v>
                </c:pt>
                <c:pt idx="142">
                  <c:v>37300</c:v>
                </c:pt>
                <c:pt idx="143">
                  <c:v>37400</c:v>
                </c:pt>
                <c:pt idx="144">
                  <c:v>37200</c:v>
                </c:pt>
                <c:pt idx="145">
                  <c:v>37900</c:v>
                </c:pt>
                <c:pt idx="146">
                  <c:v>38800</c:v>
                </c:pt>
                <c:pt idx="147">
                  <c:v>39200</c:v>
                </c:pt>
                <c:pt idx="148">
                  <c:v>39500</c:v>
                </c:pt>
                <c:pt idx="149">
                  <c:v>37900</c:v>
                </c:pt>
                <c:pt idx="150">
                  <c:v>38600</c:v>
                </c:pt>
                <c:pt idx="151">
                  <c:v>38200</c:v>
                </c:pt>
                <c:pt idx="152">
                  <c:v>39700</c:v>
                </c:pt>
                <c:pt idx="153">
                  <c:v>40700</c:v>
                </c:pt>
                <c:pt idx="154">
                  <c:v>41100</c:v>
                </c:pt>
                <c:pt idx="155">
                  <c:v>42100</c:v>
                </c:pt>
                <c:pt idx="156">
                  <c:v>41600</c:v>
                </c:pt>
                <c:pt idx="157">
                  <c:v>42700</c:v>
                </c:pt>
                <c:pt idx="158">
                  <c:v>43600</c:v>
                </c:pt>
                <c:pt idx="159">
                  <c:v>43300</c:v>
                </c:pt>
                <c:pt idx="160">
                  <c:v>43600</c:v>
                </c:pt>
                <c:pt idx="161">
                  <c:v>46100</c:v>
                </c:pt>
                <c:pt idx="162">
                  <c:v>44600</c:v>
                </c:pt>
                <c:pt idx="163">
                  <c:v>44200</c:v>
                </c:pt>
                <c:pt idx="164">
                  <c:v>44700</c:v>
                </c:pt>
                <c:pt idx="165">
                  <c:v>45300</c:v>
                </c:pt>
                <c:pt idx="166">
                  <c:v>45800</c:v>
                </c:pt>
                <c:pt idx="167">
                  <c:v>45900</c:v>
                </c:pt>
                <c:pt idx="168">
                  <c:v>45500</c:v>
                </c:pt>
                <c:pt idx="169">
                  <c:v>47400</c:v>
                </c:pt>
                <c:pt idx="170">
                  <c:v>46200</c:v>
                </c:pt>
                <c:pt idx="171">
                  <c:v>48700</c:v>
                </c:pt>
                <c:pt idx="172">
                  <c:v>49300</c:v>
                </c:pt>
                <c:pt idx="173">
                  <c:v>48700</c:v>
                </c:pt>
                <c:pt idx="174">
                  <c:v>48600</c:v>
                </c:pt>
                <c:pt idx="175">
                  <c:v>49000</c:v>
                </c:pt>
                <c:pt idx="176">
                  <c:v>48500</c:v>
                </c:pt>
                <c:pt idx="177">
                  <c:v>51400</c:v>
                </c:pt>
                <c:pt idx="178">
                  <c:v>51800</c:v>
                </c:pt>
                <c:pt idx="179">
                  <c:v>52700</c:v>
                </c:pt>
                <c:pt idx="180">
                  <c:v>52300</c:v>
                </c:pt>
                <c:pt idx="181">
                  <c:v>53200</c:v>
                </c:pt>
                <c:pt idx="182">
                  <c:v>53200</c:v>
                </c:pt>
                <c:pt idx="183">
                  <c:v>53300</c:v>
                </c:pt>
                <c:pt idx="184">
                  <c:v>55700</c:v>
                </c:pt>
                <c:pt idx="185">
                  <c:v>56700</c:v>
                </c:pt>
                <c:pt idx="186">
                  <c:v>54800</c:v>
                </c:pt>
                <c:pt idx="187">
                  <c:v>56100</c:v>
                </c:pt>
                <c:pt idx="188">
                  <c:v>57300</c:v>
                </c:pt>
                <c:pt idx="189">
                  <c:v>58300</c:v>
                </c:pt>
                <c:pt idx="190">
                  <c:v>58700</c:v>
                </c:pt>
                <c:pt idx="191">
                  <c:v>59900</c:v>
                </c:pt>
                <c:pt idx="192">
                  <c:v>60300</c:v>
                </c:pt>
                <c:pt idx="193">
                  <c:v>61200</c:v>
                </c:pt>
                <c:pt idx="194">
                  <c:v>60400</c:v>
                </c:pt>
                <c:pt idx="195">
                  <c:v>62600</c:v>
                </c:pt>
                <c:pt idx="196">
                  <c:v>62800</c:v>
                </c:pt>
                <c:pt idx="197">
                  <c:v>64200</c:v>
                </c:pt>
                <c:pt idx="198">
                  <c:v>63800</c:v>
                </c:pt>
                <c:pt idx="199">
                  <c:v>64000</c:v>
                </c:pt>
                <c:pt idx="200">
                  <c:v>66000</c:v>
                </c:pt>
                <c:pt idx="201">
                  <c:v>62300</c:v>
                </c:pt>
                <c:pt idx="202">
                  <c:v>63900</c:v>
                </c:pt>
                <c:pt idx="203">
                  <c:v>61500</c:v>
                </c:pt>
                <c:pt idx="204">
                  <c:v>62900</c:v>
                </c:pt>
                <c:pt idx="205">
                  <c:v>64900</c:v>
                </c:pt>
                <c:pt idx="206">
                  <c:v>62600</c:v>
                </c:pt>
                <c:pt idx="207">
                  <c:v>63100</c:v>
                </c:pt>
                <c:pt idx="208">
                  <c:v>63100</c:v>
                </c:pt>
                <c:pt idx="209">
                  <c:v>64900</c:v>
                </c:pt>
                <c:pt idx="210">
                  <c:v>64000</c:v>
                </c:pt>
                <c:pt idx="211">
                  <c:v>63400</c:v>
                </c:pt>
                <c:pt idx="212">
                  <c:v>68300</c:v>
                </c:pt>
                <c:pt idx="213">
                  <c:v>65600</c:v>
                </c:pt>
                <c:pt idx="214">
                  <c:v>66700</c:v>
                </c:pt>
                <c:pt idx="215">
                  <c:v>67000</c:v>
                </c:pt>
                <c:pt idx="216">
                  <c:v>67600</c:v>
                </c:pt>
                <c:pt idx="217">
                  <c:v>66200</c:v>
                </c:pt>
                <c:pt idx="218">
                  <c:v>66700</c:v>
                </c:pt>
                <c:pt idx="219">
                  <c:v>68700</c:v>
                </c:pt>
                <c:pt idx="220">
                  <c:v>70800</c:v>
                </c:pt>
                <c:pt idx="221">
                  <c:v>68800</c:v>
                </c:pt>
                <c:pt idx="222">
                  <c:v>69500</c:v>
                </c:pt>
                <c:pt idx="223">
                  <c:v>72600</c:v>
                </c:pt>
                <c:pt idx="224">
                  <c:v>65800</c:v>
                </c:pt>
                <c:pt idx="225">
                  <c:v>69600</c:v>
                </c:pt>
                <c:pt idx="226">
                  <c:v>71200</c:v>
                </c:pt>
                <c:pt idx="227">
                  <c:v>68400</c:v>
                </c:pt>
                <c:pt idx="228">
                  <c:v>66200</c:v>
                </c:pt>
                <c:pt idx="229">
                  <c:v>65700</c:v>
                </c:pt>
                <c:pt idx="230">
                  <c:v>67200</c:v>
                </c:pt>
                <c:pt idx="231">
                  <c:v>70200</c:v>
                </c:pt>
                <c:pt idx="232">
                  <c:v>69300</c:v>
                </c:pt>
                <c:pt idx="233">
                  <c:v>69300</c:v>
                </c:pt>
                <c:pt idx="234">
                  <c:v>70900</c:v>
                </c:pt>
                <c:pt idx="235">
                  <c:v>70100</c:v>
                </c:pt>
                <c:pt idx="236">
                  <c:v>67800</c:v>
                </c:pt>
                <c:pt idx="237">
                  <c:v>69700</c:v>
                </c:pt>
                <c:pt idx="238">
                  <c:v>73500</c:v>
                </c:pt>
                <c:pt idx="239">
                  <c:v>71700</c:v>
                </c:pt>
                <c:pt idx="240">
                  <c:v>73500</c:v>
                </c:pt>
                <c:pt idx="241">
                  <c:v>73800</c:v>
                </c:pt>
                <c:pt idx="242">
                  <c:v>72500</c:v>
                </c:pt>
                <c:pt idx="243">
                  <c:v>74700</c:v>
                </c:pt>
                <c:pt idx="244">
                  <c:v>74500</c:v>
                </c:pt>
                <c:pt idx="245">
                  <c:v>75800</c:v>
                </c:pt>
                <c:pt idx="246">
                  <c:v>75200</c:v>
                </c:pt>
                <c:pt idx="247">
                  <c:v>76800</c:v>
                </c:pt>
                <c:pt idx="248">
                  <c:v>81000</c:v>
                </c:pt>
                <c:pt idx="249">
                  <c:v>75900</c:v>
                </c:pt>
                <c:pt idx="250">
                  <c:v>75900</c:v>
                </c:pt>
                <c:pt idx="251">
                  <c:v>75900</c:v>
                </c:pt>
                <c:pt idx="252">
                  <c:v>76200</c:v>
                </c:pt>
                <c:pt idx="253">
                  <c:v>79200</c:v>
                </c:pt>
                <c:pt idx="254">
                  <c:v>78400</c:v>
                </c:pt>
                <c:pt idx="255">
                  <c:v>79600</c:v>
                </c:pt>
                <c:pt idx="256">
                  <c:v>81400</c:v>
                </c:pt>
                <c:pt idx="257">
                  <c:v>80500</c:v>
                </c:pt>
                <c:pt idx="258">
                  <c:v>80700</c:v>
                </c:pt>
                <c:pt idx="259">
                  <c:v>82000</c:v>
                </c:pt>
                <c:pt idx="260">
                  <c:v>81300</c:v>
                </c:pt>
                <c:pt idx="261">
                  <c:v>80100</c:v>
                </c:pt>
                <c:pt idx="262">
                  <c:v>82500</c:v>
                </c:pt>
                <c:pt idx="263">
                  <c:v>78300</c:v>
                </c:pt>
                <c:pt idx="264">
                  <c:v>82500</c:v>
                </c:pt>
                <c:pt idx="265">
                  <c:v>82000</c:v>
                </c:pt>
                <c:pt idx="266">
                  <c:v>84200</c:v>
                </c:pt>
                <c:pt idx="267">
                  <c:v>85600</c:v>
                </c:pt>
                <c:pt idx="268">
                  <c:v>80100</c:v>
                </c:pt>
                <c:pt idx="269">
                  <c:v>86300</c:v>
                </c:pt>
                <c:pt idx="270">
                  <c:v>82100</c:v>
                </c:pt>
                <c:pt idx="271">
                  <c:v>83300</c:v>
                </c:pt>
                <c:pt idx="272">
                  <c:v>84700</c:v>
                </c:pt>
                <c:pt idx="273">
                  <c:v>85400</c:v>
                </c:pt>
                <c:pt idx="274">
                  <c:v>87200</c:v>
                </c:pt>
                <c:pt idx="275">
                  <c:v>87900</c:v>
                </c:pt>
                <c:pt idx="276">
                  <c:v>86600</c:v>
                </c:pt>
                <c:pt idx="277">
                  <c:v>89700</c:v>
                </c:pt>
                <c:pt idx="278">
                  <c:v>88700</c:v>
                </c:pt>
                <c:pt idx="279">
                  <c:v>92500</c:v>
                </c:pt>
                <c:pt idx="280">
                  <c:v>92100</c:v>
                </c:pt>
                <c:pt idx="281">
                  <c:v>91200</c:v>
                </c:pt>
                <c:pt idx="282">
                  <c:v>94100</c:v>
                </c:pt>
                <c:pt idx="283">
                  <c:v>91500</c:v>
                </c:pt>
                <c:pt idx="284">
                  <c:v>95000</c:v>
                </c:pt>
                <c:pt idx="285">
                  <c:v>96400</c:v>
                </c:pt>
                <c:pt idx="286">
                  <c:v>94000</c:v>
                </c:pt>
                <c:pt idx="287">
                  <c:v>95000</c:v>
                </c:pt>
                <c:pt idx="288">
                  <c:v>98500</c:v>
                </c:pt>
                <c:pt idx="289">
                  <c:v>95200</c:v>
                </c:pt>
                <c:pt idx="290">
                  <c:v>98400</c:v>
                </c:pt>
                <c:pt idx="291">
                  <c:v>96500</c:v>
                </c:pt>
                <c:pt idx="292">
                  <c:v>104900</c:v>
                </c:pt>
                <c:pt idx="293">
                  <c:v>109000</c:v>
                </c:pt>
                <c:pt idx="294">
                  <c:v>105000</c:v>
                </c:pt>
                <c:pt idx="295">
                  <c:v>106800</c:v>
                </c:pt>
                <c:pt idx="296">
                  <c:v>106500</c:v>
                </c:pt>
                <c:pt idx="297">
                  <c:v>106500</c:v>
                </c:pt>
                <c:pt idx="298">
                  <c:v>117000</c:v>
                </c:pt>
                <c:pt idx="299">
                  <c:v>111800</c:v>
                </c:pt>
                <c:pt idx="300">
                  <c:v>119000</c:v>
                </c:pt>
                <c:pt idx="301">
                  <c:v>110900</c:v>
                </c:pt>
                <c:pt idx="302">
                  <c:v>108900</c:v>
                </c:pt>
                <c:pt idx="303">
                  <c:v>111000</c:v>
                </c:pt>
                <c:pt idx="304">
                  <c:v>110000</c:v>
                </c:pt>
                <c:pt idx="305">
                  <c:v>111500</c:v>
                </c:pt>
                <c:pt idx="306">
                  <c:v>118000</c:v>
                </c:pt>
                <c:pt idx="307">
                  <c:v>110000</c:v>
                </c:pt>
                <c:pt idx="308">
                  <c:v>116600</c:v>
                </c:pt>
                <c:pt idx="309">
                  <c:v>112900</c:v>
                </c:pt>
                <c:pt idx="310">
                  <c:v>110400</c:v>
                </c:pt>
                <c:pt idx="311">
                  <c:v>121000</c:v>
                </c:pt>
                <c:pt idx="312">
                  <c:v>113000</c:v>
                </c:pt>
                <c:pt idx="313">
                  <c:v>118000</c:v>
                </c:pt>
                <c:pt idx="314">
                  <c:v>123000</c:v>
                </c:pt>
                <c:pt idx="315">
                  <c:v>116700</c:v>
                </c:pt>
                <c:pt idx="316">
                  <c:v>119000</c:v>
                </c:pt>
                <c:pt idx="317">
                  <c:v>122800</c:v>
                </c:pt>
                <c:pt idx="318">
                  <c:v>116000</c:v>
                </c:pt>
                <c:pt idx="319">
                  <c:v>122900</c:v>
                </c:pt>
                <c:pt idx="320">
                  <c:v>120000</c:v>
                </c:pt>
                <c:pt idx="321">
                  <c:v>123000</c:v>
                </c:pt>
                <c:pt idx="322">
                  <c:v>125000</c:v>
                </c:pt>
                <c:pt idx="323">
                  <c:v>125200</c:v>
                </c:pt>
                <c:pt idx="324">
                  <c:v>125000</c:v>
                </c:pt>
                <c:pt idx="325">
                  <c:v>126900</c:v>
                </c:pt>
                <c:pt idx="326">
                  <c:v>119400</c:v>
                </c:pt>
                <c:pt idx="327">
                  <c:v>130000</c:v>
                </c:pt>
                <c:pt idx="328">
                  <c:v>125000</c:v>
                </c:pt>
                <c:pt idx="329">
                  <c:v>125000</c:v>
                </c:pt>
                <c:pt idx="330">
                  <c:v>118700</c:v>
                </c:pt>
                <c:pt idx="331">
                  <c:v>118400</c:v>
                </c:pt>
                <c:pt idx="332">
                  <c:v>113000</c:v>
                </c:pt>
                <c:pt idx="333">
                  <c:v>120000</c:v>
                </c:pt>
                <c:pt idx="334">
                  <c:v>118900</c:v>
                </c:pt>
                <c:pt idx="335">
                  <c:v>127000</c:v>
                </c:pt>
                <c:pt idx="336">
                  <c:v>117900</c:v>
                </c:pt>
                <c:pt idx="337">
                  <c:v>119900</c:v>
                </c:pt>
                <c:pt idx="338">
                  <c:v>122500</c:v>
                </c:pt>
                <c:pt idx="339">
                  <c:v>121000</c:v>
                </c:pt>
                <c:pt idx="340">
                  <c:v>116000</c:v>
                </c:pt>
                <c:pt idx="341">
                  <c:v>119000</c:v>
                </c:pt>
                <c:pt idx="342">
                  <c:v>120000</c:v>
                </c:pt>
                <c:pt idx="343">
                  <c:v>120800</c:v>
                </c:pt>
                <c:pt idx="344">
                  <c:v>120000</c:v>
                </c:pt>
                <c:pt idx="345">
                  <c:v>122600</c:v>
                </c:pt>
                <c:pt idx="346">
                  <c:v>118500</c:v>
                </c:pt>
                <c:pt idx="347">
                  <c:v>122000</c:v>
                </c:pt>
                <c:pt idx="348">
                  <c:v>120000</c:v>
                </c:pt>
                <c:pt idx="349">
                  <c:v>117200</c:v>
                </c:pt>
                <c:pt idx="350">
                  <c:v>120000</c:v>
                </c:pt>
                <c:pt idx="351">
                  <c:v>120000</c:v>
                </c:pt>
                <c:pt idx="352">
                  <c:v>113000</c:v>
                </c:pt>
                <c:pt idx="353">
                  <c:v>124500</c:v>
                </c:pt>
                <c:pt idx="354">
                  <c:v>118000</c:v>
                </c:pt>
                <c:pt idx="355">
                  <c:v>123500</c:v>
                </c:pt>
                <c:pt idx="356">
                  <c:v>119500</c:v>
                </c:pt>
                <c:pt idx="357">
                  <c:v>125000</c:v>
                </c:pt>
                <c:pt idx="358">
                  <c:v>128900</c:v>
                </c:pt>
                <c:pt idx="359">
                  <c:v>126000</c:v>
                </c:pt>
                <c:pt idx="360">
                  <c:v>118000</c:v>
                </c:pt>
                <c:pt idx="361">
                  <c:v>129400</c:v>
                </c:pt>
                <c:pt idx="362">
                  <c:v>125000</c:v>
                </c:pt>
                <c:pt idx="363">
                  <c:v>127000</c:v>
                </c:pt>
                <c:pt idx="364">
                  <c:v>129900</c:v>
                </c:pt>
                <c:pt idx="365">
                  <c:v>124500</c:v>
                </c:pt>
                <c:pt idx="366">
                  <c:v>123900</c:v>
                </c:pt>
                <c:pt idx="367">
                  <c:v>126600</c:v>
                </c:pt>
                <c:pt idx="368">
                  <c:v>129400</c:v>
                </c:pt>
                <c:pt idx="369">
                  <c:v>125000</c:v>
                </c:pt>
                <c:pt idx="370">
                  <c:v>130000</c:v>
                </c:pt>
                <c:pt idx="371">
                  <c:v>125000</c:v>
                </c:pt>
                <c:pt idx="372">
                  <c:v>126000</c:v>
                </c:pt>
                <c:pt idx="373">
                  <c:v>129900</c:v>
                </c:pt>
                <c:pt idx="374">
                  <c:v>132300</c:v>
                </c:pt>
                <c:pt idx="375">
                  <c:v>129000</c:v>
                </c:pt>
                <c:pt idx="376">
                  <c:v>129900</c:v>
                </c:pt>
                <c:pt idx="377">
                  <c:v>133500</c:v>
                </c:pt>
                <c:pt idx="378">
                  <c:v>124400</c:v>
                </c:pt>
                <c:pt idx="379">
                  <c:v>133300</c:v>
                </c:pt>
                <c:pt idx="380">
                  <c:v>129700</c:v>
                </c:pt>
                <c:pt idx="381">
                  <c:v>132000</c:v>
                </c:pt>
                <c:pt idx="382">
                  <c:v>129900</c:v>
                </c:pt>
                <c:pt idx="383">
                  <c:v>135000</c:v>
                </c:pt>
                <c:pt idx="384">
                  <c:v>127900</c:v>
                </c:pt>
                <c:pt idx="385">
                  <c:v>135000</c:v>
                </c:pt>
                <c:pt idx="386">
                  <c:v>130000</c:v>
                </c:pt>
                <c:pt idx="387">
                  <c:v>134000</c:v>
                </c:pt>
                <c:pt idx="388">
                  <c:v>133900</c:v>
                </c:pt>
                <c:pt idx="389">
                  <c:v>133700</c:v>
                </c:pt>
                <c:pt idx="390">
                  <c:v>131000</c:v>
                </c:pt>
                <c:pt idx="391">
                  <c:v>134900</c:v>
                </c:pt>
                <c:pt idx="392">
                  <c:v>130000</c:v>
                </c:pt>
                <c:pt idx="393">
                  <c:v>135200</c:v>
                </c:pt>
                <c:pt idx="394">
                  <c:v>137000</c:v>
                </c:pt>
                <c:pt idx="395">
                  <c:v>138600</c:v>
                </c:pt>
                <c:pt idx="396">
                  <c:v>131900</c:v>
                </c:pt>
                <c:pt idx="397">
                  <c:v>139400</c:v>
                </c:pt>
                <c:pt idx="398">
                  <c:v>137000</c:v>
                </c:pt>
                <c:pt idx="399">
                  <c:v>140000</c:v>
                </c:pt>
                <c:pt idx="400">
                  <c:v>136500</c:v>
                </c:pt>
                <c:pt idx="401">
                  <c:v>140000</c:v>
                </c:pt>
                <c:pt idx="402">
                  <c:v>144200</c:v>
                </c:pt>
                <c:pt idx="403">
                  <c:v>137000</c:v>
                </c:pt>
                <c:pt idx="404">
                  <c:v>139000</c:v>
                </c:pt>
                <c:pt idx="405">
                  <c:v>143800</c:v>
                </c:pt>
                <c:pt idx="406">
                  <c:v>143500</c:v>
                </c:pt>
                <c:pt idx="407">
                  <c:v>144900</c:v>
                </c:pt>
                <c:pt idx="408">
                  <c:v>145000</c:v>
                </c:pt>
                <c:pt idx="409">
                  <c:v>143000</c:v>
                </c:pt>
                <c:pt idx="410">
                  <c:v>148000</c:v>
                </c:pt>
                <c:pt idx="411">
                  <c:v>150000</c:v>
                </c:pt>
                <c:pt idx="412">
                  <c:v>141000</c:v>
                </c:pt>
                <c:pt idx="413">
                  <c:v>145000</c:v>
                </c:pt>
                <c:pt idx="414">
                  <c:v>145900</c:v>
                </c:pt>
                <c:pt idx="415">
                  <c:v>144000</c:v>
                </c:pt>
                <c:pt idx="416">
                  <c:v>146300</c:v>
                </c:pt>
                <c:pt idx="417">
                  <c:v>141500</c:v>
                </c:pt>
                <c:pt idx="418">
                  <c:v>145000</c:v>
                </c:pt>
                <c:pt idx="419">
                  <c:v>145900</c:v>
                </c:pt>
                <c:pt idx="420">
                  <c:v>148000</c:v>
                </c:pt>
                <c:pt idx="421">
                  <c:v>156000</c:v>
                </c:pt>
                <c:pt idx="422">
                  <c:v>152700</c:v>
                </c:pt>
                <c:pt idx="423">
                  <c:v>148000</c:v>
                </c:pt>
                <c:pt idx="424">
                  <c:v>153200</c:v>
                </c:pt>
                <c:pt idx="425">
                  <c:v>148000</c:v>
                </c:pt>
                <c:pt idx="426">
                  <c:v>149900</c:v>
                </c:pt>
                <c:pt idx="427">
                  <c:v>154900</c:v>
                </c:pt>
                <c:pt idx="428">
                  <c:v>155000</c:v>
                </c:pt>
                <c:pt idx="429">
                  <c:v>154500</c:v>
                </c:pt>
                <c:pt idx="430">
                  <c:v>151000</c:v>
                </c:pt>
                <c:pt idx="431">
                  <c:v>152500</c:v>
                </c:pt>
                <c:pt idx="432">
                  <c:v>153100</c:v>
                </c:pt>
                <c:pt idx="433">
                  <c:v>160000</c:v>
                </c:pt>
                <c:pt idx="434">
                  <c:v>157300</c:v>
                </c:pt>
                <c:pt idx="435">
                  <c:v>159900</c:v>
                </c:pt>
                <c:pt idx="436">
                  <c:v>154400</c:v>
                </c:pt>
                <c:pt idx="437">
                  <c:v>159300</c:v>
                </c:pt>
                <c:pt idx="438">
                  <c:v>158200</c:v>
                </c:pt>
                <c:pt idx="439">
                  <c:v>154800</c:v>
                </c:pt>
                <c:pt idx="440">
                  <c:v>163200</c:v>
                </c:pt>
                <c:pt idx="441">
                  <c:v>161100</c:v>
                </c:pt>
                <c:pt idx="442">
                  <c:v>172000</c:v>
                </c:pt>
                <c:pt idx="443">
                  <c:v>164800</c:v>
                </c:pt>
                <c:pt idx="444">
                  <c:v>163500</c:v>
                </c:pt>
                <c:pt idx="445">
                  <c:v>162400</c:v>
                </c:pt>
                <c:pt idx="446">
                  <c:v>165100</c:v>
                </c:pt>
                <c:pt idx="447">
                  <c:v>162600</c:v>
                </c:pt>
                <c:pt idx="448">
                  <c:v>164700</c:v>
                </c:pt>
                <c:pt idx="449">
                  <c:v>160100</c:v>
                </c:pt>
                <c:pt idx="450">
                  <c:v>169000</c:v>
                </c:pt>
                <c:pt idx="451">
                  <c:v>166600</c:v>
                </c:pt>
                <c:pt idx="452">
                  <c:v>171500</c:v>
                </c:pt>
                <c:pt idx="453">
                  <c:v>176300</c:v>
                </c:pt>
                <c:pt idx="454">
                  <c:v>174700</c:v>
                </c:pt>
                <c:pt idx="455">
                  <c:v>162000</c:v>
                </c:pt>
                <c:pt idx="456">
                  <c:v>171300</c:v>
                </c:pt>
                <c:pt idx="457">
                  <c:v>169100</c:v>
                </c:pt>
                <c:pt idx="458">
                  <c:v>166300</c:v>
                </c:pt>
                <c:pt idx="459">
                  <c:v>175200</c:v>
                </c:pt>
                <c:pt idx="460">
                  <c:v>175300</c:v>
                </c:pt>
                <c:pt idx="461">
                  <c:v>179400</c:v>
                </c:pt>
                <c:pt idx="462">
                  <c:v>175000</c:v>
                </c:pt>
                <c:pt idx="463">
                  <c:v>173700</c:v>
                </c:pt>
                <c:pt idx="464">
                  <c:v>166400</c:v>
                </c:pt>
                <c:pt idx="465">
                  <c:v>171300</c:v>
                </c:pt>
                <c:pt idx="466">
                  <c:v>168100</c:v>
                </c:pt>
                <c:pt idx="467">
                  <c:v>180200</c:v>
                </c:pt>
                <c:pt idx="468">
                  <c:v>187100</c:v>
                </c:pt>
                <c:pt idx="469">
                  <c:v>191100</c:v>
                </c:pt>
                <c:pt idx="470">
                  <c:v>183400</c:v>
                </c:pt>
                <c:pt idx="471">
                  <c:v>187100</c:v>
                </c:pt>
                <c:pt idx="472">
                  <c:v>181000</c:v>
                </c:pt>
                <c:pt idx="473">
                  <c:v>190600</c:v>
                </c:pt>
                <c:pt idx="474">
                  <c:v>175600</c:v>
                </c:pt>
                <c:pt idx="475">
                  <c:v>178900</c:v>
                </c:pt>
                <c:pt idx="476">
                  <c:v>177500</c:v>
                </c:pt>
                <c:pt idx="477">
                  <c:v>189200</c:v>
                </c:pt>
                <c:pt idx="478">
                  <c:v>181200</c:v>
                </c:pt>
                <c:pt idx="479">
                  <c:v>197600</c:v>
                </c:pt>
                <c:pt idx="480">
                  <c:v>181700</c:v>
                </c:pt>
                <c:pt idx="481">
                  <c:v>187000</c:v>
                </c:pt>
                <c:pt idx="482">
                  <c:v>185100</c:v>
                </c:pt>
                <c:pt idx="483">
                  <c:v>189500</c:v>
                </c:pt>
                <c:pt idx="484">
                  <c:v>195500</c:v>
                </c:pt>
                <c:pt idx="485">
                  <c:v>187900</c:v>
                </c:pt>
                <c:pt idx="486">
                  <c:v>190200</c:v>
                </c:pt>
                <c:pt idx="487">
                  <c:v>190500</c:v>
                </c:pt>
                <c:pt idx="488">
                  <c:v>192000</c:v>
                </c:pt>
                <c:pt idx="489">
                  <c:v>194100</c:v>
                </c:pt>
                <c:pt idx="490">
                  <c:v>207100</c:v>
                </c:pt>
                <c:pt idx="491">
                  <c:v>196000</c:v>
                </c:pt>
                <c:pt idx="492">
                  <c:v>209500</c:v>
                </c:pt>
                <c:pt idx="493">
                  <c:v>219600</c:v>
                </c:pt>
                <c:pt idx="494">
                  <c:v>209600</c:v>
                </c:pt>
                <c:pt idx="495">
                  <c:v>222300</c:v>
                </c:pt>
                <c:pt idx="496">
                  <c:v>211700</c:v>
                </c:pt>
                <c:pt idx="497">
                  <c:v>215700</c:v>
                </c:pt>
                <c:pt idx="498">
                  <c:v>212400</c:v>
                </c:pt>
                <c:pt idx="499">
                  <c:v>218100</c:v>
                </c:pt>
                <c:pt idx="500">
                  <c:v>211600</c:v>
                </c:pt>
                <c:pt idx="501">
                  <c:v>229200</c:v>
                </c:pt>
                <c:pt idx="502">
                  <c:v>224500</c:v>
                </c:pt>
                <c:pt idx="503">
                  <c:v>229600</c:v>
                </c:pt>
                <c:pt idx="504">
                  <c:v>223100</c:v>
                </c:pt>
                <c:pt idx="505">
                  <c:v>237300</c:v>
                </c:pt>
                <c:pt idx="506">
                  <c:v>229300</c:v>
                </c:pt>
                <c:pt idx="507">
                  <c:v>236300</c:v>
                </c:pt>
                <c:pt idx="508">
                  <c:v>228300</c:v>
                </c:pt>
                <c:pt idx="509">
                  <c:v>226100</c:v>
                </c:pt>
                <c:pt idx="510">
                  <c:v>229200</c:v>
                </c:pt>
                <c:pt idx="511">
                  <c:v>240100</c:v>
                </c:pt>
                <c:pt idx="512">
                  <c:v>240400</c:v>
                </c:pt>
                <c:pt idx="513">
                  <c:v>243900</c:v>
                </c:pt>
                <c:pt idx="514">
                  <c:v>237900</c:v>
                </c:pt>
                <c:pt idx="515">
                  <c:v>238600</c:v>
                </c:pt>
                <c:pt idx="516">
                  <c:v>244900</c:v>
                </c:pt>
                <c:pt idx="517">
                  <c:v>250800</c:v>
                </c:pt>
                <c:pt idx="518">
                  <c:v>238800</c:v>
                </c:pt>
                <c:pt idx="519">
                  <c:v>257000</c:v>
                </c:pt>
                <c:pt idx="520">
                  <c:v>238200</c:v>
                </c:pt>
                <c:pt idx="521">
                  <c:v>243200</c:v>
                </c:pt>
                <c:pt idx="522">
                  <c:v>238100</c:v>
                </c:pt>
                <c:pt idx="523">
                  <c:v>243900</c:v>
                </c:pt>
                <c:pt idx="524">
                  <c:v>226700</c:v>
                </c:pt>
                <c:pt idx="525">
                  <c:v>250400</c:v>
                </c:pt>
                <c:pt idx="526">
                  <c:v>240100</c:v>
                </c:pt>
                <c:pt idx="527">
                  <c:v>244700</c:v>
                </c:pt>
                <c:pt idx="528">
                  <c:v>254400</c:v>
                </c:pt>
                <c:pt idx="529">
                  <c:v>250800</c:v>
                </c:pt>
                <c:pt idx="530">
                  <c:v>262600</c:v>
                </c:pt>
                <c:pt idx="531">
                  <c:v>242500</c:v>
                </c:pt>
                <c:pt idx="532">
                  <c:v>245000</c:v>
                </c:pt>
                <c:pt idx="533">
                  <c:v>235500</c:v>
                </c:pt>
                <c:pt idx="534">
                  <c:v>246200</c:v>
                </c:pt>
                <c:pt idx="535">
                  <c:v>236500</c:v>
                </c:pt>
                <c:pt idx="536">
                  <c:v>240300</c:v>
                </c:pt>
                <c:pt idx="537">
                  <c:v>234300</c:v>
                </c:pt>
                <c:pt idx="538">
                  <c:v>249100</c:v>
                </c:pt>
                <c:pt idx="539">
                  <c:v>227700</c:v>
                </c:pt>
                <c:pt idx="540">
                  <c:v>232400</c:v>
                </c:pt>
                <c:pt idx="541">
                  <c:v>245300</c:v>
                </c:pt>
                <c:pt idx="542">
                  <c:v>229300</c:v>
                </c:pt>
                <c:pt idx="543">
                  <c:v>246400</c:v>
                </c:pt>
                <c:pt idx="544">
                  <c:v>229300</c:v>
                </c:pt>
                <c:pt idx="545">
                  <c:v>234300</c:v>
                </c:pt>
                <c:pt idx="546">
                  <c:v>237300</c:v>
                </c:pt>
                <c:pt idx="547">
                  <c:v>221000</c:v>
                </c:pt>
                <c:pt idx="548">
                  <c:v>225200</c:v>
                </c:pt>
                <c:pt idx="549">
                  <c:v>213200</c:v>
                </c:pt>
                <c:pt idx="550">
                  <c:v>221600</c:v>
                </c:pt>
                <c:pt idx="551">
                  <c:v>229600</c:v>
                </c:pt>
                <c:pt idx="552">
                  <c:v>208600</c:v>
                </c:pt>
                <c:pt idx="553">
                  <c:v>209700</c:v>
                </c:pt>
                <c:pt idx="554">
                  <c:v>205100</c:v>
                </c:pt>
                <c:pt idx="555">
                  <c:v>219200</c:v>
                </c:pt>
                <c:pt idx="556">
                  <c:v>222300</c:v>
                </c:pt>
                <c:pt idx="557">
                  <c:v>214700</c:v>
                </c:pt>
                <c:pt idx="558">
                  <c:v>214200</c:v>
                </c:pt>
                <c:pt idx="559">
                  <c:v>207100</c:v>
                </c:pt>
                <c:pt idx="560">
                  <c:v>216600</c:v>
                </c:pt>
                <c:pt idx="561">
                  <c:v>215100</c:v>
                </c:pt>
                <c:pt idx="562">
                  <c:v>218800</c:v>
                </c:pt>
                <c:pt idx="563">
                  <c:v>222600</c:v>
                </c:pt>
                <c:pt idx="564">
                  <c:v>218200</c:v>
                </c:pt>
                <c:pt idx="565">
                  <c:v>221900</c:v>
                </c:pt>
                <c:pt idx="566">
                  <c:v>224800</c:v>
                </c:pt>
                <c:pt idx="567">
                  <c:v>208300</c:v>
                </c:pt>
                <c:pt idx="568">
                  <c:v>230500</c:v>
                </c:pt>
                <c:pt idx="569">
                  <c:v>219500</c:v>
                </c:pt>
                <c:pt idx="570">
                  <c:v>212100</c:v>
                </c:pt>
                <c:pt idx="571">
                  <c:v>226600</c:v>
                </c:pt>
                <c:pt idx="572">
                  <c:v>228000</c:v>
                </c:pt>
                <c:pt idx="573">
                  <c:v>204200</c:v>
                </c:pt>
                <c:pt idx="574">
                  <c:v>219600</c:v>
                </c:pt>
                <c:pt idx="575">
                  <c:v>241200</c:v>
                </c:pt>
                <c:pt idx="576">
                  <c:v>240100</c:v>
                </c:pt>
                <c:pt idx="577">
                  <c:v>220100</c:v>
                </c:pt>
                <c:pt idx="578">
                  <c:v>220500</c:v>
                </c:pt>
                <c:pt idx="579">
                  <c:v>224700</c:v>
                </c:pt>
                <c:pt idx="580">
                  <c:v>222000</c:v>
                </c:pt>
                <c:pt idx="581">
                  <c:v>240200</c:v>
                </c:pt>
                <c:pt idx="582">
                  <c:v>229900</c:v>
                </c:pt>
                <c:pt idx="583">
                  <c:v>219600</c:v>
                </c:pt>
                <c:pt idx="584">
                  <c:v>217000</c:v>
                </c:pt>
                <c:pt idx="585">
                  <c:v>224800</c:v>
                </c:pt>
                <c:pt idx="586">
                  <c:v>214300</c:v>
                </c:pt>
                <c:pt idx="587">
                  <c:v>218600</c:v>
                </c:pt>
                <c:pt idx="588">
                  <c:v>221700</c:v>
                </c:pt>
                <c:pt idx="589">
                  <c:v>239900</c:v>
                </c:pt>
                <c:pt idx="590">
                  <c:v>239800</c:v>
                </c:pt>
                <c:pt idx="591">
                  <c:v>236400</c:v>
                </c:pt>
                <c:pt idx="592">
                  <c:v>239200</c:v>
                </c:pt>
                <c:pt idx="593">
                  <c:v>232600</c:v>
                </c:pt>
                <c:pt idx="594">
                  <c:v>237400</c:v>
                </c:pt>
                <c:pt idx="595">
                  <c:v>253200</c:v>
                </c:pt>
                <c:pt idx="596">
                  <c:v>254600</c:v>
                </c:pt>
                <c:pt idx="597">
                  <c:v>247200</c:v>
                </c:pt>
                <c:pt idx="598">
                  <c:v>245000</c:v>
                </c:pt>
                <c:pt idx="599">
                  <c:v>258300</c:v>
                </c:pt>
                <c:pt idx="600">
                  <c:v>251500</c:v>
                </c:pt>
                <c:pt idx="601">
                  <c:v>265100</c:v>
                </c:pt>
                <c:pt idx="602">
                  <c:v>257500</c:v>
                </c:pt>
                <c:pt idx="603">
                  <c:v>279300</c:v>
                </c:pt>
                <c:pt idx="604">
                  <c:v>263700</c:v>
                </c:pt>
                <c:pt idx="605">
                  <c:v>259800</c:v>
                </c:pt>
                <c:pt idx="606">
                  <c:v>262200</c:v>
                </c:pt>
                <c:pt idx="607">
                  <c:v>255300</c:v>
                </c:pt>
                <c:pt idx="608">
                  <c:v>269800</c:v>
                </c:pt>
                <c:pt idx="609">
                  <c:v>264300</c:v>
                </c:pt>
                <c:pt idx="610">
                  <c:v>277100</c:v>
                </c:pt>
                <c:pt idx="611">
                  <c:v>275500</c:v>
                </c:pt>
                <c:pt idx="612">
                  <c:v>269800</c:v>
                </c:pt>
                <c:pt idx="613">
                  <c:v>268400</c:v>
                </c:pt>
                <c:pt idx="614">
                  <c:v>282300</c:v>
                </c:pt>
                <c:pt idx="615">
                  <c:v>274500</c:v>
                </c:pt>
                <c:pt idx="616">
                  <c:v>285600</c:v>
                </c:pt>
                <c:pt idx="617">
                  <c:v>287000</c:v>
                </c:pt>
                <c:pt idx="618">
                  <c:v>280400</c:v>
                </c:pt>
                <c:pt idx="619">
                  <c:v>291700</c:v>
                </c:pt>
                <c:pt idx="620">
                  <c:v>261500</c:v>
                </c:pt>
                <c:pt idx="621">
                  <c:v>299400</c:v>
                </c:pt>
                <c:pt idx="622">
                  <c:v>302700</c:v>
                </c:pt>
                <c:pt idx="623">
                  <c:v>302000</c:v>
                </c:pt>
                <c:pt idx="624">
                  <c:v>292000</c:v>
                </c:pt>
                <c:pt idx="625">
                  <c:v>293900</c:v>
                </c:pt>
                <c:pt idx="626">
                  <c:v>293400</c:v>
                </c:pt>
                <c:pt idx="627">
                  <c:v>292700</c:v>
                </c:pt>
                <c:pt idx="628">
                  <c:v>287400</c:v>
                </c:pt>
                <c:pt idx="629">
                  <c:v>289200</c:v>
                </c:pt>
                <c:pt idx="630">
                  <c:v>296000</c:v>
                </c:pt>
                <c:pt idx="631">
                  <c:v>300200</c:v>
                </c:pt>
                <c:pt idx="632">
                  <c:v>307600</c:v>
                </c:pt>
                <c:pt idx="633">
                  <c:v>298700</c:v>
                </c:pt>
                <c:pt idx="634">
                  <c:v>317000</c:v>
                </c:pt>
                <c:pt idx="635">
                  <c:v>299000</c:v>
                </c:pt>
                <c:pt idx="636">
                  <c:v>291100</c:v>
                </c:pt>
                <c:pt idx="637">
                  <c:v>311300</c:v>
                </c:pt>
                <c:pt idx="638">
                  <c:v>298200</c:v>
                </c:pt>
                <c:pt idx="639">
                  <c:v>320200</c:v>
                </c:pt>
                <c:pt idx="640">
                  <c:v>290400</c:v>
                </c:pt>
              </c:numCache>
            </c:numRef>
          </c:val>
          <c:smooth val="0"/>
        </c:ser>
        <c:ser>
          <c:idx val="2"/>
          <c:order val="2"/>
          <c:tx>
            <c:v>Average Prices</c:v>
          </c:tx>
          <c:spPr>
            <a:ln>
              <a:solidFill>
                <a:schemeClr val="accent6">
                  <a:lumMod val="75000"/>
                </a:schemeClr>
              </a:solidFill>
            </a:ln>
          </c:spPr>
          <c:marker>
            <c:symbol val="none"/>
          </c:marker>
          <c:cat>
            <c:numRef>
              <c:f>'FRED Graph'!$A$12:$A$652</c:f>
              <c:numCache>
                <c:formatCode>yyyy\-mm\-dd</c:formatCode>
                <c:ptCount val="641"/>
                <c:pt idx="0">
                  <c:v>23012</c:v>
                </c:pt>
                <c:pt idx="1">
                  <c:v>23043</c:v>
                </c:pt>
                <c:pt idx="2">
                  <c:v>23071</c:v>
                </c:pt>
                <c:pt idx="3">
                  <c:v>23102</c:v>
                </c:pt>
                <c:pt idx="4">
                  <c:v>23132</c:v>
                </c:pt>
                <c:pt idx="5">
                  <c:v>23163</c:v>
                </c:pt>
                <c:pt idx="6">
                  <c:v>23193</c:v>
                </c:pt>
                <c:pt idx="7">
                  <c:v>23224</c:v>
                </c:pt>
                <c:pt idx="8">
                  <c:v>23255</c:v>
                </c:pt>
                <c:pt idx="9">
                  <c:v>23285</c:v>
                </c:pt>
                <c:pt idx="10">
                  <c:v>23316</c:v>
                </c:pt>
                <c:pt idx="11">
                  <c:v>23346</c:v>
                </c:pt>
                <c:pt idx="12">
                  <c:v>23377</c:v>
                </c:pt>
                <c:pt idx="13">
                  <c:v>23408</c:v>
                </c:pt>
                <c:pt idx="14">
                  <c:v>23437</c:v>
                </c:pt>
                <c:pt idx="15">
                  <c:v>23468</c:v>
                </c:pt>
                <c:pt idx="16">
                  <c:v>23498</c:v>
                </c:pt>
                <c:pt idx="17">
                  <c:v>23529</c:v>
                </c:pt>
                <c:pt idx="18">
                  <c:v>23559</c:v>
                </c:pt>
                <c:pt idx="19">
                  <c:v>23590</c:v>
                </c:pt>
                <c:pt idx="20">
                  <c:v>23621</c:v>
                </c:pt>
                <c:pt idx="21">
                  <c:v>23651</c:v>
                </c:pt>
                <c:pt idx="22">
                  <c:v>23682</c:v>
                </c:pt>
                <c:pt idx="23">
                  <c:v>23712</c:v>
                </c:pt>
                <c:pt idx="24">
                  <c:v>23743</c:v>
                </c:pt>
                <c:pt idx="25">
                  <c:v>23774</c:v>
                </c:pt>
                <c:pt idx="26">
                  <c:v>23802</c:v>
                </c:pt>
                <c:pt idx="27">
                  <c:v>23833</c:v>
                </c:pt>
                <c:pt idx="28">
                  <c:v>23863</c:v>
                </c:pt>
                <c:pt idx="29">
                  <c:v>23894</c:v>
                </c:pt>
                <c:pt idx="30">
                  <c:v>23924</c:v>
                </c:pt>
                <c:pt idx="31">
                  <c:v>23955</c:v>
                </c:pt>
                <c:pt idx="32">
                  <c:v>23986</c:v>
                </c:pt>
                <c:pt idx="33">
                  <c:v>24016</c:v>
                </c:pt>
                <c:pt idx="34">
                  <c:v>24047</c:v>
                </c:pt>
                <c:pt idx="35">
                  <c:v>24077</c:v>
                </c:pt>
                <c:pt idx="36">
                  <c:v>24108</c:v>
                </c:pt>
                <c:pt idx="37">
                  <c:v>24139</c:v>
                </c:pt>
                <c:pt idx="38">
                  <c:v>24167</c:v>
                </c:pt>
                <c:pt idx="39">
                  <c:v>24198</c:v>
                </c:pt>
                <c:pt idx="40">
                  <c:v>24228</c:v>
                </c:pt>
                <c:pt idx="41">
                  <c:v>24259</c:v>
                </c:pt>
                <c:pt idx="42">
                  <c:v>24289</c:v>
                </c:pt>
                <c:pt idx="43">
                  <c:v>24320</c:v>
                </c:pt>
                <c:pt idx="44">
                  <c:v>24351</c:v>
                </c:pt>
                <c:pt idx="45">
                  <c:v>24381</c:v>
                </c:pt>
                <c:pt idx="46">
                  <c:v>24412</c:v>
                </c:pt>
                <c:pt idx="47">
                  <c:v>24442</c:v>
                </c:pt>
                <c:pt idx="48">
                  <c:v>24473</c:v>
                </c:pt>
                <c:pt idx="49">
                  <c:v>24504</c:v>
                </c:pt>
                <c:pt idx="50">
                  <c:v>24532</c:v>
                </c:pt>
                <c:pt idx="51">
                  <c:v>24563</c:v>
                </c:pt>
                <c:pt idx="52">
                  <c:v>24593</c:v>
                </c:pt>
                <c:pt idx="53">
                  <c:v>24624</c:v>
                </c:pt>
                <c:pt idx="54">
                  <c:v>24654</c:v>
                </c:pt>
                <c:pt idx="55">
                  <c:v>24685</c:v>
                </c:pt>
                <c:pt idx="56">
                  <c:v>24716</c:v>
                </c:pt>
                <c:pt idx="57">
                  <c:v>24746</c:v>
                </c:pt>
                <c:pt idx="58">
                  <c:v>24777</c:v>
                </c:pt>
                <c:pt idx="59">
                  <c:v>24807</c:v>
                </c:pt>
                <c:pt idx="60">
                  <c:v>24838</c:v>
                </c:pt>
                <c:pt idx="61">
                  <c:v>24869</c:v>
                </c:pt>
                <c:pt idx="62">
                  <c:v>24898</c:v>
                </c:pt>
                <c:pt idx="63">
                  <c:v>24929</c:v>
                </c:pt>
                <c:pt idx="64">
                  <c:v>24959</c:v>
                </c:pt>
                <c:pt idx="65">
                  <c:v>24990</c:v>
                </c:pt>
                <c:pt idx="66">
                  <c:v>25020</c:v>
                </c:pt>
                <c:pt idx="67">
                  <c:v>25051</c:v>
                </c:pt>
                <c:pt idx="68">
                  <c:v>25082</c:v>
                </c:pt>
                <c:pt idx="69">
                  <c:v>25112</c:v>
                </c:pt>
                <c:pt idx="70">
                  <c:v>25143</c:v>
                </c:pt>
                <c:pt idx="71">
                  <c:v>25173</c:v>
                </c:pt>
                <c:pt idx="72">
                  <c:v>25204</c:v>
                </c:pt>
                <c:pt idx="73">
                  <c:v>25235</c:v>
                </c:pt>
                <c:pt idx="74">
                  <c:v>25263</c:v>
                </c:pt>
                <c:pt idx="75">
                  <c:v>25294</c:v>
                </c:pt>
                <c:pt idx="76">
                  <c:v>25324</c:v>
                </c:pt>
                <c:pt idx="77">
                  <c:v>25355</c:v>
                </c:pt>
                <c:pt idx="78">
                  <c:v>25385</c:v>
                </c:pt>
                <c:pt idx="79">
                  <c:v>25416</c:v>
                </c:pt>
                <c:pt idx="80">
                  <c:v>25447</c:v>
                </c:pt>
                <c:pt idx="81">
                  <c:v>25477</c:v>
                </c:pt>
                <c:pt idx="82">
                  <c:v>25508</c:v>
                </c:pt>
                <c:pt idx="83">
                  <c:v>25538</c:v>
                </c:pt>
                <c:pt idx="84">
                  <c:v>25569</c:v>
                </c:pt>
                <c:pt idx="85">
                  <c:v>25600</c:v>
                </c:pt>
                <c:pt idx="86">
                  <c:v>25628</c:v>
                </c:pt>
                <c:pt idx="87">
                  <c:v>25659</c:v>
                </c:pt>
                <c:pt idx="88">
                  <c:v>25689</c:v>
                </c:pt>
                <c:pt idx="89">
                  <c:v>25720</c:v>
                </c:pt>
                <c:pt idx="90">
                  <c:v>25750</c:v>
                </c:pt>
                <c:pt idx="91">
                  <c:v>25781</c:v>
                </c:pt>
                <c:pt idx="92">
                  <c:v>25812</c:v>
                </c:pt>
                <c:pt idx="93">
                  <c:v>25842</c:v>
                </c:pt>
                <c:pt idx="94">
                  <c:v>25873</c:v>
                </c:pt>
                <c:pt idx="95">
                  <c:v>25903</c:v>
                </c:pt>
                <c:pt idx="96">
                  <c:v>25934</c:v>
                </c:pt>
                <c:pt idx="97">
                  <c:v>25965</c:v>
                </c:pt>
                <c:pt idx="98">
                  <c:v>25993</c:v>
                </c:pt>
                <c:pt idx="99">
                  <c:v>26024</c:v>
                </c:pt>
                <c:pt idx="100">
                  <c:v>26054</c:v>
                </c:pt>
                <c:pt idx="101">
                  <c:v>26085</c:v>
                </c:pt>
                <c:pt idx="102">
                  <c:v>26115</c:v>
                </c:pt>
                <c:pt idx="103">
                  <c:v>26146</c:v>
                </c:pt>
                <c:pt idx="104">
                  <c:v>26177</c:v>
                </c:pt>
                <c:pt idx="105">
                  <c:v>26207</c:v>
                </c:pt>
                <c:pt idx="106">
                  <c:v>26238</c:v>
                </c:pt>
                <c:pt idx="107">
                  <c:v>26268</c:v>
                </c:pt>
                <c:pt idx="108">
                  <c:v>26299</c:v>
                </c:pt>
                <c:pt idx="109">
                  <c:v>26330</c:v>
                </c:pt>
                <c:pt idx="110">
                  <c:v>26359</c:v>
                </c:pt>
                <c:pt idx="111">
                  <c:v>26390</c:v>
                </c:pt>
                <c:pt idx="112">
                  <c:v>26420</c:v>
                </c:pt>
                <c:pt idx="113">
                  <c:v>26451</c:v>
                </c:pt>
                <c:pt idx="114">
                  <c:v>26481</c:v>
                </c:pt>
                <c:pt idx="115">
                  <c:v>26512</c:v>
                </c:pt>
                <c:pt idx="116">
                  <c:v>26543</c:v>
                </c:pt>
                <c:pt idx="117">
                  <c:v>26573</c:v>
                </c:pt>
                <c:pt idx="118">
                  <c:v>26604</c:v>
                </c:pt>
                <c:pt idx="119">
                  <c:v>26634</c:v>
                </c:pt>
                <c:pt idx="120">
                  <c:v>26665</c:v>
                </c:pt>
                <c:pt idx="121">
                  <c:v>26696</c:v>
                </c:pt>
                <c:pt idx="122">
                  <c:v>26724</c:v>
                </c:pt>
                <c:pt idx="123">
                  <c:v>26755</c:v>
                </c:pt>
                <c:pt idx="124">
                  <c:v>26785</c:v>
                </c:pt>
                <c:pt idx="125">
                  <c:v>26816</c:v>
                </c:pt>
                <c:pt idx="126">
                  <c:v>26846</c:v>
                </c:pt>
                <c:pt idx="127">
                  <c:v>26877</c:v>
                </c:pt>
                <c:pt idx="128">
                  <c:v>26908</c:v>
                </c:pt>
                <c:pt idx="129">
                  <c:v>26938</c:v>
                </c:pt>
                <c:pt idx="130">
                  <c:v>26969</c:v>
                </c:pt>
                <c:pt idx="131">
                  <c:v>26999</c:v>
                </c:pt>
                <c:pt idx="132">
                  <c:v>27030</c:v>
                </c:pt>
                <c:pt idx="133">
                  <c:v>27061</c:v>
                </c:pt>
                <c:pt idx="134">
                  <c:v>27089</c:v>
                </c:pt>
                <c:pt idx="135">
                  <c:v>27120</c:v>
                </c:pt>
                <c:pt idx="136">
                  <c:v>27150</c:v>
                </c:pt>
                <c:pt idx="137">
                  <c:v>27181</c:v>
                </c:pt>
                <c:pt idx="138">
                  <c:v>27211</c:v>
                </c:pt>
                <c:pt idx="139">
                  <c:v>27242</c:v>
                </c:pt>
                <c:pt idx="140">
                  <c:v>27273</c:v>
                </c:pt>
                <c:pt idx="141">
                  <c:v>27303</c:v>
                </c:pt>
                <c:pt idx="142">
                  <c:v>27334</c:v>
                </c:pt>
                <c:pt idx="143">
                  <c:v>27364</c:v>
                </c:pt>
                <c:pt idx="144">
                  <c:v>27395</c:v>
                </c:pt>
                <c:pt idx="145">
                  <c:v>27426</c:v>
                </c:pt>
                <c:pt idx="146">
                  <c:v>27454</c:v>
                </c:pt>
                <c:pt idx="147">
                  <c:v>27485</c:v>
                </c:pt>
                <c:pt idx="148">
                  <c:v>27515</c:v>
                </c:pt>
                <c:pt idx="149">
                  <c:v>27546</c:v>
                </c:pt>
                <c:pt idx="150">
                  <c:v>27576</c:v>
                </c:pt>
                <c:pt idx="151">
                  <c:v>27607</c:v>
                </c:pt>
                <c:pt idx="152">
                  <c:v>27638</c:v>
                </c:pt>
                <c:pt idx="153">
                  <c:v>27668</c:v>
                </c:pt>
                <c:pt idx="154">
                  <c:v>27699</c:v>
                </c:pt>
                <c:pt idx="155">
                  <c:v>27729</c:v>
                </c:pt>
                <c:pt idx="156">
                  <c:v>27760</c:v>
                </c:pt>
                <c:pt idx="157">
                  <c:v>27791</c:v>
                </c:pt>
                <c:pt idx="158">
                  <c:v>27820</c:v>
                </c:pt>
                <c:pt idx="159">
                  <c:v>27851</c:v>
                </c:pt>
                <c:pt idx="160">
                  <c:v>27881</c:v>
                </c:pt>
                <c:pt idx="161">
                  <c:v>27912</c:v>
                </c:pt>
                <c:pt idx="162">
                  <c:v>27942</c:v>
                </c:pt>
                <c:pt idx="163">
                  <c:v>27973</c:v>
                </c:pt>
                <c:pt idx="164">
                  <c:v>28004</c:v>
                </c:pt>
                <c:pt idx="165">
                  <c:v>28034</c:v>
                </c:pt>
                <c:pt idx="166">
                  <c:v>28065</c:v>
                </c:pt>
                <c:pt idx="167">
                  <c:v>28095</c:v>
                </c:pt>
                <c:pt idx="168">
                  <c:v>28126</c:v>
                </c:pt>
                <c:pt idx="169">
                  <c:v>28157</c:v>
                </c:pt>
                <c:pt idx="170">
                  <c:v>28185</c:v>
                </c:pt>
                <c:pt idx="171">
                  <c:v>28216</c:v>
                </c:pt>
                <c:pt idx="172">
                  <c:v>28246</c:v>
                </c:pt>
                <c:pt idx="173">
                  <c:v>28277</c:v>
                </c:pt>
                <c:pt idx="174">
                  <c:v>28307</c:v>
                </c:pt>
                <c:pt idx="175">
                  <c:v>28338</c:v>
                </c:pt>
                <c:pt idx="176">
                  <c:v>28369</c:v>
                </c:pt>
                <c:pt idx="177">
                  <c:v>28399</c:v>
                </c:pt>
                <c:pt idx="178">
                  <c:v>28430</c:v>
                </c:pt>
                <c:pt idx="179">
                  <c:v>28460</c:v>
                </c:pt>
                <c:pt idx="180">
                  <c:v>28491</c:v>
                </c:pt>
                <c:pt idx="181">
                  <c:v>28522</c:v>
                </c:pt>
                <c:pt idx="182">
                  <c:v>28550</c:v>
                </c:pt>
                <c:pt idx="183">
                  <c:v>28581</c:v>
                </c:pt>
                <c:pt idx="184">
                  <c:v>28611</c:v>
                </c:pt>
                <c:pt idx="185">
                  <c:v>28642</c:v>
                </c:pt>
                <c:pt idx="186">
                  <c:v>28672</c:v>
                </c:pt>
                <c:pt idx="187">
                  <c:v>28703</c:v>
                </c:pt>
                <c:pt idx="188">
                  <c:v>28734</c:v>
                </c:pt>
                <c:pt idx="189">
                  <c:v>28764</c:v>
                </c:pt>
                <c:pt idx="190">
                  <c:v>28795</c:v>
                </c:pt>
                <c:pt idx="191">
                  <c:v>28825</c:v>
                </c:pt>
                <c:pt idx="192">
                  <c:v>28856</c:v>
                </c:pt>
                <c:pt idx="193">
                  <c:v>28887</c:v>
                </c:pt>
                <c:pt idx="194">
                  <c:v>28915</c:v>
                </c:pt>
                <c:pt idx="195">
                  <c:v>28946</c:v>
                </c:pt>
                <c:pt idx="196">
                  <c:v>28976</c:v>
                </c:pt>
                <c:pt idx="197">
                  <c:v>29007</c:v>
                </c:pt>
                <c:pt idx="198">
                  <c:v>29037</c:v>
                </c:pt>
                <c:pt idx="199">
                  <c:v>29068</c:v>
                </c:pt>
                <c:pt idx="200">
                  <c:v>29099</c:v>
                </c:pt>
                <c:pt idx="201">
                  <c:v>29129</c:v>
                </c:pt>
                <c:pt idx="202">
                  <c:v>29160</c:v>
                </c:pt>
                <c:pt idx="203">
                  <c:v>29190</c:v>
                </c:pt>
                <c:pt idx="204">
                  <c:v>29221</c:v>
                </c:pt>
                <c:pt idx="205">
                  <c:v>29252</c:v>
                </c:pt>
                <c:pt idx="206">
                  <c:v>29281</c:v>
                </c:pt>
                <c:pt idx="207">
                  <c:v>29312</c:v>
                </c:pt>
                <c:pt idx="208">
                  <c:v>29342</c:v>
                </c:pt>
                <c:pt idx="209">
                  <c:v>29373</c:v>
                </c:pt>
                <c:pt idx="210">
                  <c:v>29403</c:v>
                </c:pt>
                <c:pt idx="211">
                  <c:v>29434</c:v>
                </c:pt>
                <c:pt idx="212">
                  <c:v>29465</c:v>
                </c:pt>
                <c:pt idx="213">
                  <c:v>29495</c:v>
                </c:pt>
                <c:pt idx="214">
                  <c:v>29526</c:v>
                </c:pt>
                <c:pt idx="215">
                  <c:v>29556</c:v>
                </c:pt>
                <c:pt idx="216">
                  <c:v>29587</c:v>
                </c:pt>
                <c:pt idx="217">
                  <c:v>29618</c:v>
                </c:pt>
                <c:pt idx="218">
                  <c:v>29646</c:v>
                </c:pt>
                <c:pt idx="219">
                  <c:v>29677</c:v>
                </c:pt>
                <c:pt idx="220">
                  <c:v>29707</c:v>
                </c:pt>
                <c:pt idx="221">
                  <c:v>29738</c:v>
                </c:pt>
                <c:pt idx="222">
                  <c:v>29768</c:v>
                </c:pt>
                <c:pt idx="223">
                  <c:v>29799</c:v>
                </c:pt>
                <c:pt idx="224">
                  <c:v>29830</c:v>
                </c:pt>
                <c:pt idx="225">
                  <c:v>29860</c:v>
                </c:pt>
                <c:pt idx="226">
                  <c:v>29891</c:v>
                </c:pt>
                <c:pt idx="227">
                  <c:v>29921</c:v>
                </c:pt>
                <c:pt idx="228">
                  <c:v>29952</c:v>
                </c:pt>
                <c:pt idx="229">
                  <c:v>29983</c:v>
                </c:pt>
                <c:pt idx="230">
                  <c:v>30011</c:v>
                </c:pt>
                <c:pt idx="231">
                  <c:v>30042</c:v>
                </c:pt>
                <c:pt idx="232">
                  <c:v>30072</c:v>
                </c:pt>
                <c:pt idx="233">
                  <c:v>30103</c:v>
                </c:pt>
                <c:pt idx="234">
                  <c:v>30133</c:v>
                </c:pt>
                <c:pt idx="235">
                  <c:v>30164</c:v>
                </c:pt>
                <c:pt idx="236">
                  <c:v>30195</c:v>
                </c:pt>
                <c:pt idx="237">
                  <c:v>30225</c:v>
                </c:pt>
                <c:pt idx="238">
                  <c:v>30256</c:v>
                </c:pt>
                <c:pt idx="239">
                  <c:v>30286</c:v>
                </c:pt>
                <c:pt idx="240">
                  <c:v>30317</c:v>
                </c:pt>
                <c:pt idx="241">
                  <c:v>30348</c:v>
                </c:pt>
                <c:pt idx="242">
                  <c:v>30376</c:v>
                </c:pt>
                <c:pt idx="243">
                  <c:v>30407</c:v>
                </c:pt>
                <c:pt idx="244">
                  <c:v>30437</c:v>
                </c:pt>
                <c:pt idx="245">
                  <c:v>30468</c:v>
                </c:pt>
                <c:pt idx="246">
                  <c:v>30498</c:v>
                </c:pt>
                <c:pt idx="247">
                  <c:v>30529</c:v>
                </c:pt>
                <c:pt idx="248">
                  <c:v>30560</c:v>
                </c:pt>
                <c:pt idx="249">
                  <c:v>30590</c:v>
                </c:pt>
                <c:pt idx="250">
                  <c:v>30621</c:v>
                </c:pt>
                <c:pt idx="251">
                  <c:v>30651</c:v>
                </c:pt>
                <c:pt idx="252">
                  <c:v>30682</c:v>
                </c:pt>
                <c:pt idx="253">
                  <c:v>30713</c:v>
                </c:pt>
                <c:pt idx="254">
                  <c:v>30742</c:v>
                </c:pt>
                <c:pt idx="255">
                  <c:v>30773</c:v>
                </c:pt>
                <c:pt idx="256">
                  <c:v>30803</c:v>
                </c:pt>
                <c:pt idx="257">
                  <c:v>30834</c:v>
                </c:pt>
                <c:pt idx="258">
                  <c:v>30864</c:v>
                </c:pt>
                <c:pt idx="259">
                  <c:v>30895</c:v>
                </c:pt>
                <c:pt idx="260">
                  <c:v>30926</c:v>
                </c:pt>
                <c:pt idx="261">
                  <c:v>30956</c:v>
                </c:pt>
                <c:pt idx="262">
                  <c:v>30987</c:v>
                </c:pt>
                <c:pt idx="263">
                  <c:v>31017</c:v>
                </c:pt>
                <c:pt idx="264">
                  <c:v>31048</c:v>
                </c:pt>
                <c:pt idx="265">
                  <c:v>31079</c:v>
                </c:pt>
                <c:pt idx="266">
                  <c:v>31107</c:v>
                </c:pt>
                <c:pt idx="267">
                  <c:v>31138</c:v>
                </c:pt>
                <c:pt idx="268">
                  <c:v>31168</c:v>
                </c:pt>
                <c:pt idx="269">
                  <c:v>31199</c:v>
                </c:pt>
                <c:pt idx="270">
                  <c:v>31229</c:v>
                </c:pt>
                <c:pt idx="271">
                  <c:v>31260</c:v>
                </c:pt>
                <c:pt idx="272">
                  <c:v>31291</c:v>
                </c:pt>
                <c:pt idx="273">
                  <c:v>31321</c:v>
                </c:pt>
                <c:pt idx="274">
                  <c:v>31352</c:v>
                </c:pt>
                <c:pt idx="275">
                  <c:v>31382</c:v>
                </c:pt>
                <c:pt idx="276">
                  <c:v>31413</c:v>
                </c:pt>
                <c:pt idx="277">
                  <c:v>31444</c:v>
                </c:pt>
                <c:pt idx="278">
                  <c:v>31472</c:v>
                </c:pt>
                <c:pt idx="279">
                  <c:v>31503</c:v>
                </c:pt>
                <c:pt idx="280">
                  <c:v>31533</c:v>
                </c:pt>
                <c:pt idx="281">
                  <c:v>31564</c:v>
                </c:pt>
                <c:pt idx="282">
                  <c:v>31594</c:v>
                </c:pt>
                <c:pt idx="283">
                  <c:v>31625</c:v>
                </c:pt>
                <c:pt idx="284">
                  <c:v>31656</c:v>
                </c:pt>
                <c:pt idx="285">
                  <c:v>31686</c:v>
                </c:pt>
                <c:pt idx="286">
                  <c:v>31717</c:v>
                </c:pt>
                <c:pt idx="287">
                  <c:v>31747</c:v>
                </c:pt>
                <c:pt idx="288">
                  <c:v>31778</c:v>
                </c:pt>
                <c:pt idx="289">
                  <c:v>31809</c:v>
                </c:pt>
                <c:pt idx="290">
                  <c:v>31837</c:v>
                </c:pt>
                <c:pt idx="291">
                  <c:v>31868</c:v>
                </c:pt>
                <c:pt idx="292">
                  <c:v>31898</c:v>
                </c:pt>
                <c:pt idx="293">
                  <c:v>31929</c:v>
                </c:pt>
                <c:pt idx="294">
                  <c:v>31959</c:v>
                </c:pt>
                <c:pt idx="295">
                  <c:v>31990</c:v>
                </c:pt>
                <c:pt idx="296">
                  <c:v>32021</c:v>
                </c:pt>
                <c:pt idx="297">
                  <c:v>32051</c:v>
                </c:pt>
                <c:pt idx="298">
                  <c:v>32082</c:v>
                </c:pt>
                <c:pt idx="299">
                  <c:v>32112</c:v>
                </c:pt>
                <c:pt idx="300">
                  <c:v>32143</c:v>
                </c:pt>
                <c:pt idx="301">
                  <c:v>32174</c:v>
                </c:pt>
                <c:pt idx="302">
                  <c:v>32203</c:v>
                </c:pt>
                <c:pt idx="303">
                  <c:v>32234</c:v>
                </c:pt>
                <c:pt idx="304">
                  <c:v>32264</c:v>
                </c:pt>
                <c:pt idx="305">
                  <c:v>32295</c:v>
                </c:pt>
                <c:pt idx="306">
                  <c:v>32325</c:v>
                </c:pt>
                <c:pt idx="307">
                  <c:v>32356</c:v>
                </c:pt>
                <c:pt idx="308">
                  <c:v>32387</c:v>
                </c:pt>
                <c:pt idx="309">
                  <c:v>32417</c:v>
                </c:pt>
                <c:pt idx="310">
                  <c:v>32448</c:v>
                </c:pt>
                <c:pt idx="311">
                  <c:v>32478</c:v>
                </c:pt>
                <c:pt idx="312">
                  <c:v>32509</c:v>
                </c:pt>
                <c:pt idx="313">
                  <c:v>32540</c:v>
                </c:pt>
                <c:pt idx="314">
                  <c:v>32568</c:v>
                </c:pt>
                <c:pt idx="315">
                  <c:v>32599</c:v>
                </c:pt>
                <c:pt idx="316">
                  <c:v>32629</c:v>
                </c:pt>
                <c:pt idx="317">
                  <c:v>32660</c:v>
                </c:pt>
                <c:pt idx="318">
                  <c:v>32690</c:v>
                </c:pt>
                <c:pt idx="319">
                  <c:v>32721</c:v>
                </c:pt>
                <c:pt idx="320">
                  <c:v>32752</c:v>
                </c:pt>
                <c:pt idx="321">
                  <c:v>32782</c:v>
                </c:pt>
                <c:pt idx="322">
                  <c:v>32813</c:v>
                </c:pt>
                <c:pt idx="323">
                  <c:v>32843</c:v>
                </c:pt>
                <c:pt idx="324">
                  <c:v>32874</c:v>
                </c:pt>
                <c:pt idx="325">
                  <c:v>32905</c:v>
                </c:pt>
                <c:pt idx="326">
                  <c:v>32933</c:v>
                </c:pt>
                <c:pt idx="327">
                  <c:v>32964</c:v>
                </c:pt>
                <c:pt idx="328">
                  <c:v>32994</c:v>
                </c:pt>
                <c:pt idx="329">
                  <c:v>33025</c:v>
                </c:pt>
                <c:pt idx="330">
                  <c:v>33055</c:v>
                </c:pt>
                <c:pt idx="331">
                  <c:v>33086</c:v>
                </c:pt>
                <c:pt idx="332">
                  <c:v>33117</c:v>
                </c:pt>
                <c:pt idx="333">
                  <c:v>33147</c:v>
                </c:pt>
                <c:pt idx="334">
                  <c:v>33178</c:v>
                </c:pt>
                <c:pt idx="335">
                  <c:v>33208</c:v>
                </c:pt>
                <c:pt idx="336">
                  <c:v>33239</c:v>
                </c:pt>
                <c:pt idx="337">
                  <c:v>33270</c:v>
                </c:pt>
                <c:pt idx="338">
                  <c:v>33298</c:v>
                </c:pt>
                <c:pt idx="339">
                  <c:v>33329</c:v>
                </c:pt>
                <c:pt idx="340">
                  <c:v>33359</c:v>
                </c:pt>
                <c:pt idx="341">
                  <c:v>33390</c:v>
                </c:pt>
                <c:pt idx="342">
                  <c:v>33420</c:v>
                </c:pt>
                <c:pt idx="343">
                  <c:v>33451</c:v>
                </c:pt>
                <c:pt idx="344">
                  <c:v>33482</c:v>
                </c:pt>
                <c:pt idx="345">
                  <c:v>33512</c:v>
                </c:pt>
                <c:pt idx="346">
                  <c:v>33543</c:v>
                </c:pt>
                <c:pt idx="347">
                  <c:v>33573</c:v>
                </c:pt>
                <c:pt idx="348">
                  <c:v>33604</c:v>
                </c:pt>
                <c:pt idx="349">
                  <c:v>33635</c:v>
                </c:pt>
                <c:pt idx="350">
                  <c:v>33664</c:v>
                </c:pt>
                <c:pt idx="351">
                  <c:v>33695</c:v>
                </c:pt>
                <c:pt idx="352">
                  <c:v>33725</c:v>
                </c:pt>
                <c:pt idx="353">
                  <c:v>33756</c:v>
                </c:pt>
                <c:pt idx="354">
                  <c:v>33786</c:v>
                </c:pt>
                <c:pt idx="355">
                  <c:v>33817</c:v>
                </c:pt>
                <c:pt idx="356">
                  <c:v>33848</c:v>
                </c:pt>
                <c:pt idx="357">
                  <c:v>33878</c:v>
                </c:pt>
                <c:pt idx="358">
                  <c:v>33909</c:v>
                </c:pt>
                <c:pt idx="359">
                  <c:v>33939</c:v>
                </c:pt>
                <c:pt idx="360">
                  <c:v>33970</c:v>
                </c:pt>
                <c:pt idx="361">
                  <c:v>34001</c:v>
                </c:pt>
                <c:pt idx="362">
                  <c:v>34029</c:v>
                </c:pt>
                <c:pt idx="363">
                  <c:v>34060</c:v>
                </c:pt>
                <c:pt idx="364">
                  <c:v>34090</c:v>
                </c:pt>
                <c:pt idx="365">
                  <c:v>34121</c:v>
                </c:pt>
                <c:pt idx="366">
                  <c:v>34151</c:v>
                </c:pt>
                <c:pt idx="367">
                  <c:v>34182</c:v>
                </c:pt>
                <c:pt idx="368">
                  <c:v>34213</c:v>
                </c:pt>
                <c:pt idx="369">
                  <c:v>34243</c:v>
                </c:pt>
                <c:pt idx="370">
                  <c:v>34274</c:v>
                </c:pt>
                <c:pt idx="371">
                  <c:v>34304</c:v>
                </c:pt>
                <c:pt idx="372">
                  <c:v>34335</c:v>
                </c:pt>
                <c:pt idx="373">
                  <c:v>34366</c:v>
                </c:pt>
                <c:pt idx="374">
                  <c:v>34394</c:v>
                </c:pt>
                <c:pt idx="375">
                  <c:v>34425</c:v>
                </c:pt>
                <c:pt idx="376">
                  <c:v>34455</c:v>
                </c:pt>
                <c:pt idx="377">
                  <c:v>34486</c:v>
                </c:pt>
                <c:pt idx="378">
                  <c:v>34516</c:v>
                </c:pt>
                <c:pt idx="379">
                  <c:v>34547</c:v>
                </c:pt>
                <c:pt idx="380">
                  <c:v>34578</c:v>
                </c:pt>
                <c:pt idx="381">
                  <c:v>34608</c:v>
                </c:pt>
                <c:pt idx="382">
                  <c:v>34639</c:v>
                </c:pt>
                <c:pt idx="383">
                  <c:v>34669</c:v>
                </c:pt>
                <c:pt idx="384">
                  <c:v>34700</c:v>
                </c:pt>
                <c:pt idx="385">
                  <c:v>34731</c:v>
                </c:pt>
                <c:pt idx="386">
                  <c:v>34759</c:v>
                </c:pt>
                <c:pt idx="387">
                  <c:v>34790</c:v>
                </c:pt>
                <c:pt idx="388">
                  <c:v>34820</c:v>
                </c:pt>
                <c:pt idx="389">
                  <c:v>34851</c:v>
                </c:pt>
                <c:pt idx="390">
                  <c:v>34881</c:v>
                </c:pt>
                <c:pt idx="391">
                  <c:v>34912</c:v>
                </c:pt>
                <c:pt idx="392">
                  <c:v>34943</c:v>
                </c:pt>
                <c:pt idx="393">
                  <c:v>34973</c:v>
                </c:pt>
                <c:pt idx="394">
                  <c:v>35004</c:v>
                </c:pt>
                <c:pt idx="395">
                  <c:v>35034</c:v>
                </c:pt>
                <c:pt idx="396">
                  <c:v>35065</c:v>
                </c:pt>
                <c:pt idx="397">
                  <c:v>35096</c:v>
                </c:pt>
                <c:pt idx="398">
                  <c:v>35125</c:v>
                </c:pt>
                <c:pt idx="399">
                  <c:v>35156</c:v>
                </c:pt>
                <c:pt idx="400">
                  <c:v>35186</c:v>
                </c:pt>
                <c:pt idx="401">
                  <c:v>35217</c:v>
                </c:pt>
                <c:pt idx="402">
                  <c:v>35247</c:v>
                </c:pt>
                <c:pt idx="403">
                  <c:v>35278</c:v>
                </c:pt>
                <c:pt idx="404">
                  <c:v>35309</c:v>
                </c:pt>
                <c:pt idx="405">
                  <c:v>35339</c:v>
                </c:pt>
                <c:pt idx="406">
                  <c:v>35370</c:v>
                </c:pt>
                <c:pt idx="407">
                  <c:v>35400</c:v>
                </c:pt>
                <c:pt idx="408">
                  <c:v>35431</c:v>
                </c:pt>
                <c:pt idx="409">
                  <c:v>35462</c:v>
                </c:pt>
                <c:pt idx="410">
                  <c:v>35490</c:v>
                </c:pt>
                <c:pt idx="411">
                  <c:v>35521</c:v>
                </c:pt>
                <c:pt idx="412">
                  <c:v>35551</c:v>
                </c:pt>
                <c:pt idx="413">
                  <c:v>35582</c:v>
                </c:pt>
                <c:pt idx="414">
                  <c:v>35612</c:v>
                </c:pt>
                <c:pt idx="415">
                  <c:v>35643</c:v>
                </c:pt>
                <c:pt idx="416">
                  <c:v>35674</c:v>
                </c:pt>
                <c:pt idx="417">
                  <c:v>35704</c:v>
                </c:pt>
                <c:pt idx="418">
                  <c:v>35735</c:v>
                </c:pt>
                <c:pt idx="419">
                  <c:v>35765</c:v>
                </c:pt>
                <c:pt idx="420">
                  <c:v>35796</c:v>
                </c:pt>
                <c:pt idx="421">
                  <c:v>35827</c:v>
                </c:pt>
                <c:pt idx="422">
                  <c:v>35855</c:v>
                </c:pt>
                <c:pt idx="423">
                  <c:v>35886</c:v>
                </c:pt>
                <c:pt idx="424">
                  <c:v>35916</c:v>
                </c:pt>
                <c:pt idx="425">
                  <c:v>35947</c:v>
                </c:pt>
                <c:pt idx="426">
                  <c:v>35977</c:v>
                </c:pt>
                <c:pt idx="427">
                  <c:v>36008</c:v>
                </c:pt>
                <c:pt idx="428">
                  <c:v>36039</c:v>
                </c:pt>
                <c:pt idx="429">
                  <c:v>36069</c:v>
                </c:pt>
                <c:pt idx="430">
                  <c:v>36100</c:v>
                </c:pt>
                <c:pt idx="431">
                  <c:v>36130</c:v>
                </c:pt>
                <c:pt idx="432">
                  <c:v>36161</c:v>
                </c:pt>
                <c:pt idx="433">
                  <c:v>36192</c:v>
                </c:pt>
                <c:pt idx="434">
                  <c:v>36220</c:v>
                </c:pt>
                <c:pt idx="435">
                  <c:v>36251</c:v>
                </c:pt>
                <c:pt idx="436">
                  <c:v>36281</c:v>
                </c:pt>
                <c:pt idx="437">
                  <c:v>36312</c:v>
                </c:pt>
                <c:pt idx="438">
                  <c:v>36342</c:v>
                </c:pt>
                <c:pt idx="439">
                  <c:v>36373</c:v>
                </c:pt>
                <c:pt idx="440">
                  <c:v>36404</c:v>
                </c:pt>
                <c:pt idx="441">
                  <c:v>36434</c:v>
                </c:pt>
                <c:pt idx="442">
                  <c:v>36465</c:v>
                </c:pt>
                <c:pt idx="443">
                  <c:v>36495</c:v>
                </c:pt>
                <c:pt idx="444">
                  <c:v>36526</c:v>
                </c:pt>
                <c:pt idx="445">
                  <c:v>36557</c:v>
                </c:pt>
                <c:pt idx="446">
                  <c:v>36586</c:v>
                </c:pt>
                <c:pt idx="447">
                  <c:v>36617</c:v>
                </c:pt>
                <c:pt idx="448">
                  <c:v>36647</c:v>
                </c:pt>
                <c:pt idx="449">
                  <c:v>36678</c:v>
                </c:pt>
                <c:pt idx="450">
                  <c:v>36708</c:v>
                </c:pt>
                <c:pt idx="451">
                  <c:v>36739</c:v>
                </c:pt>
                <c:pt idx="452">
                  <c:v>36770</c:v>
                </c:pt>
                <c:pt idx="453">
                  <c:v>36800</c:v>
                </c:pt>
                <c:pt idx="454">
                  <c:v>36831</c:v>
                </c:pt>
                <c:pt idx="455">
                  <c:v>36861</c:v>
                </c:pt>
                <c:pt idx="456">
                  <c:v>36892</c:v>
                </c:pt>
                <c:pt idx="457">
                  <c:v>36923</c:v>
                </c:pt>
                <c:pt idx="458">
                  <c:v>36951</c:v>
                </c:pt>
                <c:pt idx="459">
                  <c:v>36982</c:v>
                </c:pt>
                <c:pt idx="460">
                  <c:v>37012</c:v>
                </c:pt>
                <c:pt idx="461">
                  <c:v>37043</c:v>
                </c:pt>
                <c:pt idx="462">
                  <c:v>37073</c:v>
                </c:pt>
                <c:pt idx="463">
                  <c:v>37104</c:v>
                </c:pt>
                <c:pt idx="464">
                  <c:v>37135</c:v>
                </c:pt>
                <c:pt idx="465">
                  <c:v>37165</c:v>
                </c:pt>
                <c:pt idx="466">
                  <c:v>37196</c:v>
                </c:pt>
                <c:pt idx="467">
                  <c:v>37226</c:v>
                </c:pt>
                <c:pt idx="468">
                  <c:v>37257</c:v>
                </c:pt>
                <c:pt idx="469">
                  <c:v>37288</c:v>
                </c:pt>
                <c:pt idx="470">
                  <c:v>37316</c:v>
                </c:pt>
                <c:pt idx="471">
                  <c:v>37347</c:v>
                </c:pt>
                <c:pt idx="472">
                  <c:v>37377</c:v>
                </c:pt>
                <c:pt idx="473">
                  <c:v>37408</c:v>
                </c:pt>
                <c:pt idx="474">
                  <c:v>37438</c:v>
                </c:pt>
                <c:pt idx="475">
                  <c:v>37469</c:v>
                </c:pt>
                <c:pt idx="476">
                  <c:v>37500</c:v>
                </c:pt>
                <c:pt idx="477">
                  <c:v>37530</c:v>
                </c:pt>
                <c:pt idx="478">
                  <c:v>37561</c:v>
                </c:pt>
                <c:pt idx="479">
                  <c:v>37591</c:v>
                </c:pt>
                <c:pt idx="480">
                  <c:v>37622</c:v>
                </c:pt>
                <c:pt idx="481">
                  <c:v>37653</c:v>
                </c:pt>
                <c:pt idx="482">
                  <c:v>37681</c:v>
                </c:pt>
                <c:pt idx="483">
                  <c:v>37712</c:v>
                </c:pt>
                <c:pt idx="484">
                  <c:v>37742</c:v>
                </c:pt>
                <c:pt idx="485">
                  <c:v>37773</c:v>
                </c:pt>
                <c:pt idx="486">
                  <c:v>37803</c:v>
                </c:pt>
                <c:pt idx="487">
                  <c:v>37834</c:v>
                </c:pt>
                <c:pt idx="488">
                  <c:v>37865</c:v>
                </c:pt>
                <c:pt idx="489">
                  <c:v>37895</c:v>
                </c:pt>
                <c:pt idx="490">
                  <c:v>37926</c:v>
                </c:pt>
                <c:pt idx="491">
                  <c:v>37956</c:v>
                </c:pt>
                <c:pt idx="492">
                  <c:v>37987</c:v>
                </c:pt>
                <c:pt idx="493">
                  <c:v>38018</c:v>
                </c:pt>
                <c:pt idx="494">
                  <c:v>38047</c:v>
                </c:pt>
                <c:pt idx="495">
                  <c:v>38078</c:v>
                </c:pt>
                <c:pt idx="496">
                  <c:v>38108</c:v>
                </c:pt>
                <c:pt idx="497">
                  <c:v>38139</c:v>
                </c:pt>
                <c:pt idx="498">
                  <c:v>38169</c:v>
                </c:pt>
                <c:pt idx="499">
                  <c:v>38200</c:v>
                </c:pt>
                <c:pt idx="500">
                  <c:v>38231</c:v>
                </c:pt>
                <c:pt idx="501">
                  <c:v>38261</c:v>
                </c:pt>
                <c:pt idx="502">
                  <c:v>38292</c:v>
                </c:pt>
                <c:pt idx="503">
                  <c:v>38322</c:v>
                </c:pt>
                <c:pt idx="504">
                  <c:v>38353</c:v>
                </c:pt>
                <c:pt idx="505">
                  <c:v>38384</c:v>
                </c:pt>
                <c:pt idx="506">
                  <c:v>38412</c:v>
                </c:pt>
                <c:pt idx="507">
                  <c:v>38443</c:v>
                </c:pt>
                <c:pt idx="508">
                  <c:v>38473</c:v>
                </c:pt>
                <c:pt idx="509">
                  <c:v>38504</c:v>
                </c:pt>
                <c:pt idx="510">
                  <c:v>38534</c:v>
                </c:pt>
                <c:pt idx="511">
                  <c:v>38565</c:v>
                </c:pt>
                <c:pt idx="512">
                  <c:v>38596</c:v>
                </c:pt>
                <c:pt idx="513">
                  <c:v>38626</c:v>
                </c:pt>
                <c:pt idx="514">
                  <c:v>38657</c:v>
                </c:pt>
                <c:pt idx="515">
                  <c:v>38687</c:v>
                </c:pt>
                <c:pt idx="516">
                  <c:v>38718</c:v>
                </c:pt>
                <c:pt idx="517">
                  <c:v>38749</c:v>
                </c:pt>
                <c:pt idx="518">
                  <c:v>38777</c:v>
                </c:pt>
                <c:pt idx="519">
                  <c:v>38808</c:v>
                </c:pt>
                <c:pt idx="520">
                  <c:v>38838</c:v>
                </c:pt>
                <c:pt idx="521">
                  <c:v>38869</c:v>
                </c:pt>
                <c:pt idx="522">
                  <c:v>38899</c:v>
                </c:pt>
                <c:pt idx="523">
                  <c:v>38930</c:v>
                </c:pt>
                <c:pt idx="524">
                  <c:v>38961</c:v>
                </c:pt>
                <c:pt idx="525">
                  <c:v>38991</c:v>
                </c:pt>
                <c:pt idx="526">
                  <c:v>39022</c:v>
                </c:pt>
                <c:pt idx="527">
                  <c:v>39052</c:v>
                </c:pt>
                <c:pt idx="528">
                  <c:v>39083</c:v>
                </c:pt>
                <c:pt idx="529">
                  <c:v>39114</c:v>
                </c:pt>
                <c:pt idx="530">
                  <c:v>39142</c:v>
                </c:pt>
                <c:pt idx="531">
                  <c:v>39173</c:v>
                </c:pt>
                <c:pt idx="532">
                  <c:v>39203</c:v>
                </c:pt>
                <c:pt idx="533">
                  <c:v>39234</c:v>
                </c:pt>
                <c:pt idx="534">
                  <c:v>39264</c:v>
                </c:pt>
                <c:pt idx="535">
                  <c:v>39295</c:v>
                </c:pt>
                <c:pt idx="536">
                  <c:v>39326</c:v>
                </c:pt>
                <c:pt idx="537">
                  <c:v>39356</c:v>
                </c:pt>
                <c:pt idx="538">
                  <c:v>39387</c:v>
                </c:pt>
                <c:pt idx="539">
                  <c:v>39417</c:v>
                </c:pt>
                <c:pt idx="540">
                  <c:v>39448</c:v>
                </c:pt>
                <c:pt idx="541">
                  <c:v>39479</c:v>
                </c:pt>
                <c:pt idx="542">
                  <c:v>39508</c:v>
                </c:pt>
                <c:pt idx="543">
                  <c:v>39539</c:v>
                </c:pt>
                <c:pt idx="544">
                  <c:v>39569</c:v>
                </c:pt>
                <c:pt idx="545">
                  <c:v>39600</c:v>
                </c:pt>
                <c:pt idx="546">
                  <c:v>39630</c:v>
                </c:pt>
                <c:pt idx="547">
                  <c:v>39661</c:v>
                </c:pt>
                <c:pt idx="548">
                  <c:v>39692</c:v>
                </c:pt>
                <c:pt idx="549">
                  <c:v>39722</c:v>
                </c:pt>
                <c:pt idx="550">
                  <c:v>39753</c:v>
                </c:pt>
                <c:pt idx="551">
                  <c:v>39783</c:v>
                </c:pt>
                <c:pt idx="552">
                  <c:v>39814</c:v>
                </c:pt>
                <c:pt idx="553">
                  <c:v>39845</c:v>
                </c:pt>
                <c:pt idx="554">
                  <c:v>39873</c:v>
                </c:pt>
                <c:pt idx="555">
                  <c:v>39904</c:v>
                </c:pt>
                <c:pt idx="556">
                  <c:v>39934</c:v>
                </c:pt>
                <c:pt idx="557">
                  <c:v>39965</c:v>
                </c:pt>
                <c:pt idx="558">
                  <c:v>39995</c:v>
                </c:pt>
                <c:pt idx="559">
                  <c:v>40026</c:v>
                </c:pt>
                <c:pt idx="560">
                  <c:v>40057</c:v>
                </c:pt>
                <c:pt idx="561">
                  <c:v>40087</c:v>
                </c:pt>
                <c:pt idx="562">
                  <c:v>40118</c:v>
                </c:pt>
                <c:pt idx="563">
                  <c:v>40148</c:v>
                </c:pt>
                <c:pt idx="564">
                  <c:v>40179</c:v>
                </c:pt>
                <c:pt idx="565">
                  <c:v>40210</c:v>
                </c:pt>
                <c:pt idx="566">
                  <c:v>40238</c:v>
                </c:pt>
                <c:pt idx="567">
                  <c:v>40269</c:v>
                </c:pt>
                <c:pt idx="568">
                  <c:v>40299</c:v>
                </c:pt>
                <c:pt idx="569">
                  <c:v>40330</c:v>
                </c:pt>
                <c:pt idx="570">
                  <c:v>40360</c:v>
                </c:pt>
                <c:pt idx="571">
                  <c:v>40391</c:v>
                </c:pt>
                <c:pt idx="572">
                  <c:v>40422</c:v>
                </c:pt>
                <c:pt idx="573">
                  <c:v>40452</c:v>
                </c:pt>
                <c:pt idx="574">
                  <c:v>40483</c:v>
                </c:pt>
                <c:pt idx="575">
                  <c:v>40513</c:v>
                </c:pt>
                <c:pt idx="576">
                  <c:v>40544</c:v>
                </c:pt>
                <c:pt idx="577">
                  <c:v>40575</c:v>
                </c:pt>
                <c:pt idx="578">
                  <c:v>40603</c:v>
                </c:pt>
                <c:pt idx="579">
                  <c:v>40634</c:v>
                </c:pt>
                <c:pt idx="580">
                  <c:v>40664</c:v>
                </c:pt>
                <c:pt idx="581">
                  <c:v>40695</c:v>
                </c:pt>
                <c:pt idx="582">
                  <c:v>40725</c:v>
                </c:pt>
                <c:pt idx="583">
                  <c:v>40756</c:v>
                </c:pt>
                <c:pt idx="584">
                  <c:v>40787</c:v>
                </c:pt>
                <c:pt idx="585">
                  <c:v>40817</c:v>
                </c:pt>
                <c:pt idx="586">
                  <c:v>40848</c:v>
                </c:pt>
                <c:pt idx="587">
                  <c:v>40878</c:v>
                </c:pt>
                <c:pt idx="588">
                  <c:v>40909</c:v>
                </c:pt>
                <c:pt idx="589">
                  <c:v>40940</c:v>
                </c:pt>
                <c:pt idx="590">
                  <c:v>40969</c:v>
                </c:pt>
                <c:pt idx="591">
                  <c:v>41000</c:v>
                </c:pt>
                <c:pt idx="592">
                  <c:v>41030</c:v>
                </c:pt>
                <c:pt idx="593">
                  <c:v>41061</c:v>
                </c:pt>
                <c:pt idx="594">
                  <c:v>41091</c:v>
                </c:pt>
                <c:pt idx="595">
                  <c:v>41122</c:v>
                </c:pt>
                <c:pt idx="596">
                  <c:v>41153</c:v>
                </c:pt>
                <c:pt idx="597">
                  <c:v>41183</c:v>
                </c:pt>
                <c:pt idx="598">
                  <c:v>41214</c:v>
                </c:pt>
                <c:pt idx="599">
                  <c:v>41244</c:v>
                </c:pt>
                <c:pt idx="600">
                  <c:v>41275</c:v>
                </c:pt>
                <c:pt idx="601">
                  <c:v>41306</c:v>
                </c:pt>
                <c:pt idx="602">
                  <c:v>41334</c:v>
                </c:pt>
                <c:pt idx="603">
                  <c:v>41365</c:v>
                </c:pt>
                <c:pt idx="604">
                  <c:v>41395</c:v>
                </c:pt>
                <c:pt idx="605">
                  <c:v>41426</c:v>
                </c:pt>
                <c:pt idx="606">
                  <c:v>41456</c:v>
                </c:pt>
                <c:pt idx="607">
                  <c:v>41487</c:v>
                </c:pt>
                <c:pt idx="608">
                  <c:v>41518</c:v>
                </c:pt>
                <c:pt idx="609">
                  <c:v>41548</c:v>
                </c:pt>
                <c:pt idx="610">
                  <c:v>41579</c:v>
                </c:pt>
                <c:pt idx="611">
                  <c:v>41609</c:v>
                </c:pt>
                <c:pt idx="612">
                  <c:v>41640</c:v>
                </c:pt>
                <c:pt idx="613">
                  <c:v>41671</c:v>
                </c:pt>
                <c:pt idx="614">
                  <c:v>41699</c:v>
                </c:pt>
                <c:pt idx="615">
                  <c:v>41730</c:v>
                </c:pt>
                <c:pt idx="616">
                  <c:v>41760</c:v>
                </c:pt>
                <c:pt idx="617">
                  <c:v>41791</c:v>
                </c:pt>
                <c:pt idx="618">
                  <c:v>41821</c:v>
                </c:pt>
                <c:pt idx="619">
                  <c:v>41852</c:v>
                </c:pt>
                <c:pt idx="620">
                  <c:v>41883</c:v>
                </c:pt>
                <c:pt idx="621">
                  <c:v>41913</c:v>
                </c:pt>
                <c:pt idx="622">
                  <c:v>41944</c:v>
                </c:pt>
                <c:pt idx="623">
                  <c:v>41974</c:v>
                </c:pt>
                <c:pt idx="624">
                  <c:v>42005</c:v>
                </c:pt>
                <c:pt idx="625">
                  <c:v>42036</c:v>
                </c:pt>
                <c:pt idx="626">
                  <c:v>42064</c:v>
                </c:pt>
                <c:pt idx="627">
                  <c:v>42095</c:v>
                </c:pt>
                <c:pt idx="628">
                  <c:v>42125</c:v>
                </c:pt>
                <c:pt idx="629">
                  <c:v>42156</c:v>
                </c:pt>
                <c:pt idx="630">
                  <c:v>42186</c:v>
                </c:pt>
                <c:pt idx="631">
                  <c:v>42217</c:v>
                </c:pt>
                <c:pt idx="632">
                  <c:v>42248</c:v>
                </c:pt>
                <c:pt idx="633">
                  <c:v>42278</c:v>
                </c:pt>
                <c:pt idx="634">
                  <c:v>42309</c:v>
                </c:pt>
                <c:pt idx="635">
                  <c:v>42339</c:v>
                </c:pt>
                <c:pt idx="636">
                  <c:v>42370</c:v>
                </c:pt>
                <c:pt idx="637">
                  <c:v>42401</c:v>
                </c:pt>
                <c:pt idx="638">
                  <c:v>42430</c:v>
                </c:pt>
                <c:pt idx="639">
                  <c:v>42461</c:v>
                </c:pt>
                <c:pt idx="640">
                  <c:v>42491</c:v>
                </c:pt>
              </c:numCache>
            </c:numRef>
          </c:cat>
          <c:val>
            <c:numRef>
              <c:f>'FRED Graph'!$D$12:$D$652</c:f>
              <c:numCache>
                <c:formatCode>General</c:formatCode>
                <c:ptCount val="641"/>
                <c:pt idx="144" formatCode="&quot;$&quot;#,##0">
                  <c:v>39500</c:v>
                </c:pt>
                <c:pt idx="145" formatCode="&quot;$&quot;#,##0">
                  <c:v>40600</c:v>
                </c:pt>
                <c:pt idx="146" formatCode="&quot;$&quot;#,##0">
                  <c:v>42100</c:v>
                </c:pt>
                <c:pt idx="147" formatCode="&quot;$&quot;#,##0">
                  <c:v>42000</c:v>
                </c:pt>
                <c:pt idx="148" formatCode="&quot;$&quot;#,##0">
                  <c:v>43200</c:v>
                </c:pt>
                <c:pt idx="149" formatCode="&quot;$&quot;#,##0">
                  <c:v>42500</c:v>
                </c:pt>
                <c:pt idx="150" formatCode="&quot;$&quot;#,##0">
                  <c:v>42300</c:v>
                </c:pt>
                <c:pt idx="151" formatCode="&quot;$&quot;#,##0">
                  <c:v>41200</c:v>
                </c:pt>
                <c:pt idx="152" formatCode="&quot;$&quot;#,##0">
                  <c:v>43400</c:v>
                </c:pt>
                <c:pt idx="153" formatCode="&quot;$&quot;#,##0">
                  <c:v>43900</c:v>
                </c:pt>
                <c:pt idx="154" formatCode="&quot;$&quot;#,##0">
                  <c:v>43700</c:v>
                </c:pt>
                <c:pt idx="155" formatCode="&quot;$&quot;#,##0">
                  <c:v>45900</c:v>
                </c:pt>
                <c:pt idx="156" formatCode="&quot;$&quot;#,##0">
                  <c:v>45300</c:v>
                </c:pt>
                <c:pt idx="157" formatCode="&quot;$&quot;#,##0">
                  <c:v>45900</c:v>
                </c:pt>
                <c:pt idx="158" formatCode="&quot;$&quot;#,##0">
                  <c:v>46800</c:v>
                </c:pt>
                <c:pt idx="159" formatCode="&quot;$&quot;#,##0">
                  <c:v>46800</c:v>
                </c:pt>
                <c:pt idx="160" formatCode="&quot;$&quot;#,##0">
                  <c:v>47500</c:v>
                </c:pt>
                <c:pt idx="161" formatCode="&quot;$&quot;#,##0">
                  <c:v>49200</c:v>
                </c:pt>
                <c:pt idx="162" formatCode="&quot;$&quot;#,##0">
                  <c:v>48000</c:v>
                </c:pt>
                <c:pt idx="163" formatCode="&quot;$&quot;#,##0">
                  <c:v>48500</c:v>
                </c:pt>
                <c:pt idx="164" formatCode="&quot;$&quot;#,##0">
                  <c:v>48200</c:v>
                </c:pt>
                <c:pt idx="165" formatCode="&quot;$&quot;#,##0">
                  <c:v>50400</c:v>
                </c:pt>
                <c:pt idx="166" formatCode="&quot;$&quot;#,##0">
                  <c:v>50000</c:v>
                </c:pt>
                <c:pt idx="167" formatCode="&quot;$&quot;#,##0">
                  <c:v>50600</c:v>
                </c:pt>
                <c:pt idx="168" formatCode="&quot;$&quot;#,##0">
                  <c:v>50700</c:v>
                </c:pt>
                <c:pt idx="169" formatCode="&quot;$&quot;#,##0">
                  <c:v>52600</c:v>
                </c:pt>
                <c:pt idx="170" formatCode="&quot;$&quot;#,##0">
                  <c:v>51600</c:v>
                </c:pt>
                <c:pt idx="171" formatCode="&quot;$&quot;#,##0">
                  <c:v>54600</c:v>
                </c:pt>
                <c:pt idx="172" formatCode="&quot;$&quot;#,##0">
                  <c:v>54400</c:v>
                </c:pt>
                <c:pt idx="173" formatCode="&quot;$&quot;#,##0">
                  <c:v>53900</c:v>
                </c:pt>
                <c:pt idx="174" formatCode="&quot;$&quot;#,##0">
                  <c:v>53600</c:v>
                </c:pt>
                <c:pt idx="175" formatCode="&quot;$&quot;#,##0">
                  <c:v>54300</c:v>
                </c:pt>
                <c:pt idx="176" formatCode="&quot;$&quot;#,##0">
                  <c:v>53900</c:v>
                </c:pt>
                <c:pt idx="177" formatCode="&quot;$&quot;#,##0">
                  <c:v>57200</c:v>
                </c:pt>
                <c:pt idx="178" formatCode="&quot;$&quot;#,##0">
                  <c:v>57800</c:v>
                </c:pt>
                <c:pt idx="179" formatCode="&quot;$&quot;#,##0">
                  <c:v>57600</c:v>
                </c:pt>
                <c:pt idx="180" formatCode="&quot;$&quot;#,##0">
                  <c:v>58500</c:v>
                </c:pt>
                <c:pt idx="181" formatCode="&quot;$&quot;#,##0">
                  <c:v>59100</c:v>
                </c:pt>
                <c:pt idx="182" formatCode="&quot;$&quot;#,##0">
                  <c:v>59900</c:v>
                </c:pt>
                <c:pt idx="183" formatCode="&quot;$&quot;#,##0">
                  <c:v>59300</c:v>
                </c:pt>
                <c:pt idx="184" formatCode="&quot;$&quot;#,##0">
                  <c:v>62300</c:v>
                </c:pt>
                <c:pt idx="185" formatCode="&quot;$&quot;#,##0">
                  <c:v>63200</c:v>
                </c:pt>
                <c:pt idx="186" formatCode="&quot;$&quot;#,##0">
                  <c:v>62900</c:v>
                </c:pt>
                <c:pt idx="187" formatCode="&quot;$&quot;#,##0">
                  <c:v>63000</c:v>
                </c:pt>
                <c:pt idx="188" formatCode="&quot;$&quot;#,##0">
                  <c:v>64400</c:v>
                </c:pt>
                <c:pt idx="189" formatCode="&quot;$&quot;#,##0">
                  <c:v>65700</c:v>
                </c:pt>
                <c:pt idx="190" formatCode="&quot;$&quot;#,##0">
                  <c:v>66300</c:v>
                </c:pt>
                <c:pt idx="191" formatCode="&quot;$&quot;#,##0">
                  <c:v>67400</c:v>
                </c:pt>
                <c:pt idx="192" formatCode="&quot;$&quot;#,##0">
                  <c:v>67700</c:v>
                </c:pt>
                <c:pt idx="193" formatCode="&quot;$&quot;#,##0">
                  <c:v>68700</c:v>
                </c:pt>
                <c:pt idx="194" formatCode="&quot;$&quot;#,##0">
                  <c:v>68500</c:v>
                </c:pt>
                <c:pt idx="195" formatCode="&quot;$&quot;#,##0">
                  <c:v>71000</c:v>
                </c:pt>
                <c:pt idx="196" formatCode="&quot;$&quot;#,##0">
                  <c:v>71800</c:v>
                </c:pt>
                <c:pt idx="197" formatCode="&quot;$&quot;#,##0">
                  <c:v>74300</c:v>
                </c:pt>
                <c:pt idx="198" formatCode="&quot;$&quot;#,##0">
                  <c:v>71900</c:v>
                </c:pt>
                <c:pt idx="199" formatCode="&quot;$&quot;#,##0">
                  <c:v>74000</c:v>
                </c:pt>
                <c:pt idx="200" formatCode="&quot;$&quot;#,##0">
                  <c:v>76800</c:v>
                </c:pt>
                <c:pt idx="201" formatCode="&quot;$&quot;#,##0">
                  <c:v>71500</c:v>
                </c:pt>
                <c:pt idx="202" formatCode="&quot;$&quot;#,##0">
                  <c:v>74200</c:v>
                </c:pt>
                <c:pt idx="203" formatCode="&quot;$&quot;#,##0">
                  <c:v>72600</c:v>
                </c:pt>
                <c:pt idx="204" formatCode="&quot;$&quot;#,##0">
                  <c:v>72400</c:v>
                </c:pt>
                <c:pt idx="205" formatCode="&quot;$&quot;#,##0">
                  <c:v>76600</c:v>
                </c:pt>
                <c:pt idx="206" formatCode="&quot;$&quot;#,##0">
                  <c:v>71600</c:v>
                </c:pt>
                <c:pt idx="207" formatCode="&quot;$&quot;#,##0">
                  <c:v>74600</c:v>
                </c:pt>
                <c:pt idx="208" formatCode="&quot;$&quot;#,##0">
                  <c:v>72800</c:v>
                </c:pt>
                <c:pt idx="209" formatCode="&quot;$&quot;#,##0">
                  <c:v>75600</c:v>
                </c:pt>
                <c:pt idx="210" formatCode="&quot;$&quot;#,##0">
                  <c:v>76700</c:v>
                </c:pt>
                <c:pt idx="211" formatCode="&quot;$&quot;#,##0">
                  <c:v>76000</c:v>
                </c:pt>
                <c:pt idx="212" formatCode="&quot;$&quot;#,##0">
                  <c:v>80100</c:v>
                </c:pt>
                <c:pt idx="213" formatCode="&quot;$&quot;#,##0">
                  <c:v>77500</c:v>
                </c:pt>
                <c:pt idx="214" formatCode="&quot;$&quot;#,##0">
                  <c:v>81800</c:v>
                </c:pt>
                <c:pt idx="215" formatCode="&quot;$&quot;#,##0">
                  <c:v>81400</c:v>
                </c:pt>
                <c:pt idx="216" formatCode="&quot;$&quot;#,##0">
                  <c:v>80700</c:v>
                </c:pt>
                <c:pt idx="217" formatCode="&quot;$&quot;#,##0">
                  <c:v>80000</c:v>
                </c:pt>
                <c:pt idx="218" formatCode="&quot;$&quot;#,##0">
                  <c:v>81600</c:v>
                </c:pt>
                <c:pt idx="219" formatCode="&quot;$&quot;#,##0">
                  <c:v>84700</c:v>
                </c:pt>
                <c:pt idx="220" formatCode="&quot;$&quot;#,##0">
                  <c:v>83600</c:v>
                </c:pt>
                <c:pt idx="221" formatCode="&quot;$&quot;#,##0">
                  <c:v>84700</c:v>
                </c:pt>
                <c:pt idx="222" formatCode="&quot;$&quot;#,##0">
                  <c:v>82600</c:v>
                </c:pt>
                <c:pt idx="223" formatCode="&quot;$&quot;#,##0">
                  <c:v>87000</c:v>
                </c:pt>
                <c:pt idx="224" formatCode="&quot;$&quot;#,##0">
                  <c:v>81300</c:v>
                </c:pt>
                <c:pt idx="225" formatCode="&quot;$&quot;#,##0">
                  <c:v>82500</c:v>
                </c:pt>
                <c:pt idx="226" formatCode="&quot;$&quot;#,##0">
                  <c:v>85300</c:v>
                </c:pt>
                <c:pt idx="227" formatCode="&quot;$&quot;#,##0">
                  <c:v>82800</c:v>
                </c:pt>
                <c:pt idx="228" formatCode="&quot;$&quot;#,##0">
                  <c:v>78000</c:v>
                </c:pt>
                <c:pt idx="229" formatCode="&quot;$&quot;#,##0">
                  <c:v>80700</c:v>
                </c:pt>
                <c:pt idx="230" formatCode="&quot;$&quot;#,##0">
                  <c:v>83700</c:v>
                </c:pt>
                <c:pt idx="231" formatCode="&quot;$&quot;#,##0">
                  <c:v>85000</c:v>
                </c:pt>
                <c:pt idx="232" formatCode="&quot;$&quot;#,##0">
                  <c:v>86500</c:v>
                </c:pt>
                <c:pt idx="233" formatCode="&quot;$&quot;#,##0">
                  <c:v>84900</c:v>
                </c:pt>
                <c:pt idx="234" formatCode="&quot;$&quot;#,##0">
                  <c:v>86500</c:v>
                </c:pt>
                <c:pt idx="235" formatCode="&quot;$&quot;#,##0">
                  <c:v>86500</c:v>
                </c:pt>
                <c:pt idx="236" formatCode="&quot;$&quot;#,##0">
                  <c:v>79600</c:v>
                </c:pt>
                <c:pt idx="237" formatCode="&quot;$&quot;#,##0">
                  <c:v>79900</c:v>
                </c:pt>
                <c:pt idx="238" formatCode="&quot;$&quot;#,##0">
                  <c:v>87800</c:v>
                </c:pt>
                <c:pt idx="239" formatCode="&quot;$&quot;#,##0">
                  <c:v>86700</c:v>
                </c:pt>
                <c:pt idx="240" formatCode="&quot;$&quot;#,##0">
                  <c:v>87200</c:v>
                </c:pt>
                <c:pt idx="241" formatCode="&quot;$&quot;#,##0">
                  <c:v>86800</c:v>
                </c:pt>
                <c:pt idx="242" formatCode="&quot;$&quot;#,##0">
                  <c:v>86200</c:v>
                </c:pt>
                <c:pt idx="243" formatCode="&quot;$&quot;#,##0">
                  <c:v>87600</c:v>
                </c:pt>
                <c:pt idx="244" formatCode="&quot;$&quot;#,##0">
                  <c:v>88800</c:v>
                </c:pt>
                <c:pt idx="245" formatCode="&quot;$&quot;#,##0">
                  <c:v>90900</c:v>
                </c:pt>
                <c:pt idx="246" formatCode="&quot;$&quot;#,##0">
                  <c:v>89200</c:v>
                </c:pt>
                <c:pt idx="247" formatCode="&quot;$&quot;#,##0">
                  <c:v>91300</c:v>
                </c:pt>
                <c:pt idx="248" formatCode="&quot;$&quot;#,##0">
                  <c:v>97800</c:v>
                </c:pt>
                <c:pt idx="249" formatCode="&quot;$&quot;#,##0">
                  <c:v>89500</c:v>
                </c:pt>
                <c:pt idx="250" formatCode="&quot;$&quot;#,##0">
                  <c:v>91400</c:v>
                </c:pt>
                <c:pt idx="251" formatCode="&quot;$&quot;#,##0">
                  <c:v>91700</c:v>
                </c:pt>
                <c:pt idx="252" formatCode="&quot;$&quot;#,##0">
                  <c:v>92200</c:v>
                </c:pt>
                <c:pt idx="253" formatCode="&quot;$&quot;#,##0">
                  <c:v>94400</c:v>
                </c:pt>
                <c:pt idx="254" formatCode="&quot;$&quot;#,##0">
                  <c:v>97700</c:v>
                </c:pt>
                <c:pt idx="255" formatCode="&quot;$&quot;#,##0">
                  <c:v>96200</c:v>
                </c:pt>
                <c:pt idx="256" formatCode="&quot;$&quot;#,##0">
                  <c:v>101900</c:v>
                </c:pt>
                <c:pt idx="257" formatCode="&quot;$&quot;#,##0">
                  <c:v>98800</c:v>
                </c:pt>
                <c:pt idx="258" formatCode="&quot;$&quot;#,##0">
                  <c:v>97100</c:v>
                </c:pt>
                <c:pt idx="259" formatCode="&quot;$&quot;#,##0">
                  <c:v>96900</c:v>
                </c:pt>
                <c:pt idx="260" formatCode="&quot;$&quot;#,##0">
                  <c:v>101300</c:v>
                </c:pt>
                <c:pt idx="261" formatCode="&quot;$&quot;#,##0">
                  <c:v>95700</c:v>
                </c:pt>
                <c:pt idx="262" formatCode="&quot;$&quot;#,##0">
                  <c:v>101400</c:v>
                </c:pt>
                <c:pt idx="263" formatCode="&quot;$&quot;#,##0">
                  <c:v>96300</c:v>
                </c:pt>
                <c:pt idx="264" formatCode="&quot;$&quot;#,##0">
                  <c:v>98300</c:v>
                </c:pt>
                <c:pt idx="265" formatCode="&quot;$&quot;#,##0">
                  <c:v>96200</c:v>
                </c:pt>
                <c:pt idx="266" formatCode="&quot;$&quot;#,##0">
                  <c:v>100900</c:v>
                </c:pt>
                <c:pt idx="267" formatCode="&quot;$&quot;#,##0">
                  <c:v>104700</c:v>
                </c:pt>
                <c:pt idx="268" formatCode="&quot;$&quot;#,##0">
                  <c:v>98100</c:v>
                </c:pt>
                <c:pt idx="269" formatCode="&quot;$&quot;#,##0">
                  <c:v>99600</c:v>
                </c:pt>
                <c:pt idx="270" formatCode="&quot;$&quot;#,##0">
                  <c:v>99400</c:v>
                </c:pt>
                <c:pt idx="271" formatCode="&quot;$&quot;#,##0">
                  <c:v>99200</c:v>
                </c:pt>
                <c:pt idx="272" formatCode="&quot;$&quot;#,##0">
                  <c:v>102600</c:v>
                </c:pt>
                <c:pt idx="273" formatCode="&quot;$&quot;#,##0">
                  <c:v>102700</c:v>
                </c:pt>
                <c:pt idx="274" formatCode="&quot;$&quot;#,##0">
                  <c:v>104100</c:v>
                </c:pt>
                <c:pt idx="275" formatCode="&quot;$&quot;#,##0">
                  <c:v>106100</c:v>
                </c:pt>
                <c:pt idx="276" formatCode="&quot;$&quot;#,##0">
                  <c:v>104100</c:v>
                </c:pt>
                <c:pt idx="277" formatCode="&quot;$&quot;#,##0">
                  <c:v>106600</c:v>
                </c:pt>
                <c:pt idx="278" formatCode="&quot;$&quot;#,##0">
                  <c:v>108000</c:v>
                </c:pt>
                <c:pt idx="279" formatCode="&quot;$&quot;#,##0">
                  <c:v>110300</c:v>
                </c:pt>
                <c:pt idx="280" formatCode="&quot;$&quot;#,##0">
                  <c:v>114600</c:v>
                </c:pt>
                <c:pt idx="281" formatCode="&quot;$&quot;#,##0">
                  <c:v>110900</c:v>
                </c:pt>
                <c:pt idx="282" formatCode="&quot;$&quot;#,##0">
                  <c:v>116800</c:v>
                </c:pt>
                <c:pt idx="283" formatCode="&quot;$&quot;#,##0">
                  <c:v>113200</c:v>
                </c:pt>
                <c:pt idx="284" formatCode="&quot;$&quot;#,##0">
                  <c:v>114000</c:v>
                </c:pt>
                <c:pt idx="285" formatCode="&quot;$&quot;#,##0">
                  <c:v>114900</c:v>
                </c:pt>
                <c:pt idx="286" formatCode="&quot;$&quot;#,##0">
                  <c:v>113600</c:v>
                </c:pt>
                <c:pt idx="287" formatCode="&quot;$&quot;#,##0">
                  <c:v>118900</c:v>
                </c:pt>
                <c:pt idx="288" formatCode="&quot;$&quot;#,##0">
                  <c:v>122100</c:v>
                </c:pt>
                <c:pt idx="289" formatCode="&quot;$&quot;#,##0">
                  <c:v>121300</c:v>
                </c:pt>
                <c:pt idx="290" formatCode="&quot;$&quot;#,##0">
                  <c:v>119500</c:v>
                </c:pt>
                <c:pt idx="291" formatCode="&quot;$&quot;#,##0">
                  <c:v>118100</c:v>
                </c:pt>
                <c:pt idx="292" formatCode="&quot;$&quot;#,##0">
                  <c:v>126600</c:v>
                </c:pt>
                <c:pt idx="293" formatCode="&quot;$&quot;#,##0">
                  <c:v>135800</c:v>
                </c:pt>
                <c:pt idx="294" formatCode="&quot;$&quot;#,##0">
                  <c:v>128600</c:v>
                </c:pt>
                <c:pt idx="295" formatCode="&quot;$&quot;#,##0">
                  <c:v>128500</c:v>
                </c:pt>
                <c:pt idx="296" formatCode="&quot;$&quot;#,##0">
                  <c:v>133500</c:v>
                </c:pt>
                <c:pt idx="297" formatCode="&quot;$&quot;#,##0">
                  <c:v>125800</c:v>
                </c:pt>
                <c:pt idx="298" formatCode="&quot;$&quot;#,##0">
                  <c:v>139200</c:v>
                </c:pt>
                <c:pt idx="299" formatCode="&quot;$&quot;#,##0">
                  <c:v>136200</c:v>
                </c:pt>
                <c:pt idx="300" formatCode="&quot;$&quot;#,##0">
                  <c:v>144400</c:v>
                </c:pt>
                <c:pt idx="301" formatCode="&quot;$&quot;#,##0">
                  <c:v>137600</c:v>
                </c:pt>
                <c:pt idx="302" formatCode="&quot;$&quot;#,##0">
                  <c:v>133200</c:v>
                </c:pt>
                <c:pt idx="303" formatCode="&quot;$&quot;#,##0">
                  <c:v>135000</c:v>
                </c:pt>
                <c:pt idx="304" formatCode="&quot;$&quot;#,##0">
                  <c:v>133500</c:v>
                </c:pt>
                <c:pt idx="305" formatCode="&quot;$&quot;#,##0">
                  <c:v>136500</c:v>
                </c:pt>
                <c:pt idx="306" formatCode="&quot;$&quot;#,##0">
                  <c:v>141300</c:v>
                </c:pt>
                <c:pt idx="307" formatCode="&quot;$&quot;#,##0">
                  <c:v>140600</c:v>
                </c:pt>
                <c:pt idx="308" formatCode="&quot;$&quot;#,##0">
                  <c:v>142700</c:v>
                </c:pt>
                <c:pt idx="309" formatCode="&quot;$&quot;#,##0">
                  <c:v>137300</c:v>
                </c:pt>
                <c:pt idx="310" formatCode="&quot;$&quot;#,##0">
                  <c:v>137300</c:v>
                </c:pt>
                <c:pt idx="311" formatCode="&quot;$&quot;#,##0">
                  <c:v>147700</c:v>
                </c:pt>
                <c:pt idx="312" formatCode="&quot;$&quot;#,##0">
                  <c:v>138600</c:v>
                </c:pt>
                <c:pt idx="313" formatCode="&quot;$&quot;#,##0">
                  <c:v>145300</c:v>
                </c:pt>
                <c:pt idx="314" formatCode="&quot;$&quot;#,##0">
                  <c:v>149000</c:v>
                </c:pt>
                <c:pt idx="315" formatCode="&quot;$&quot;#,##0">
                  <c:v>144700</c:v>
                </c:pt>
                <c:pt idx="316" formatCode="&quot;$&quot;#,##0">
                  <c:v>145100</c:v>
                </c:pt>
                <c:pt idx="317" formatCode="&quot;$&quot;#,##0">
                  <c:v>153600</c:v>
                </c:pt>
                <c:pt idx="318" formatCode="&quot;$&quot;#,##0">
                  <c:v>140300</c:v>
                </c:pt>
                <c:pt idx="319" formatCode="&quot;$&quot;#,##0">
                  <c:v>158600</c:v>
                </c:pt>
                <c:pt idx="320" formatCode="&quot;$&quot;#,##0">
                  <c:v>151100</c:v>
                </c:pt>
                <c:pt idx="321" formatCode="&quot;$&quot;#,##0">
                  <c:v>147800</c:v>
                </c:pt>
                <c:pt idx="322" formatCode="&quot;$&quot;#,##0">
                  <c:v>151400</c:v>
                </c:pt>
                <c:pt idx="323" formatCode="&quot;$&quot;#,##0">
                  <c:v>154300</c:v>
                </c:pt>
                <c:pt idx="324" formatCode="&quot;$&quot;#,##0">
                  <c:v>151700</c:v>
                </c:pt>
                <c:pt idx="325" formatCode="&quot;$&quot;#,##0">
                  <c:v>150900</c:v>
                </c:pt>
                <c:pt idx="326" formatCode="&quot;$&quot;#,##0">
                  <c:v>144600</c:v>
                </c:pt>
                <c:pt idx="327" formatCode="&quot;$&quot;#,##0">
                  <c:v>153400</c:v>
                </c:pt>
                <c:pt idx="328" formatCode="&quot;$&quot;#,##0">
                  <c:v>150600</c:v>
                </c:pt>
                <c:pt idx="329" formatCode="&quot;$&quot;#,##0">
                  <c:v>150400</c:v>
                </c:pt>
                <c:pt idx="330" formatCode="&quot;$&quot;#,##0">
                  <c:v>149800</c:v>
                </c:pt>
                <c:pt idx="331" formatCode="&quot;$&quot;#,##0">
                  <c:v>144700</c:v>
                </c:pt>
                <c:pt idx="332" formatCode="&quot;$&quot;#,##0">
                  <c:v>142100</c:v>
                </c:pt>
                <c:pt idx="333" formatCode="&quot;$&quot;#,##0">
                  <c:v>153000</c:v>
                </c:pt>
                <c:pt idx="334" formatCode="&quot;$&quot;#,##0">
                  <c:v>143300</c:v>
                </c:pt>
                <c:pt idx="335" formatCode="&quot;$&quot;#,##0">
                  <c:v>153400</c:v>
                </c:pt>
                <c:pt idx="336" formatCode="&quot;$&quot;#,##0">
                  <c:v>148600</c:v>
                </c:pt>
                <c:pt idx="337" formatCode="&quot;$&quot;#,##0">
                  <c:v>147800</c:v>
                </c:pt>
                <c:pt idx="338" formatCode="&quot;$&quot;#,##0">
                  <c:v>156400</c:v>
                </c:pt>
                <c:pt idx="339" formatCode="&quot;$&quot;#,##0">
                  <c:v>150800</c:v>
                </c:pt>
                <c:pt idx="340" formatCode="&quot;$&quot;#,##0">
                  <c:v>145400</c:v>
                </c:pt>
                <c:pt idx="341" formatCode="&quot;$&quot;#,##0">
                  <c:v>145900</c:v>
                </c:pt>
                <c:pt idx="342" formatCode="&quot;$&quot;#,##0">
                  <c:v>148200</c:v>
                </c:pt>
                <c:pt idx="343" formatCode="&quot;$&quot;#,##0">
                  <c:v>141800</c:v>
                </c:pt>
                <c:pt idx="344" formatCode="&quot;$&quot;#,##0">
                  <c:v>147300</c:v>
                </c:pt>
                <c:pt idx="345" formatCode="&quot;$&quot;#,##0">
                  <c:v>147400</c:v>
                </c:pt>
                <c:pt idx="346" formatCode="&quot;$&quot;#,##0">
                  <c:v>141700</c:v>
                </c:pt>
                <c:pt idx="347" formatCode="&quot;$&quot;#,##0">
                  <c:v>143000</c:v>
                </c:pt>
                <c:pt idx="348" formatCode="&quot;$&quot;#,##0">
                  <c:v>144200</c:v>
                </c:pt>
                <c:pt idx="349" formatCode="&quot;$&quot;#,##0">
                  <c:v>144800</c:v>
                </c:pt>
                <c:pt idx="350" formatCode="&quot;$&quot;#,##0">
                  <c:v>144800</c:v>
                </c:pt>
                <c:pt idx="351" formatCode="&quot;$&quot;#,##0">
                  <c:v>145000</c:v>
                </c:pt>
                <c:pt idx="352" formatCode="&quot;$&quot;#,##0">
                  <c:v>146000</c:v>
                </c:pt>
                <c:pt idx="353" formatCode="&quot;$&quot;#,##0">
                  <c:v>146600</c:v>
                </c:pt>
                <c:pt idx="354" formatCode="&quot;$&quot;#,##0">
                  <c:v>137700</c:v>
                </c:pt>
                <c:pt idx="355" formatCode="&quot;$&quot;#,##0">
                  <c:v>145300</c:v>
                </c:pt>
                <c:pt idx="356" formatCode="&quot;$&quot;#,##0">
                  <c:v>142200</c:v>
                </c:pt>
                <c:pt idx="357" formatCode="&quot;$&quot;#,##0">
                  <c:v>148400</c:v>
                </c:pt>
                <c:pt idx="358" formatCode="&quot;$&quot;#,##0">
                  <c:v>147200</c:v>
                </c:pt>
                <c:pt idx="359" formatCode="&quot;$&quot;#,##0">
                  <c:v>146200</c:v>
                </c:pt>
                <c:pt idx="360" formatCode="&quot;$&quot;#,##0">
                  <c:v>138900</c:v>
                </c:pt>
                <c:pt idx="361" formatCode="&quot;$&quot;#,##0">
                  <c:v>149400</c:v>
                </c:pt>
                <c:pt idx="362" formatCode="&quot;$&quot;#,##0">
                  <c:v>146600</c:v>
                </c:pt>
                <c:pt idx="363" formatCode="&quot;$&quot;#,##0">
                  <c:v>148400</c:v>
                </c:pt>
                <c:pt idx="364" formatCode="&quot;$&quot;#,##0">
                  <c:v>152300</c:v>
                </c:pt>
                <c:pt idx="365" formatCode="&quot;$&quot;#,##0">
                  <c:v>145700</c:v>
                </c:pt>
                <c:pt idx="366" formatCode="&quot;$&quot;#,##0">
                  <c:v>143400</c:v>
                </c:pt>
                <c:pt idx="367" formatCode="&quot;$&quot;#,##0">
                  <c:v>150600</c:v>
                </c:pt>
                <c:pt idx="368" formatCode="&quot;$&quot;#,##0">
                  <c:v>150100</c:v>
                </c:pt>
                <c:pt idx="369" formatCode="&quot;$&quot;#,##0">
                  <c:v>146900</c:v>
                </c:pt>
                <c:pt idx="370" formatCode="&quot;$&quot;#,##0">
                  <c:v>152500</c:v>
                </c:pt>
                <c:pt idx="371" formatCode="&quot;$&quot;#,##0">
                  <c:v>146400</c:v>
                </c:pt>
                <c:pt idx="372" formatCode="&quot;$&quot;#,##0">
                  <c:v>153400</c:v>
                </c:pt>
                <c:pt idx="373" formatCode="&quot;$&quot;#,##0">
                  <c:v>150700</c:v>
                </c:pt>
                <c:pt idx="374" formatCode="&quot;$&quot;#,##0">
                  <c:v>152800</c:v>
                </c:pt>
                <c:pt idx="375" formatCode="&quot;$&quot;#,##0">
                  <c:v>152900</c:v>
                </c:pt>
                <c:pt idx="376" formatCode="&quot;$&quot;#,##0">
                  <c:v>151800</c:v>
                </c:pt>
                <c:pt idx="377" formatCode="&quot;$&quot;#,##0">
                  <c:v>158400</c:v>
                </c:pt>
                <c:pt idx="378" formatCode="&quot;$&quot;#,##0">
                  <c:v>144400</c:v>
                </c:pt>
                <c:pt idx="379" formatCode="&quot;$&quot;#,##0">
                  <c:v>154900</c:v>
                </c:pt>
                <c:pt idx="380" formatCode="&quot;$&quot;#,##0">
                  <c:v>157200</c:v>
                </c:pt>
                <c:pt idx="381" formatCode="&quot;$&quot;#,##0">
                  <c:v>153000</c:v>
                </c:pt>
                <c:pt idx="382" formatCode="&quot;$&quot;#,##0">
                  <c:v>155400</c:v>
                </c:pt>
                <c:pt idx="383" formatCode="&quot;$&quot;#,##0">
                  <c:v>159600</c:v>
                </c:pt>
                <c:pt idx="384" formatCode="&quot;$&quot;#,##0">
                  <c:v>147400</c:v>
                </c:pt>
                <c:pt idx="385" formatCode="&quot;$&quot;#,##0">
                  <c:v>160200</c:v>
                </c:pt>
                <c:pt idx="386" formatCode="&quot;$&quot;#,##0">
                  <c:v>153300</c:v>
                </c:pt>
                <c:pt idx="387" formatCode="&quot;$&quot;#,##0">
                  <c:v>157800</c:v>
                </c:pt>
                <c:pt idx="388" formatCode="&quot;$&quot;#,##0">
                  <c:v>158000</c:v>
                </c:pt>
                <c:pt idx="389" formatCode="&quot;$&quot;#,##0">
                  <c:v>160200</c:v>
                </c:pt>
                <c:pt idx="390" formatCode="&quot;$&quot;#,##0">
                  <c:v>154200</c:v>
                </c:pt>
                <c:pt idx="391" formatCode="&quot;$&quot;#,##0">
                  <c:v>162000</c:v>
                </c:pt>
                <c:pt idx="392" formatCode="&quot;$&quot;#,##0">
                  <c:v>155600</c:v>
                </c:pt>
                <c:pt idx="393" formatCode="&quot;$&quot;#,##0">
                  <c:v>156200</c:v>
                </c:pt>
                <c:pt idx="394" formatCode="&quot;$&quot;#,##0">
                  <c:v>160700</c:v>
                </c:pt>
                <c:pt idx="395" formatCode="&quot;$&quot;#,##0">
                  <c:v>165600</c:v>
                </c:pt>
                <c:pt idx="396" formatCode="&quot;$&quot;#,##0">
                  <c:v>155300</c:v>
                </c:pt>
                <c:pt idx="397" formatCode="&quot;$&quot;#,##0">
                  <c:v>163700</c:v>
                </c:pt>
                <c:pt idx="398" formatCode="&quot;$&quot;#,##0">
                  <c:v>162100</c:v>
                </c:pt>
                <c:pt idx="399" formatCode="&quot;$&quot;#,##0">
                  <c:v>170000</c:v>
                </c:pt>
                <c:pt idx="400" formatCode="&quot;$&quot;#,##0">
                  <c:v>163300</c:v>
                </c:pt>
                <c:pt idx="401" formatCode="&quot;$&quot;#,##0">
                  <c:v>166500</c:v>
                </c:pt>
                <c:pt idx="402" formatCode="&quot;$&quot;#,##0">
                  <c:v>168400</c:v>
                </c:pt>
                <c:pt idx="403" formatCode="&quot;$&quot;#,##0">
                  <c:v>159700</c:v>
                </c:pt>
                <c:pt idx="404" formatCode="&quot;$&quot;#,##0">
                  <c:v>167400</c:v>
                </c:pt>
                <c:pt idx="405" formatCode="&quot;$&quot;#,##0">
                  <c:v>168400</c:v>
                </c:pt>
                <c:pt idx="406" formatCode="&quot;$&quot;#,##0">
                  <c:v>172000</c:v>
                </c:pt>
                <c:pt idx="407" formatCode="&quot;$&quot;#,##0">
                  <c:v>171800</c:v>
                </c:pt>
                <c:pt idx="408" formatCode="&quot;$&quot;#,##0">
                  <c:v>171900</c:v>
                </c:pt>
                <c:pt idx="409" formatCode="&quot;$&quot;#,##0">
                  <c:v>171100</c:v>
                </c:pt>
                <c:pt idx="410" formatCode="&quot;$&quot;#,##0">
                  <c:v>172700</c:v>
                </c:pt>
                <c:pt idx="411" formatCode="&quot;$&quot;#,##0">
                  <c:v>179500</c:v>
                </c:pt>
                <c:pt idx="412" formatCode="&quot;$&quot;#,##0">
                  <c:v>170700</c:v>
                </c:pt>
                <c:pt idx="413" formatCode="&quot;$&quot;#,##0">
                  <c:v>179400</c:v>
                </c:pt>
                <c:pt idx="414" formatCode="&quot;$&quot;#,##0">
                  <c:v>175500</c:v>
                </c:pt>
                <c:pt idx="415" formatCode="&quot;$&quot;#,##0">
                  <c:v>170700</c:v>
                </c:pt>
                <c:pt idx="416" formatCode="&quot;$&quot;#,##0">
                  <c:v>177500</c:v>
                </c:pt>
                <c:pt idx="417" formatCode="&quot;$&quot;#,##0">
                  <c:v>172900</c:v>
                </c:pt>
                <c:pt idx="418" formatCode="&quot;$&quot;#,##0">
                  <c:v>175400</c:v>
                </c:pt>
                <c:pt idx="419" formatCode="&quot;$&quot;#,##0">
                  <c:v>175800</c:v>
                </c:pt>
                <c:pt idx="420" formatCode="&quot;$&quot;#,##0">
                  <c:v>178600</c:v>
                </c:pt>
                <c:pt idx="421" formatCode="&quot;$&quot;#,##0">
                  <c:v>181600</c:v>
                </c:pt>
                <c:pt idx="422" formatCode="&quot;$&quot;#,##0">
                  <c:v>178500</c:v>
                </c:pt>
                <c:pt idx="423" formatCode="&quot;$&quot;#,##0">
                  <c:v>176700</c:v>
                </c:pt>
                <c:pt idx="424" formatCode="&quot;$&quot;#,##0">
                  <c:v>183500</c:v>
                </c:pt>
                <c:pt idx="425" formatCode="&quot;$&quot;#,##0">
                  <c:v>175900</c:v>
                </c:pt>
                <c:pt idx="426" formatCode="&quot;$&quot;#,##0">
                  <c:v>179800</c:v>
                </c:pt>
                <c:pt idx="427" formatCode="&quot;$&quot;#,##0">
                  <c:v>186500</c:v>
                </c:pt>
                <c:pt idx="428" formatCode="&quot;$&quot;#,##0">
                  <c:v>182700</c:v>
                </c:pt>
                <c:pt idx="429" formatCode="&quot;$&quot;#,##0">
                  <c:v>182800</c:v>
                </c:pt>
                <c:pt idx="430" formatCode="&quot;$&quot;#,##0">
                  <c:v>178600</c:v>
                </c:pt>
                <c:pt idx="431" formatCode="&quot;$&quot;#,##0">
                  <c:v>183300</c:v>
                </c:pt>
                <c:pt idx="432" formatCode="&quot;$&quot;#,##0">
                  <c:v>182900</c:v>
                </c:pt>
                <c:pt idx="433" formatCode="&quot;$&quot;#,##0">
                  <c:v>191400</c:v>
                </c:pt>
                <c:pt idx="434" formatCode="&quot;$&quot;#,##0">
                  <c:v>189300</c:v>
                </c:pt>
                <c:pt idx="435" formatCode="&quot;$&quot;#,##0">
                  <c:v>192200</c:v>
                </c:pt>
                <c:pt idx="436" formatCode="&quot;$&quot;#,##0">
                  <c:v>187900</c:v>
                </c:pt>
                <c:pt idx="437" formatCode="&quot;$&quot;#,##0">
                  <c:v>193900</c:v>
                </c:pt>
                <c:pt idx="438" formatCode="&quot;$&quot;#,##0">
                  <c:v>189100</c:v>
                </c:pt>
                <c:pt idx="439" formatCode="&quot;$&quot;#,##0">
                  <c:v>193100</c:v>
                </c:pt>
                <c:pt idx="440" formatCode="&quot;$&quot;#,##0">
                  <c:v>194800</c:v>
                </c:pt>
                <c:pt idx="441" formatCode="&quot;$&quot;#,##0">
                  <c:v>200200</c:v>
                </c:pt>
                <c:pt idx="442" formatCode="&quot;$&quot;#,##0">
                  <c:v>211500</c:v>
                </c:pt>
                <c:pt idx="443" formatCode="&quot;$&quot;#,##0">
                  <c:v>202100</c:v>
                </c:pt>
                <c:pt idx="444" formatCode="&quot;$&quot;#,##0">
                  <c:v>200300</c:v>
                </c:pt>
                <c:pt idx="445" formatCode="&quot;$&quot;#,##0">
                  <c:v>199200</c:v>
                </c:pt>
                <c:pt idx="446" formatCode="&quot;$&quot;#,##0">
                  <c:v>204900</c:v>
                </c:pt>
                <c:pt idx="447" formatCode="&quot;$&quot;#,##0">
                  <c:v>207300</c:v>
                </c:pt>
                <c:pt idx="448" formatCode="&quot;$&quot;#,##0">
                  <c:v>200000</c:v>
                </c:pt>
                <c:pt idx="449" formatCode="&quot;$&quot;#,##0">
                  <c:v>197700</c:v>
                </c:pt>
                <c:pt idx="450" formatCode="&quot;$&quot;#,##0">
                  <c:v>202200</c:v>
                </c:pt>
                <c:pt idx="451" formatCode="&quot;$&quot;#,##0">
                  <c:v>200200</c:v>
                </c:pt>
                <c:pt idx="452" formatCode="&quot;$&quot;#,##0">
                  <c:v>208300</c:v>
                </c:pt>
                <c:pt idx="453" formatCode="&quot;$&quot;#,##0">
                  <c:v>215100</c:v>
                </c:pt>
                <c:pt idx="454" formatCode="&quot;$&quot;#,##0">
                  <c:v>210700</c:v>
                </c:pt>
                <c:pt idx="455" formatCode="&quot;$&quot;#,##0">
                  <c:v>208100</c:v>
                </c:pt>
                <c:pt idx="456" formatCode="&quot;$&quot;#,##0">
                  <c:v>209000</c:v>
                </c:pt>
                <c:pt idx="457" formatCode="&quot;$&quot;#,##0">
                  <c:v>211000</c:v>
                </c:pt>
                <c:pt idx="458" formatCode="&quot;$&quot;#,##0">
                  <c:v>210200</c:v>
                </c:pt>
                <c:pt idx="459" formatCode="&quot;$&quot;#,##0">
                  <c:v>205500</c:v>
                </c:pt>
                <c:pt idx="460" formatCode="&quot;$&quot;#,##0">
                  <c:v>211400</c:v>
                </c:pt>
                <c:pt idx="461" formatCode="&quot;$&quot;#,##0">
                  <c:v>211700</c:v>
                </c:pt>
                <c:pt idx="462" formatCode="&quot;$&quot;#,##0">
                  <c:v>209300</c:v>
                </c:pt>
                <c:pt idx="463" formatCode="&quot;$&quot;#,##0">
                  <c:v>207500</c:v>
                </c:pt>
                <c:pt idx="464" formatCode="&quot;$&quot;#,##0">
                  <c:v>203300</c:v>
                </c:pt>
                <c:pt idx="465" formatCode="&quot;$&quot;#,##0">
                  <c:v>207100</c:v>
                </c:pt>
                <c:pt idx="466" formatCode="&quot;$&quot;#,##0">
                  <c:v>206900</c:v>
                </c:pt>
                <c:pt idx="467" formatCode="&quot;$&quot;#,##0">
                  <c:v>228700</c:v>
                </c:pt>
                <c:pt idx="468" formatCode="&quot;$&quot;#,##0">
                  <c:v>226900</c:v>
                </c:pt>
                <c:pt idx="469" formatCode="&quot;$&quot;#,##0">
                  <c:v>226500</c:v>
                </c:pt>
                <c:pt idx="470" formatCode="&quot;$&quot;#,##0">
                  <c:v>227100</c:v>
                </c:pt>
                <c:pt idx="471" formatCode="&quot;$&quot;#,##0">
                  <c:v>228100</c:v>
                </c:pt>
                <c:pt idx="472" formatCode="&quot;$&quot;#,##0">
                  <c:v>226500</c:v>
                </c:pt>
                <c:pt idx="473" formatCode="&quot;$&quot;#,##0">
                  <c:v>225200</c:v>
                </c:pt>
                <c:pt idx="474" formatCode="&quot;$&quot;#,##0">
                  <c:v>217800</c:v>
                </c:pt>
                <c:pt idx="475" formatCode="&quot;$&quot;#,##0">
                  <c:v>221300</c:v>
                </c:pt>
                <c:pt idx="476" formatCode="&quot;$&quot;#,##0">
                  <c:v>215300</c:v>
                </c:pt>
                <c:pt idx="477" formatCode="&quot;$&quot;#,##0">
                  <c:v>231300</c:v>
                </c:pt>
                <c:pt idx="478" formatCode="&quot;$&quot;#,##0">
                  <c:v>227100</c:v>
                </c:pt>
                <c:pt idx="479" formatCode="&quot;$&quot;#,##0">
                  <c:v>237800</c:v>
                </c:pt>
                <c:pt idx="480" formatCode="&quot;$&quot;#,##0">
                  <c:v>230200</c:v>
                </c:pt>
                <c:pt idx="481" formatCode="&quot;$&quot;#,##0">
                  <c:v>233400</c:v>
                </c:pt>
                <c:pt idx="482" formatCode="&quot;$&quot;#,##0">
                  <c:v>231100</c:v>
                </c:pt>
                <c:pt idx="483" formatCode="&quot;$&quot;#,##0">
                  <c:v>237200</c:v>
                </c:pt>
                <c:pt idx="484" formatCode="&quot;$&quot;#,##0">
                  <c:v>243700</c:v>
                </c:pt>
                <c:pt idx="485" formatCode="&quot;$&quot;#,##0">
                  <c:v>239700</c:v>
                </c:pt>
                <c:pt idx="486" formatCode="&quot;$&quot;#,##0">
                  <c:v>248400</c:v>
                </c:pt>
                <c:pt idx="487" formatCode="&quot;$&quot;#,##0">
                  <c:v>241000</c:v>
                </c:pt>
                <c:pt idx="488" formatCode="&quot;$&quot;#,##0">
                  <c:v>254500</c:v>
                </c:pt>
                <c:pt idx="489" formatCode="&quot;$&quot;#,##0">
                  <c:v>242800</c:v>
                </c:pt>
                <c:pt idx="490" formatCode="&quot;$&quot;#,##0">
                  <c:v>268300</c:v>
                </c:pt>
                <c:pt idx="491" formatCode="&quot;$&quot;#,##0">
                  <c:v>253900</c:v>
                </c:pt>
                <c:pt idx="492" formatCode="&quot;$&quot;#,##0">
                  <c:v>262100</c:v>
                </c:pt>
                <c:pt idx="493" formatCode="&quot;$&quot;#,##0">
                  <c:v>264100</c:v>
                </c:pt>
                <c:pt idx="494" formatCode="&quot;$&quot;#,##0">
                  <c:v>261000</c:v>
                </c:pt>
                <c:pt idx="495" formatCode="&quot;$&quot;#,##0">
                  <c:v>269300</c:v>
                </c:pt>
                <c:pt idx="496" formatCode="&quot;$&quot;#,##0">
                  <c:v>260400</c:v>
                </c:pt>
                <c:pt idx="497" formatCode="&quot;$&quot;#,##0">
                  <c:v>263200</c:v>
                </c:pt>
                <c:pt idx="498" formatCode="&quot;$&quot;#,##0">
                  <c:v>279200</c:v>
                </c:pt>
                <c:pt idx="499" formatCode="&quot;$&quot;#,##0">
                  <c:v>272200</c:v>
                </c:pt>
                <c:pt idx="500" formatCode="&quot;$&quot;#,##0">
                  <c:v>269200</c:v>
                </c:pt>
                <c:pt idx="501" formatCode="&quot;$&quot;#,##0">
                  <c:v>289600</c:v>
                </c:pt>
                <c:pt idx="502" formatCode="&quot;$&quot;#,##0">
                  <c:v>283200</c:v>
                </c:pt>
                <c:pt idx="503" formatCode="&quot;$&quot;#,##0">
                  <c:v>284300</c:v>
                </c:pt>
                <c:pt idx="504" formatCode="&quot;$&quot;#,##0">
                  <c:v>283000</c:v>
                </c:pt>
                <c:pt idx="505" formatCode="&quot;$&quot;#,##0">
                  <c:v>289100</c:v>
                </c:pt>
                <c:pt idx="506" formatCode="&quot;$&quot;#,##0">
                  <c:v>289600</c:v>
                </c:pt>
                <c:pt idx="507" formatCode="&quot;$&quot;#,##0">
                  <c:v>289100</c:v>
                </c:pt>
                <c:pt idx="508" formatCode="&quot;$&quot;#,##0">
                  <c:v>287400</c:v>
                </c:pt>
                <c:pt idx="509" formatCode="&quot;$&quot;#,##0">
                  <c:v>279600</c:v>
                </c:pt>
                <c:pt idx="510" formatCode="&quot;$&quot;#,##0">
                  <c:v>289300</c:v>
                </c:pt>
                <c:pt idx="511" formatCode="&quot;$&quot;#,##0">
                  <c:v>295000</c:v>
                </c:pt>
                <c:pt idx="512" formatCode="&quot;$&quot;#,##0">
                  <c:v>299600</c:v>
                </c:pt>
                <c:pt idx="513" formatCode="&quot;$&quot;#,##0">
                  <c:v>293600</c:v>
                </c:pt>
                <c:pt idx="514" formatCode="&quot;$&quot;#,##0">
                  <c:v>294400</c:v>
                </c:pt>
                <c:pt idx="515" formatCode="&quot;$&quot;#,##0">
                  <c:v>290200</c:v>
                </c:pt>
                <c:pt idx="516" formatCode="&quot;$&quot;#,##0">
                  <c:v>301000</c:v>
                </c:pt>
                <c:pt idx="517" formatCode="&quot;$&quot;#,##0">
                  <c:v>307900</c:v>
                </c:pt>
                <c:pt idx="518" formatCode="&quot;$&quot;#,##0">
                  <c:v>298800</c:v>
                </c:pt>
                <c:pt idx="519" formatCode="&quot;$&quot;#,##0">
                  <c:v>310300</c:v>
                </c:pt>
                <c:pt idx="520" formatCode="&quot;$&quot;#,##0">
                  <c:v>293900</c:v>
                </c:pt>
                <c:pt idx="521" formatCode="&quot;$&quot;#,##0">
                  <c:v>305000</c:v>
                </c:pt>
                <c:pt idx="522" formatCode="&quot;$&quot;#,##0">
                  <c:v>311300</c:v>
                </c:pt>
                <c:pt idx="523" formatCode="&quot;$&quot;#,##0">
                  <c:v>317300</c:v>
                </c:pt>
                <c:pt idx="524" formatCode="&quot;$&quot;#,##0">
                  <c:v>296200</c:v>
                </c:pt>
                <c:pt idx="525" formatCode="&quot;$&quot;#,##0">
                  <c:v>306800</c:v>
                </c:pt>
                <c:pt idx="526" formatCode="&quot;$&quot;#,##0">
                  <c:v>291800</c:v>
                </c:pt>
                <c:pt idx="527" formatCode="&quot;$&quot;#,##0">
                  <c:v>301900</c:v>
                </c:pt>
                <c:pt idx="528" formatCode="&quot;$&quot;#,##0">
                  <c:v>314600</c:v>
                </c:pt>
                <c:pt idx="529" formatCode="&quot;$&quot;#,##0">
                  <c:v>321500</c:v>
                </c:pt>
                <c:pt idx="530" formatCode="&quot;$&quot;#,##0">
                  <c:v>329400</c:v>
                </c:pt>
                <c:pt idx="531" formatCode="&quot;$&quot;#,##0">
                  <c:v>311700</c:v>
                </c:pt>
                <c:pt idx="532" formatCode="&quot;$&quot;#,##0">
                  <c:v>309700</c:v>
                </c:pt>
                <c:pt idx="533" formatCode="&quot;$&quot;#,##0">
                  <c:v>306500</c:v>
                </c:pt>
                <c:pt idx="534" formatCode="&quot;$&quot;#,##0">
                  <c:v>307100</c:v>
                </c:pt>
                <c:pt idx="535" formatCode="&quot;$&quot;#,##0">
                  <c:v>301300</c:v>
                </c:pt>
                <c:pt idx="536" formatCode="&quot;$&quot;#,##0">
                  <c:v>292200</c:v>
                </c:pt>
                <c:pt idx="537" formatCode="&quot;$&quot;#,##0">
                  <c:v>310100</c:v>
                </c:pt>
                <c:pt idx="538" formatCode="&quot;$&quot;#,##0">
                  <c:v>316800</c:v>
                </c:pt>
                <c:pt idx="539" formatCode="&quot;$&quot;#,##0">
                  <c:v>284400</c:v>
                </c:pt>
                <c:pt idx="540" formatCode="&quot;$&quot;#,##0">
                  <c:v>284600</c:v>
                </c:pt>
                <c:pt idx="541" formatCode="&quot;$&quot;#,##0">
                  <c:v>301200</c:v>
                </c:pt>
                <c:pt idx="542" formatCode="&quot;$&quot;#,##0">
                  <c:v>287600</c:v>
                </c:pt>
                <c:pt idx="543" formatCode="&quot;$&quot;#,##0">
                  <c:v>314300</c:v>
                </c:pt>
                <c:pt idx="544" formatCode="&quot;$&quot;#,##0">
                  <c:v>298200</c:v>
                </c:pt>
                <c:pt idx="545" formatCode="&quot;$&quot;#,##0">
                  <c:v>299400</c:v>
                </c:pt>
                <c:pt idx="546" formatCode="&quot;$&quot;#,##0">
                  <c:v>301900</c:v>
                </c:pt>
                <c:pt idx="547" formatCode="&quot;$&quot;#,##0">
                  <c:v>265500</c:v>
                </c:pt>
                <c:pt idx="548" formatCode="&quot;$&quot;#,##0">
                  <c:v>287100</c:v>
                </c:pt>
                <c:pt idx="549" formatCode="&quot;$&quot;#,##0">
                  <c:v>274000</c:v>
                </c:pt>
                <c:pt idx="550" formatCode="&quot;$&quot;#,##0">
                  <c:v>290100</c:v>
                </c:pt>
                <c:pt idx="551" formatCode="&quot;$&quot;#,##0">
                  <c:v>263100</c:v>
                </c:pt>
                <c:pt idx="552" formatCode="&quot;$&quot;#,##0">
                  <c:v>245200</c:v>
                </c:pt>
                <c:pt idx="553" formatCode="&quot;$&quot;#,##0">
                  <c:v>258600</c:v>
                </c:pt>
                <c:pt idx="554" formatCode="&quot;$&quot;#,##0">
                  <c:v>259800</c:v>
                </c:pt>
                <c:pt idx="555" formatCode="&quot;$&quot;#,##0">
                  <c:v>269800</c:v>
                </c:pt>
                <c:pt idx="556" formatCode="&quot;$&quot;#,##0">
                  <c:v>274600</c:v>
                </c:pt>
                <c:pt idx="557" formatCode="&quot;$&quot;#,##0">
                  <c:v>274800</c:v>
                </c:pt>
                <c:pt idx="558" formatCode="&quot;$&quot;#,##0">
                  <c:v>271100</c:v>
                </c:pt>
                <c:pt idx="559" formatCode="&quot;$&quot;#,##0">
                  <c:v>257800</c:v>
                </c:pt>
                <c:pt idx="560" formatCode="&quot;$&quot;#,##0">
                  <c:v>290300</c:v>
                </c:pt>
                <c:pt idx="561" formatCode="&quot;$&quot;#,##0">
                  <c:v>263800</c:v>
                </c:pt>
                <c:pt idx="562" formatCode="&quot;$&quot;#,##0">
                  <c:v>274700</c:v>
                </c:pt>
                <c:pt idx="563" formatCode="&quot;$&quot;#,##0">
                  <c:v>278300</c:v>
                </c:pt>
                <c:pt idx="564" formatCode="&quot;$&quot;#,##0">
                  <c:v>283400</c:v>
                </c:pt>
                <c:pt idx="565" formatCode="&quot;$&quot;#,##0">
                  <c:v>284100</c:v>
                </c:pt>
                <c:pt idx="566" formatCode="&quot;$&quot;#,##0">
                  <c:v>262900</c:v>
                </c:pt>
                <c:pt idx="567" formatCode="&quot;$&quot;#,##0">
                  <c:v>270500</c:v>
                </c:pt>
                <c:pt idx="568" formatCode="&quot;$&quot;#,##0">
                  <c:v>281100</c:v>
                </c:pt>
                <c:pt idx="569" formatCode="&quot;$&quot;#,##0">
                  <c:v>256700</c:v>
                </c:pt>
                <c:pt idx="570" formatCode="&quot;$&quot;#,##0">
                  <c:v>252100</c:v>
                </c:pt>
                <c:pt idx="571" formatCode="&quot;$&quot;#,##0">
                  <c:v>268800</c:v>
                </c:pt>
                <c:pt idx="572" formatCode="&quot;$&quot;#,##0">
                  <c:v>270800</c:v>
                </c:pt>
                <c:pt idx="573" formatCode="&quot;$&quot;#,##0">
                  <c:v>254400</c:v>
                </c:pt>
                <c:pt idx="574" formatCode="&quot;$&quot;#,##0">
                  <c:v>281700</c:v>
                </c:pt>
                <c:pt idx="575" formatCode="&quot;$&quot;#,##0">
                  <c:v>291700</c:v>
                </c:pt>
                <c:pt idx="576" formatCode="&quot;$&quot;#,##0">
                  <c:v>275700</c:v>
                </c:pt>
                <c:pt idx="577" formatCode="&quot;$&quot;#,##0">
                  <c:v>262800</c:v>
                </c:pt>
                <c:pt idx="578" formatCode="&quot;$&quot;#,##0">
                  <c:v>260800</c:v>
                </c:pt>
                <c:pt idx="579" formatCode="&quot;$&quot;#,##0">
                  <c:v>268900</c:v>
                </c:pt>
                <c:pt idx="580" formatCode="&quot;$&quot;#,##0">
                  <c:v>262700</c:v>
                </c:pt>
                <c:pt idx="581" formatCode="&quot;$&quot;#,##0">
                  <c:v>273100</c:v>
                </c:pt>
                <c:pt idx="582" formatCode="&quot;$&quot;#,##0">
                  <c:v>270300</c:v>
                </c:pt>
                <c:pt idx="583" formatCode="&quot;$&quot;#,##0">
                  <c:v>259300</c:v>
                </c:pt>
                <c:pt idx="584" formatCode="&quot;$&quot;#,##0">
                  <c:v>255400</c:v>
                </c:pt>
                <c:pt idx="585" formatCode="&quot;$&quot;#,##0">
                  <c:v>258300</c:v>
                </c:pt>
                <c:pt idx="586" formatCode="&quot;$&quot;#,##0">
                  <c:v>250000</c:v>
                </c:pt>
                <c:pt idx="587" formatCode="&quot;$&quot;#,##0">
                  <c:v>262900</c:v>
                </c:pt>
                <c:pt idx="588" formatCode="&quot;$&quot;#,##0">
                  <c:v>265700</c:v>
                </c:pt>
                <c:pt idx="589" formatCode="&quot;$&quot;#,##0">
                  <c:v>274000</c:v>
                </c:pt>
                <c:pt idx="590" formatCode="&quot;$&quot;#,##0">
                  <c:v>283600</c:v>
                </c:pt>
                <c:pt idx="591" formatCode="&quot;$&quot;#,##0">
                  <c:v>287900</c:v>
                </c:pt>
                <c:pt idx="592" formatCode="&quot;$&quot;#,##0">
                  <c:v>280900</c:v>
                </c:pt>
                <c:pt idx="593" formatCode="&quot;$&quot;#,##0">
                  <c:v>271800</c:v>
                </c:pt>
                <c:pt idx="594" formatCode="&quot;$&quot;#,##0">
                  <c:v>282300</c:v>
                </c:pt>
                <c:pt idx="595" formatCode="&quot;$&quot;#,##0">
                  <c:v>305500</c:v>
                </c:pt>
                <c:pt idx="596" formatCode="&quot;$&quot;#,##0">
                  <c:v>297700</c:v>
                </c:pt>
                <c:pt idx="597" formatCode="&quot;$&quot;#,##0">
                  <c:v>285400</c:v>
                </c:pt>
                <c:pt idx="598" formatCode="&quot;$&quot;#,##0">
                  <c:v>290700</c:v>
                </c:pt>
                <c:pt idx="599" formatCode="&quot;$&quot;#,##0">
                  <c:v>299200</c:v>
                </c:pt>
                <c:pt idx="600" formatCode="&quot;$&quot;#,##0">
                  <c:v>306900</c:v>
                </c:pt>
                <c:pt idx="601" formatCode="&quot;$&quot;#,##0">
                  <c:v>312500</c:v>
                </c:pt>
                <c:pt idx="602" formatCode="&quot;$&quot;#,##0">
                  <c:v>300200</c:v>
                </c:pt>
                <c:pt idx="603" formatCode="&quot;$&quot;#,##0">
                  <c:v>337000</c:v>
                </c:pt>
                <c:pt idx="604" formatCode="&quot;$&quot;#,##0">
                  <c:v>314000</c:v>
                </c:pt>
                <c:pt idx="605" formatCode="&quot;$&quot;#,##0">
                  <c:v>306100</c:v>
                </c:pt>
                <c:pt idx="606" formatCode="&quot;$&quot;#,##0">
                  <c:v>329900</c:v>
                </c:pt>
                <c:pt idx="607" formatCode="&quot;$&quot;#,##0">
                  <c:v>310800</c:v>
                </c:pt>
                <c:pt idx="608" formatCode="&quot;$&quot;#,##0">
                  <c:v>321400</c:v>
                </c:pt>
                <c:pt idx="609" formatCode="&quot;$&quot;#,##0">
                  <c:v>335700</c:v>
                </c:pt>
                <c:pt idx="610" formatCode="&quot;$&quot;#,##0">
                  <c:v>335600</c:v>
                </c:pt>
                <c:pt idx="611" formatCode="&quot;$&quot;#,##0">
                  <c:v>321200</c:v>
                </c:pt>
                <c:pt idx="612" formatCode="&quot;$&quot;#,##0">
                  <c:v>337300</c:v>
                </c:pt>
                <c:pt idx="613" formatCode="&quot;$&quot;#,##0">
                  <c:v>325900</c:v>
                </c:pt>
                <c:pt idx="614" formatCode="&quot;$&quot;#,##0">
                  <c:v>331500</c:v>
                </c:pt>
                <c:pt idx="615" formatCode="&quot;$&quot;#,##0">
                  <c:v>325100</c:v>
                </c:pt>
                <c:pt idx="616" formatCode="&quot;$&quot;#,##0">
                  <c:v>323500</c:v>
                </c:pt>
                <c:pt idx="617" formatCode="&quot;$&quot;#,##0">
                  <c:v>338100</c:v>
                </c:pt>
                <c:pt idx="618" formatCode="&quot;$&quot;#,##0">
                  <c:v>345200</c:v>
                </c:pt>
                <c:pt idx="619" formatCode="&quot;$&quot;#,##0">
                  <c:v>356200</c:v>
                </c:pt>
                <c:pt idx="620" formatCode="&quot;$&quot;#,##0">
                  <c:v>319100</c:v>
                </c:pt>
                <c:pt idx="621" formatCode="&quot;$&quot;#,##0">
                  <c:v>384000</c:v>
                </c:pt>
                <c:pt idx="622" formatCode="&quot;$&quot;#,##0">
                  <c:v>358800</c:v>
                </c:pt>
                <c:pt idx="623" formatCode="&quot;$&quot;#,##0">
                  <c:v>373500</c:v>
                </c:pt>
                <c:pt idx="624" formatCode="&quot;$&quot;#,##0">
                  <c:v>356000</c:v>
                </c:pt>
                <c:pt idx="625" formatCode="&quot;$&quot;#,##0">
                  <c:v>355900</c:v>
                </c:pt>
                <c:pt idx="626" formatCode="&quot;$&quot;#,##0">
                  <c:v>352700</c:v>
                </c:pt>
                <c:pt idx="627" formatCode="&quot;$&quot;#,##0">
                  <c:v>334700</c:v>
                </c:pt>
                <c:pt idx="628" formatCode="&quot;$&quot;#,##0">
                  <c:v>340800</c:v>
                </c:pt>
                <c:pt idx="629" formatCode="&quot;$&quot;#,##0">
                  <c:v>329300</c:v>
                </c:pt>
                <c:pt idx="630" formatCode="&quot;$&quot;#,##0">
                  <c:v>341900</c:v>
                </c:pt>
                <c:pt idx="631" formatCode="&quot;$&quot;#,##0">
                  <c:v>348800</c:v>
                </c:pt>
                <c:pt idx="632" formatCode="&quot;$&quot;#,##0">
                  <c:v>367800</c:v>
                </c:pt>
                <c:pt idx="633" formatCode="&quot;$&quot;#,##0">
                  <c:v>366900</c:v>
                </c:pt>
                <c:pt idx="634" formatCode="&quot;$&quot;#,##0">
                  <c:v>376800</c:v>
                </c:pt>
                <c:pt idx="635" formatCode="&quot;$&quot;#,##0">
                  <c:v>358100</c:v>
                </c:pt>
                <c:pt idx="636" formatCode="&quot;$&quot;#,##0">
                  <c:v>365600</c:v>
                </c:pt>
                <c:pt idx="637" formatCode="&quot;$&quot;#,##0">
                  <c:v>349400</c:v>
                </c:pt>
                <c:pt idx="638" formatCode="&quot;$&quot;#,##0">
                  <c:v>357400</c:v>
                </c:pt>
                <c:pt idx="639" formatCode="&quot;$&quot;#,##0">
                  <c:v>378200</c:v>
                </c:pt>
                <c:pt idx="640" formatCode="&quot;$&quot;#,##0">
                  <c:v>358900</c:v>
                </c:pt>
              </c:numCache>
            </c:numRef>
          </c:val>
          <c:smooth val="0"/>
        </c:ser>
        <c:dLbls>
          <c:showLegendKey val="0"/>
          <c:showVal val="0"/>
          <c:showCatName val="0"/>
          <c:showSerName val="0"/>
          <c:showPercent val="0"/>
          <c:showBubbleSize val="0"/>
        </c:dLbls>
        <c:marker val="1"/>
        <c:smooth val="0"/>
        <c:axId val="459296808"/>
        <c:axId val="459295632"/>
      </c:lineChart>
      <c:dateAx>
        <c:axId val="459296808"/>
        <c:scaling>
          <c:orientation val="minMax"/>
        </c:scaling>
        <c:delete val="0"/>
        <c:axPos val="b"/>
        <c:numFmt formatCode="[$-409]mmmm\-yy;@" sourceLinked="0"/>
        <c:majorTickMark val="out"/>
        <c:minorTickMark val="none"/>
        <c:tickLblPos val="nextTo"/>
        <c:txPr>
          <a:bodyPr/>
          <a:lstStyle/>
          <a:p>
            <a:pPr>
              <a:defRPr sz="1200"/>
            </a:pPr>
            <a:endParaRPr lang="en-US"/>
          </a:p>
        </c:txPr>
        <c:crossAx val="459295632"/>
        <c:crosses val="autoZero"/>
        <c:auto val="1"/>
        <c:lblOffset val="100"/>
        <c:baseTimeUnit val="months"/>
        <c:majorUnit val="24"/>
        <c:majorTimeUnit val="months"/>
      </c:dateAx>
      <c:valAx>
        <c:axId val="459295632"/>
        <c:scaling>
          <c:orientation val="minMax"/>
        </c:scaling>
        <c:delete val="0"/>
        <c:axPos val="l"/>
        <c:majorGridlines/>
        <c:numFmt formatCode="&quot;$&quot;#,##0" sourceLinked="1"/>
        <c:majorTickMark val="out"/>
        <c:minorTickMark val="none"/>
        <c:tickLblPos val="nextTo"/>
        <c:txPr>
          <a:bodyPr/>
          <a:lstStyle/>
          <a:p>
            <a:pPr>
              <a:defRPr sz="1200"/>
            </a:pPr>
            <a:endParaRPr lang="en-US"/>
          </a:p>
        </c:txPr>
        <c:crossAx val="459296808"/>
        <c:crosses val="autoZero"/>
        <c:crossBetween val="between"/>
      </c:valAx>
      <c:dateAx>
        <c:axId val="412616256"/>
        <c:scaling>
          <c:orientation val="minMax"/>
        </c:scaling>
        <c:delete val="1"/>
        <c:axPos val="b"/>
        <c:numFmt formatCode="yyyy\-mm\-dd" sourceLinked="1"/>
        <c:majorTickMark val="out"/>
        <c:minorTickMark val="none"/>
        <c:tickLblPos val="nextTo"/>
        <c:crossAx val="412615080"/>
        <c:crosses val="autoZero"/>
        <c:auto val="1"/>
        <c:lblOffset val="100"/>
        <c:baseTimeUnit val="months"/>
      </c:dateAx>
      <c:valAx>
        <c:axId val="412615080"/>
        <c:scaling>
          <c:orientation val="minMax"/>
          <c:max val="1"/>
          <c:min val="0"/>
        </c:scaling>
        <c:delete val="0"/>
        <c:axPos val="r"/>
        <c:numFmt formatCode="0" sourceLinked="1"/>
        <c:majorTickMark val="none"/>
        <c:minorTickMark val="none"/>
        <c:tickLblPos val="none"/>
        <c:crossAx val="412616256"/>
        <c:crosses val="max"/>
        <c:crossBetween val="between"/>
        <c:majorUnit val="0.5"/>
      </c:valAx>
    </c:plotArea>
    <c:legend>
      <c:legendPos val="r"/>
      <c:layout>
        <c:manualLayout>
          <c:xMode val="edge"/>
          <c:yMode val="edge"/>
          <c:x val="0.11283404305385047"/>
          <c:y val="0.29118644605961236"/>
          <c:w val="0.34523496910074503"/>
          <c:h val="0.30544365422064179"/>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Sheet2!$B$6</c:f>
              <c:strCache>
                <c:ptCount val="1"/>
                <c:pt idx="0">
                  <c:v>NOI</c:v>
                </c:pt>
              </c:strCache>
            </c:strRef>
          </c:tx>
          <c:spPr>
            <a:ln w="50800" cap="rnd">
              <a:solidFill>
                <a:srgbClr val="B0CCB0"/>
              </a:solidFill>
              <a:round/>
            </a:ln>
            <a:effectLst/>
          </c:spPr>
          <c:marker>
            <c:symbol val="none"/>
          </c:marker>
          <c:cat>
            <c:numRef>
              <c:f>Sheet2!$A$7:$A$62</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Sheet2!$B$7:$B$62</c:f>
              <c:numCache>
                <c:formatCode>_("$"* #,##0.00_);_("$"* \(#,##0.00\);_("$"* "-"??_);_(@_)</c:formatCode>
                <c:ptCount val="56"/>
                <c:pt idx="0">
                  <c:v>5.3990000000000003E-2</c:v>
                </c:pt>
                <c:pt idx="1">
                  <c:v>5.5609700000000005E-2</c:v>
                </c:pt>
                <c:pt idx="2">
                  <c:v>5.7277991000000007E-2</c:v>
                </c:pt>
                <c:pt idx="3">
                  <c:v>5.8996330730000011E-2</c:v>
                </c:pt>
                <c:pt idx="4">
                  <c:v>6.0766220651900016E-2</c:v>
                </c:pt>
                <c:pt idx="5">
                  <c:v>6.2589207271457017E-2</c:v>
                </c:pt>
                <c:pt idx="6">
                  <c:v>6.4466883489600724E-2</c:v>
                </c:pt>
                <c:pt idx="7">
                  <c:v>6.6400889994288753E-2</c:v>
                </c:pt>
                <c:pt idx="8">
                  <c:v>6.8392916694117414E-2</c:v>
                </c:pt>
                <c:pt idx="9">
                  <c:v>7.0444704194940935E-2</c:v>
                </c:pt>
                <c:pt idx="10">
                  <c:v>7.2558045320789161E-2</c:v>
                </c:pt>
                <c:pt idx="11">
                  <c:v>7.4734786680412835E-2</c:v>
                </c:pt>
                <c:pt idx="12">
                  <c:v>7.697683028082522E-2</c:v>
                </c:pt>
                <c:pt idx="13">
                  <c:v>7.9286135189249984E-2</c:v>
                </c:pt>
                <c:pt idx="14">
                  <c:v>8.1664719244927492E-2</c:v>
                </c:pt>
                <c:pt idx="15">
                  <c:v>8.4114660822275325E-2</c:v>
                </c:pt>
                <c:pt idx="16">
                  <c:v>8.6638100646943592E-2</c:v>
                </c:pt>
                <c:pt idx="17">
                  <c:v>8.9237243666351898E-2</c:v>
                </c:pt>
                <c:pt idx="18">
                  <c:v>9.1914360976342452E-2</c:v>
                </c:pt>
                <c:pt idx="19">
                  <c:v>9.4671791805632732E-2</c:v>
                </c:pt>
                <c:pt idx="20">
                  <c:v>9.7511945559801722E-2</c:v>
                </c:pt>
                <c:pt idx="21">
                  <c:v>0.10043730392659578</c:v>
                </c:pt>
                <c:pt idx="22">
                  <c:v>0.10345042304439366</c:v>
                </c:pt>
                <c:pt idx="23">
                  <c:v>0.10655393573572547</c:v>
                </c:pt>
                <c:pt idx="24">
                  <c:v>0.10975055380779723</c:v>
                </c:pt>
                <c:pt idx="25">
                  <c:v>0.11304307042203116</c:v>
                </c:pt>
                <c:pt idx="26">
                  <c:v>0.1164343625346921</c:v>
                </c:pt>
                <c:pt idx="27">
                  <c:v>0.11992739341073286</c:v>
                </c:pt>
                <c:pt idx="28">
                  <c:v>0.12352521521305485</c:v>
                </c:pt>
                <c:pt idx="29">
                  <c:v>0.1272309716694465</c:v>
                </c:pt>
                <c:pt idx="30">
                  <c:v>0.13104790081952988</c:v>
                </c:pt>
                <c:pt idx="31">
                  <c:v>0.13497933784411578</c:v>
                </c:pt>
                <c:pt idx="32">
                  <c:v>0.13902871797943925</c:v>
                </c:pt>
                <c:pt idx="33">
                  <c:v>0.14319957951882242</c:v>
                </c:pt>
                <c:pt idx="34">
                  <c:v>0.14749556690438709</c:v>
                </c:pt>
                <c:pt idx="35">
                  <c:v>0.15192043391151872</c:v>
                </c:pt>
                <c:pt idx="36">
                  <c:v>0.15647804692886427</c:v>
                </c:pt>
                <c:pt idx="37">
                  <c:v>0.1611723883367302</c:v>
                </c:pt>
                <c:pt idx="38">
                  <c:v>0.16600755998683212</c:v>
                </c:pt>
                <c:pt idx="39">
                  <c:v>0.17098778678643708</c:v>
                </c:pt>
                <c:pt idx="40">
                  <c:v>0.1761174203900302</c:v>
                </c:pt>
                <c:pt idx="41">
                  <c:v>0.1814009430017311</c:v>
                </c:pt>
                <c:pt idx="42">
                  <c:v>0.18684297129178304</c:v>
                </c:pt>
                <c:pt idx="43">
                  <c:v>0.19244826043053653</c:v>
                </c:pt>
                <c:pt idx="44">
                  <c:v>0.19822170824345264</c:v>
                </c:pt>
                <c:pt idx="45">
                  <c:v>0.20416835949075623</c:v>
                </c:pt>
                <c:pt idx="46">
                  <c:v>0.21029341027547893</c:v>
                </c:pt>
                <c:pt idx="47">
                  <c:v>0.21660221258374329</c:v>
                </c:pt>
                <c:pt idx="48">
                  <c:v>0.22310027896125559</c:v>
                </c:pt>
                <c:pt idx="49">
                  <c:v>0.22979328733009327</c:v>
                </c:pt>
                <c:pt idx="50">
                  <c:v>0.23668708594999607</c:v>
                </c:pt>
                <c:pt idx="51">
                  <c:v>0.24378769852849597</c:v>
                </c:pt>
                <c:pt idx="52">
                  <c:v>0.25110132948435088</c:v>
                </c:pt>
                <c:pt idx="53">
                  <c:v>0.2586343693688814</c:v>
                </c:pt>
                <c:pt idx="54">
                  <c:v>0.26639340044994786</c:v>
                </c:pt>
                <c:pt idx="55" formatCode="General">
                  <c:v>0</c:v>
                </c:pt>
              </c:numCache>
            </c:numRef>
          </c:val>
          <c:smooth val="0"/>
        </c:ser>
        <c:ser>
          <c:idx val="1"/>
          <c:order val="1"/>
          <c:tx>
            <c:strRef>
              <c:f>Sheet2!$C$6</c:f>
              <c:strCache>
                <c:ptCount val="1"/>
                <c:pt idx="0">
                  <c:v>Value</c:v>
                </c:pt>
              </c:strCache>
            </c:strRef>
          </c:tx>
          <c:spPr>
            <a:ln w="28575" cap="rnd">
              <a:solidFill>
                <a:schemeClr val="accent1"/>
              </a:solidFill>
              <a:round/>
            </a:ln>
            <a:effectLst/>
          </c:spPr>
          <c:marker>
            <c:symbol val="none"/>
          </c:marker>
          <c:cat>
            <c:numRef>
              <c:f>Sheet2!$A$7:$A$62</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Sheet2!$C$7:$C$62</c:f>
              <c:numCache>
                <c:formatCode>"$"#,##0.00_);[Red]\("$"#,##0.00\)</c:formatCode>
                <c:ptCount val="56"/>
                <c:pt idx="0">
                  <c:v>1.0001686405201331</c:v>
                </c:pt>
                <c:pt idx="1">
                  <c:v>1.0261921317617433</c:v>
                </c:pt>
                <c:pt idx="2">
                  <c:v>1.0526778023026835</c:v>
                </c:pt>
                <c:pt idx="3">
                  <c:v>1.0796140354868979</c:v>
                </c:pt>
                <c:pt idx="4">
                  <c:v>1.1069868275958501</c:v>
                </c:pt>
                <c:pt idx="5">
                  <c:v>1.1347795531516183</c:v>
                </c:pt>
                <c:pt idx="6">
                  <c:v>1.16297271013229</c:v>
                </c:pt>
                <c:pt idx="7">
                  <c:v>1.1915436434532736</c:v>
                </c:pt>
                <c:pt idx="8">
                  <c:v>1.2204662449352466</c:v>
                </c:pt>
                <c:pt idx="9">
                  <c:v>1.2497106278359489</c:v>
                </c:pt>
                <c:pt idx="10">
                  <c:v>1.2792427738678838</c:v>
                </c:pt>
                <c:pt idx="11">
                  <c:v>1.3090241504565252</c:v>
                </c:pt>
                <c:pt idx="12">
                  <c:v>1.3390112958126343</c:v>
                </c:pt>
                <c:pt idx="13">
                  <c:v>1.3691553691968201</c:v>
                </c:pt>
                <c:pt idx="14">
                  <c:v>1.3994016635433157</c:v>
                </c:pt>
                <c:pt idx="15">
                  <c:v>1.4296890773818534</c:v>
                </c:pt>
                <c:pt idx="16">
                  <c:v>1.4599495427501263</c:v>
                </c:pt>
                <c:pt idx="17">
                  <c:v>1.4901074055231935</c:v>
                </c:pt>
                <c:pt idx="18">
                  <c:v>1.5200787542986971</c:v>
                </c:pt>
                <c:pt idx="19">
                  <c:v>1.5497706936662505</c:v>
                </c:pt>
                <c:pt idx="20">
                  <c:v>1.5790805573539177</c:v>
                </c:pt>
                <c:pt idx="21">
                  <c:v>1.6078950563824299</c:v>
                </c:pt>
                <c:pt idx="22">
                  <c:v>1.6360893569664283</c:v>
                </c:pt>
                <c:pt idx="23">
                  <c:v>1.663526082479349</c:v>
                </c:pt>
                <c:pt idx="24">
                  <c:v>1.6900542333419715</c:v>
                </c:pt>
                <c:pt idx="25">
                  <c:v>1.7155080182015328</c:v>
                </c:pt>
                <c:pt idx="26">
                  <c:v>1.7397055892356241</c:v>
                </c:pt>
                <c:pt idx="27">
                  <c:v>1.7624476738397821</c:v>
                </c:pt>
                <c:pt idx="28">
                  <c:v>1.783516094336232</c:v>
                </c:pt>
                <c:pt idx="29">
                  <c:v>1.8026721666700758</c:v>
                </c:pt>
                <c:pt idx="30">
                  <c:v>1.8196549683342358</c:v>
                </c:pt>
                <c:pt idx="31">
                  <c:v>1.8341794649814447</c:v>
                </c:pt>
                <c:pt idx="32">
                  <c:v>1.8459344843358447</c:v>
                </c:pt>
                <c:pt idx="33">
                  <c:v>1.854580525103273</c:v>
                </c:pt>
                <c:pt idx="34">
                  <c:v>1.8597473875927126</c:v>
                </c:pt>
                <c:pt idx="35">
                  <c:v>1.8610316116957428</c:v>
                </c:pt>
                <c:pt idx="36">
                  <c:v>1.8579937067198831</c:v>
                </c:pt>
                <c:pt idx="37">
                  <c:v>1.8501551563286101</c:v>
                </c:pt>
                <c:pt idx="38">
                  <c:v>1.8369951804981686</c:v>
                </c:pt>
                <c:pt idx="39">
                  <c:v>1.8179472349511903</c:v>
                </c:pt>
                <c:pt idx="40">
                  <c:v>1.7923952269608485</c:v>
                </c:pt>
                <c:pt idx="41">
                  <c:v>1.7596694247276861</c:v>
                </c:pt>
                <c:pt idx="42">
                  <c:v>1.71904203570417</c:v>
                </c:pt>
                <c:pt idx="43">
                  <c:v>1.669722427268721</c:v>
                </c:pt>
                <c:pt idx="44">
                  <c:v>1.6108519610196819</c:v>
                </c:pt>
                <c:pt idx="45">
                  <c:v>1.5414984096578044</c:v>
                </c:pt>
                <c:pt idx="46">
                  <c:v>1.4606499229396723</c:v>
                </c:pt>
                <c:pt idx="47">
                  <c:v>1.3672085064993675</c:v>
                </c:pt>
                <c:pt idx="48">
                  <c:v>1.2599829744355735</c:v>
                </c:pt>
                <c:pt idx="49">
                  <c:v>1.137681333429164</c:v>
                </c:pt>
                <c:pt idx="50">
                  <c:v>0.99890255277340378</c:v>
                </c:pt>
                <c:pt idx="51">
                  <c:v>0.84212767104528008</c:v>
                </c:pt>
                <c:pt idx="52">
                  <c:v>0.66571018620040645</c:v>
                </c:pt>
                <c:pt idx="53">
                  <c:v>0.46786567161208825</c:v>
                </c:pt>
                <c:pt idx="54">
                  <c:v>0.24666055597217393</c:v>
                </c:pt>
                <c:pt idx="55">
                  <c:v>0</c:v>
                </c:pt>
              </c:numCache>
            </c:numRef>
          </c:val>
          <c:smooth val="0"/>
        </c:ser>
        <c:dLbls>
          <c:showLegendKey val="0"/>
          <c:showVal val="0"/>
          <c:showCatName val="0"/>
          <c:showSerName val="0"/>
          <c:showPercent val="0"/>
          <c:showBubbleSize val="0"/>
        </c:dLbls>
        <c:smooth val="0"/>
        <c:axId val="465075816"/>
        <c:axId val="465076208"/>
      </c:lineChart>
      <c:catAx>
        <c:axId val="465075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6208"/>
        <c:crosses val="autoZero"/>
        <c:auto val="1"/>
        <c:lblAlgn val="ctr"/>
        <c:lblOffset val="100"/>
        <c:tickLblSkip val="2"/>
        <c:noMultiLvlLbl val="0"/>
      </c:catAx>
      <c:valAx>
        <c:axId val="46507620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5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Sheet3!$B$6</c:f>
              <c:strCache>
                <c:ptCount val="1"/>
                <c:pt idx="0">
                  <c:v>NOI</c:v>
                </c:pt>
              </c:strCache>
            </c:strRef>
          </c:tx>
          <c:spPr>
            <a:ln w="28575" cap="rnd">
              <a:solidFill>
                <a:schemeClr val="accent2"/>
              </a:solidFill>
              <a:round/>
            </a:ln>
            <a:effectLst/>
          </c:spPr>
          <c:marker>
            <c:symbol val="none"/>
          </c:marker>
          <c:cat>
            <c:numRef>
              <c:f>Sheet3!$A$7:$A$62</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Sheet3!$B$7:$B$62</c:f>
              <c:numCache>
                <c:formatCode>_("$"* #,##0.00_);_("$"* \(#,##0.00\);_("$"* "-"??_);_(@_)</c:formatCode>
                <c:ptCount val="56"/>
                <c:pt idx="0">
                  <c:v>5.3990000000000003E-2</c:v>
                </c:pt>
                <c:pt idx="1">
                  <c:v>5.5609700000000005E-2</c:v>
                </c:pt>
                <c:pt idx="2">
                  <c:v>5.7277991000000007E-2</c:v>
                </c:pt>
                <c:pt idx="3">
                  <c:v>5.8996330730000011E-2</c:v>
                </c:pt>
                <c:pt idx="4">
                  <c:v>6.0766220651900016E-2</c:v>
                </c:pt>
                <c:pt idx="5">
                  <c:v>6.2589207271457017E-2</c:v>
                </c:pt>
                <c:pt idx="6">
                  <c:v>6.4466883489600724E-2</c:v>
                </c:pt>
                <c:pt idx="7">
                  <c:v>6.6400889994288753E-2</c:v>
                </c:pt>
                <c:pt idx="8">
                  <c:v>6.8392916694117414E-2</c:v>
                </c:pt>
                <c:pt idx="9">
                  <c:v>7.0444704194940935E-2</c:v>
                </c:pt>
                <c:pt idx="10">
                  <c:v>7.2558045320789161E-2</c:v>
                </c:pt>
                <c:pt idx="11">
                  <c:v>7.4734786680412835E-2</c:v>
                </c:pt>
                <c:pt idx="12">
                  <c:v>7.697683028082522E-2</c:v>
                </c:pt>
                <c:pt idx="13">
                  <c:v>7.9286135189249984E-2</c:v>
                </c:pt>
                <c:pt idx="14">
                  <c:v>8.1664719244927492E-2</c:v>
                </c:pt>
                <c:pt idx="15">
                  <c:v>8.4114660822275325E-2</c:v>
                </c:pt>
                <c:pt idx="16">
                  <c:v>8.6638100646943592E-2</c:v>
                </c:pt>
                <c:pt idx="17">
                  <c:v>8.9237243666351898E-2</c:v>
                </c:pt>
                <c:pt idx="18">
                  <c:v>9.1914360976342452E-2</c:v>
                </c:pt>
                <c:pt idx="19">
                  <c:v>9.4671791805632732E-2</c:v>
                </c:pt>
                <c:pt idx="20">
                  <c:v>9.7511945559801722E-2</c:v>
                </c:pt>
                <c:pt idx="21">
                  <c:v>0.10043730392659578</c:v>
                </c:pt>
                <c:pt idx="22">
                  <c:v>0.10345042304439366</c:v>
                </c:pt>
                <c:pt idx="23">
                  <c:v>0.10655393573572547</c:v>
                </c:pt>
                <c:pt idx="24">
                  <c:v>0.10975055380779723</c:v>
                </c:pt>
                <c:pt idx="25">
                  <c:v>0.11304307042203116</c:v>
                </c:pt>
                <c:pt idx="26">
                  <c:v>0.1164343625346921</c:v>
                </c:pt>
                <c:pt idx="27">
                  <c:v>0.11992739341073286</c:v>
                </c:pt>
                <c:pt idx="28">
                  <c:v>0.12352521521305485</c:v>
                </c:pt>
                <c:pt idx="29">
                  <c:v>0.1272309716694465</c:v>
                </c:pt>
                <c:pt idx="30">
                  <c:v>0.13104790081952988</c:v>
                </c:pt>
                <c:pt idx="31">
                  <c:v>0.13497933784411578</c:v>
                </c:pt>
                <c:pt idx="32">
                  <c:v>0.13902871797943925</c:v>
                </c:pt>
                <c:pt idx="33">
                  <c:v>0.14319957951882242</c:v>
                </c:pt>
                <c:pt idx="34">
                  <c:v>0.14749556690438709</c:v>
                </c:pt>
                <c:pt idx="35">
                  <c:v>0.15192043391151872</c:v>
                </c:pt>
                <c:pt idx="36">
                  <c:v>0.15647804692886427</c:v>
                </c:pt>
                <c:pt idx="37">
                  <c:v>0.1611723883367302</c:v>
                </c:pt>
                <c:pt idx="38">
                  <c:v>0.16600755998683212</c:v>
                </c:pt>
                <c:pt idx="39">
                  <c:v>0.17098778678643708</c:v>
                </c:pt>
                <c:pt idx="40">
                  <c:v>0.1761174203900302</c:v>
                </c:pt>
                <c:pt idx="41">
                  <c:v>0.1814009430017311</c:v>
                </c:pt>
                <c:pt idx="42">
                  <c:v>0.18684297129178304</c:v>
                </c:pt>
                <c:pt idx="43">
                  <c:v>0.19244826043053653</c:v>
                </c:pt>
                <c:pt idx="44">
                  <c:v>0.19822170824345264</c:v>
                </c:pt>
                <c:pt idx="45">
                  <c:v>0.17839953741910738</c:v>
                </c:pt>
                <c:pt idx="46">
                  <c:v>0.16055958367719664</c:v>
                </c:pt>
                <c:pt idx="47">
                  <c:v>0.14450362530947697</c:v>
                </c:pt>
                <c:pt idx="48">
                  <c:v>0.13005326277852927</c:v>
                </c:pt>
                <c:pt idx="49">
                  <c:v>0.11704793650067635</c:v>
                </c:pt>
                <c:pt idx="50">
                  <c:v>0.10534314285060872</c:v>
                </c:pt>
                <c:pt idx="51">
                  <c:v>9.4808828565547856E-2</c:v>
                </c:pt>
                <c:pt idx="52">
                  <c:v>8.5327945708993075E-2</c:v>
                </c:pt>
                <c:pt idx="53">
                  <c:v>7.6795151138093765E-2</c:v>
                </c:pt>
                <c:pt idx="54">
                  <c:v>6.9115636024284388E-2</c:v>
                </c:pt>
                <c:pt idx="55">
                  <c:v>0</c:v>
                </c:pt>
              </c:numCache>
            </c:numRef>
          </c:val>
          <c:smooth val="0"/>
        </c:ser>
        <c:ser>
          <c:idx val="1"/>
          <c:order val="1"/>
          <c:tx>
            <c:strRef>
              <c:f>Sheet3!$C$6</c:f>
              <c:strCache>
                <c:ptCount val="1"/>
                <c:pt idx="0">
                  <c:v>Value</c:v>
                </c:pt>
              </c:strCache>
            </c:strRef>
          </c:tx>
          <c:spPr>
            <a:ln w="28575" cap="rnd">
              <a:solidFill>
                <a:schemeClr val="accent1"/>
              </a:solidFill>
              <a:round/>
            </a:ln>
            <a:effectLst/>
          </c:spPr>
          <c:marker>
            <c:symbol val="none"/>
          </c:marker>
          <c:cat>
            <c:numRef>
              <c:f>Sheet3!$A$7:$A$62</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Sheet3!$C$7:$C$62</c:f>
              <c:numCache>
                <c:formatCode>"$"#,##0.00_);[Red]\("$"#,##0.00\)</c:formatCode>
                <c:ptCount val="56"/>
                <c:pt idx="0">
                  <c:v>0.97791145289692261</c:v>
                </c:pt>
                <c:pt idx="1">
                  <c:v>1.0021543691286765</c:v>
                </c:pt>
                <c:pt idx="2">
                  <c:v>1.0267170186589711</c:v>
                </c:pt>
                <c:pt idx="3">
                  <c:v>1.0515763891516887</c:v>
                </c:pt>
                <c:pt idx="4">
                  <c:v>1.0767061695538238</c:v>
                </c:pt>
                <c:pt idx="5">
                  <c:v>1.1020764424662304</c:v>
                </c:pt>
                <c:pt idx="6">
                  <c:v>1.1276533505920705</c:v>
                </c:pt>
                <c:pt idx="7">
                  <c:v>1.1533987351498367</c:v>
                </c:pt>
                <c:pt idx="8">
                  <c:v>1.179269743967535</c:v>
                </c:pt>
                <c:pt idx="9">
                  <c:v>1.2052184067908203</c:v>
                </c:pt>
                <c:pt idx="10">
                  <c:v>1.2311911751391451</c:v>
                </c:pt>
                <c:pt idx="11">
                  <c:v>1.2571284238294873</c:v>
                </c:pt>
                <c:pt idx="12">
                  <c:v>1.2829639110554334</c:v>
                </c:pt>
                <c:pt idx="13">
                  <c:v>1.308624193659043</c:v>
                </c:pt>
                <c:pt idx="14">
                  <c:v>1.3340279939625166</c:v>
                </c:pt>
                <c:pt idx="15">
                  <c:v>1.3590855142345899</c:v>
                </c:pt>
                <c:pt idx="16">
                  <c:v>1.3836976945510822</c:v>
                </c:pt>
                <c:pt idx="17">
                  <c:v>1.4077554094682261</c:v>
                </c:pt>
                <c:pt idx="18">
                  <c:v>1.4311385985593321</c:v>
                </c:pt>
                <c:pt idx="19">
                  <c:v>1.453715325467736</c:v>
                </c:pt>
                <c:pt idx="20">
                  <c:v>1.4753407596995227</c:v>
                </c:pt>
                <c:pt idx="21">
                  <c:v>1.4958560749156828</c:v>
                </c:pt>
                <c:pt idx="22">
                  <c:v>1.5150872569823417</c:v>
                </c:pt>
                <c:pt idx="23">
                  <c:v>1.5328438144965351</c:v>
                </c:pt>
                <c:pt idx="24">
                  <c:v>1.5489173839205326</c:v>
                </c:pt>
                <c:pt idx="25">
                  <c:v>1.5630802208263788</c:v>
                </c:pt>
                <c:pt idx="26">
                  <c:v>1.5750835680704576</c:v>
                </c:pt>
                <c:pt idx="27">
                  <c:v>1.5846558909814024</c:v>
                </c:pt>
                <c:pt idx="28">
                  <c:v>1.5915009688491824</c:v>
                </c:pt>
                <c:pt idx="29">
                  <c:v>1.5952958311440613</c:v>
                </c:pt>
                <c:pt idx="30">
                  <c:v>1.5956885259661402</c:v>
                </c:pt>
                <c:pt idx="31">
                  <c:v>1.5922957072239015</c:v>
                </c:pt>
                <c:pt idx="32">
                  <c:v>1.5847000259576975</c:v>
                </c:pt>
                <c:pt idx="33">
                  <c:v>1.5724473100548741</c:v>
                </c:pt>
                <c:pt idx="34">
                  <c:v>1.5550435153404427</c:v>
                </c:pt>
                <c:pt idx="35">
                  <c:v>1.5319514296632901</c:v>
                </c:pt>
                <c:pt idx="36">
                  <c:v>1.5025871101248356</c:v>
                </c:pt>
                <c:pt idx="37">
                  <c:v>1.4663160320059578</c:v>
                </c:pt>
                <c:pt idx="38">
                  <c:v>1.4224489262297049</c:v>
                </c:pt>
                <c:pt idx="39">
                  <c:v>1.370237280341249</c:v>
                </c:pt>
                <c:pt idx="40">
                  <c:v>1.3088684759821119</c:v>
                </c:pt>
                <c:pt idx="41">
                  <c:v>1.2374605336706506</c:v>
                </c:pt>
                <c:pt idx="42">
                  <c:v>1.1550564333625717</c:v>
                </c:pt>
                <c:pt idx="43">
                  <c:v>1.0606179767397945</c:v>
                </c:pt>
                <c:pt idx="44">
                  <c:v>0.95301915444844143</c:v>
                </c:pt>
                <c:pt idx="45">
                  <c:v>0.80065192102733307</c:v>
                </c:pt>
                <c:pt idx="46">
                  <c:v>0.67089492355008962</c:v>
                </c:pt>
                <c:pt idx="47">
                  <c:v>0.55957919099044129</c:v>
                </c:pt>
                <c:pt idx="48">
                  <c:v>0.46325136103519737</c:v>
                </c:pt>
                <c:pt idx="49">
                  <c:v>0.37900073058550499</c:v>
                </c:pt>
                <c:pt idx="50">
                  <c:v>0.30431790349636723</c:v>
                </c:pt>
                <c:pt idx="51">
                  <c:v>0.2369737930769906</c:v>
                </c:pt>
                <c:pt idx="52">
                  <c:v>0.1749093437938814</c:v>
                </c:pt>
                <c:pt idx="53">
                  <c:v>0.11612679001815626</c:v>
                </c:pt>
                <c:pt idx="54">
                  <c:v>5.8572572901935925E-2</c:v>
                </c:pt>
                <c:pt idx="55">
                  <c:v>0</c:v>
                </c:pt>
              </c:numCache>
            </c:numRef>
          </c:val>
          <c:smooth val="0"/>
        </c:ser>
        <c:dLbls>
          <c:showLegendKey val="0"/>
          <c:showVal val="0"/>
          <c:showCatName val="0"/>
          <c:showSerName val="0"/>
          <c:showPercent val="0"/>
          <c:showBubbleSize val="0"/>
        </c:dLbls>
        <c:smooth val="0"/>
        <c:axId val="465076992"/>
        <c:axId val="465077384"/>
      </c:lineChart>
      <c:catAx>
        <c:axId val="465076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7384"/>
        <c:crosses val="autoZero"/>
        <c:auto val="1"/>
        <c:lblAlgn val="ctr"/>
        <c:lblOffset val="100"/>
        <c:tickLblSkip val="2"/>
        <c:noMultiLvlLbl val="0"/>
      </c:catAx>
      <c:valAx>
        <c:axId val="46507738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6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200"/>
              <a:t>Constant Income, </a:t>
            </a:r>
            <a:r>
              <a:rPr lang="en-US" sz="1200" baseline="0"/>
              <a:t>Cost New and Land Appreciation</a:t>
            </a:r>
            <a:endParaRPr lang="en-US" sz="1200"/>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manualLayout>
          <c:layoutTarget val="inner"/>
          <c:xMode val="edge"/>
          <c:yMode val="edge"/>
          <c:x val="8.5769462303450603E-2"/>
          <c:y val="8.8940349246012143E-2"/>
          <c:w val="0.88904898971014101"/>
          <c:h val="0.7813756767488933"/>
        </c:manualLayout>
      </c:layout>
      <c:lineChart>
        <c:grouping val="standard"/>
        <c:varyColors val="0"/>
        <c:ser>
          <c:idx val="0"/>
          <c:order val="0"/>
          <c:tx>
            <c:strRef>
              <c:f>'Chart 11'!$B$8</c:f>
              <c:strCache>
                <c:ptCount val="1"/>
                <c:pt idx="0">
                  <c:v>NOI</c:v>
                </c:pt>
              </c:strCache>
            </c:strRef>
          </c:tx>
          <c:spPr>
            <a:ln w="28575" cap="rnd">
              <a:solidFill>
                <a:schemeClr val="accent2"/>
              </a:solidFill>
              <a:round/>
            </a:ln>
            <a:effectLst/>
          </c:spPr>
          <c:marker>
            <c:symbol val="none"/>
          </c:marker>
          <c:cat>
            <c:numRef>
              <c:f>'Chart 11'!$A$9:$A$64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11'!$B$9:$B$64</c:f>
              <c:numCache>
                <c:formatCode>"$"#,##0.00</c:formatCode>
                <c:ptCount val="56"/>
                <c:pt idx="0">
                  <c:v>5.3990000000000003E-2</c:v>
                </c:pt>
                <c:pt idx="1">
                  <c:v>5.5609700000000005E-2</c:v>
                </c:pt>
                <c:pt idx="2">
                  <c:v>5.7277991000000007E-2</c:v>
                </c:pt>
                <c:pt idx="3">
                  <c:v>5.8996330730000011E-2</c:v>
                </c:pt>
                <c:pt idx="4">
                  <c:v>6.0766220651900016E-2</c:v>
                </c:pt>
                <c:pt idx="5">
                  <c:v>6.2589207271457017E-2</c:v>
                </c:pt>
                <c:pt idx="6">
                  <c:v>6.4466883489600724E-2</c:v>
                </c:pt>
                <c:pt idx="7">
                  <c:v>6.6400889994288753E-2</c:v>
                </c:pt>
                <c:pt idx="8">
                  <c:v>6.8392916694117414E-2</c:v>
                </c:pt>
                <c:pt idx="9">
                  <c:v>7.0444704194940935E-2</c:v>
                </c:pt>
                <c:pt idx="10">
                  <c:v>7.2558045320789161E-2</c:v>
                </c:pt>
                <c:pt idx="11">
                  <c:v>7.4734786680412835E-2</c:v>
                </c:pt>
                <c:pt idx="12">
                  <c:v>7.697683028082522E-2</c:v>
                </c:pt>
                <c:pt idx="13">
                  <c:v>7.9286135189249984E-2</c:v>
                </c:pt>
                <c:pt idx="14">
                  <c:v>8.1664719244927492E-2</c:v>
                </c:pt>
                <c:pt idx="15">
                  <c:v>8.4114660822275325E-2</c:v>
                </c:pt>
                <c:pt idx="16">
                  <c:v>8.6638100646943592E-2</c:v>
                </c:pt>
                <c:pt idx="17">
                  <c:v>8.9237243666351898E-2</c:v>
                </c:pt>
                <c:pt idx="18">
                  <c:v>9.1914360976342452E-2</c:v>
                </c:pt>
                <c:pt idx="19">
                  <c:v>9.4671791805632732E-2</c:v>
                </c:pt>
                <c:pt idx="20">
                  <c:v>9.7511945559801722E-2</c:v>
                </c:pt>
                <c:pt idx="21">
                  <c:v>0.10043730392659578</c:v>
                </c:pt>
                <c:pt idx="22">
                  <c:v>0.10345042304439366</c:v>
                </c:pt>
                <c:pt idx="23">
                  <c:v>0.10655393573572547</c:v>
                </c:pt>
                <c:pt idx="24">
                  <c:v>0.10975055380779723</c:v>
                </c:pt>
                <c:pt idx="25">
                  <c:v>0.11304307042203116</c:v>
                </c:pt>
                <c:pt idx="26">
                  <c:v>0.1164343625346921</c:v>
                </c:pt>
                <c:pt idx="27">
                  <c:v>0.11992739341073286</c:v>
                </c:pt>
                <c:pt idx="28">
                  <c:v>0.12352521521305485</c:v>
                </c:pt>
                <c:pt idx="29">
                  <c:v>0.1272309716694465</c:v>
                </c:pt>
                <c:pt idx="30">
                  <c:v>0.13104790081952988</c:v>
                </c:pt>
                <c:pt idx="31">
                  <c:v>0.13497933784411578</c:v>
                </c:pt>
                <c:pt idx="32">
                  <c:v>0.13902871797943925</c:v>
                </c:pt>
                <c:pt idx="33">
                  <c:v>0.14319957951882242</c:v>
                </c:pt>
                <c:pt idx="34">
                  <c:v>0.14749556690438709</c:v>
                </c:pt>
                <c:pt idx="35">
                  <c:v>0.15192043391151872</c:v>
                </c:pt>
                <c:pt idx="36">
                  <c:v>0.15647804692886427</c:v>
                </c:pt>
                <c:pt idx="37">
                  <c:v>0.1611723883367302</c:v>
                </c:pt>
                <c:pt idx="38">
                  <c:v>0.16600755998683212</c:v>
                </c:pt>
                <c:pt idx="39">
                  <c:v>0.17098778678643708</c:v>
                </c:pt>
                <c:pt idx="40">
                  <c:v>0.1761174203900302</c:v>
                </c:pt>
                <c:pt idx="41">
                  <c:v>0.1814009430017311</c:v>
                </c:pt>
                <c:pt idx="42">
                  <c:v>0.18684297129178304</c:v>
                </c:pt>
                <c:pt idx="43">
                  <c:v>0.19244826043053653</c:v>
                </c:pt>
                <c:pt idx="44">
                  <c:v>0.19822170824345264</c:v>
                </c:pt>
                <c:pt idx="45">
                  <c:v>0.17839953741910738</c:v>
                </c:pt>
                <c:pt idx="46">
                  <c:v>0.16055958367719664</c:v>
                </c:pt>
                <c:pt idx="47">
                  <c:v>0.14450362530947697</c:v>
                </c:pt>
                <c:pt idx="48">
                  <c:v>0.13005326277852927</c:v>
                </c:pt>
                <c:pt idx="49">
                  <c:v>0.11704793650067635</c:v>
                </c:pt>
                <c:pt idx="50">
                  <c:v>0.10534314285060872</c:v>
                </c:pt>
                <c:pt idx="51">
                  <c:v>9.4808828565547856E-2</c:v>
                </c:pt>
                <c:pt idx="52">
                  <c:v>8.5327945708993075E-2</c:v>
                </c:pt>
                <c:pt idx="53">
                  <c:v>7.6795151138093765E-2</c:v>
                </c:pt>
                <c:pt idx="54">
                  <c:v>6.9115636024284388E-2</c:v>
                </c:pt>
                <c:pt idx="55">
                  <c:v>0</c:v>
                </c:pt>
              </c:numCache>
            </c:numRef>
          </c:val>
          <c:smooth val="0"/>
        </c:ser>
        <c:ser>
          <c:idx val="1"/>
          <c:order val="1"/>
          <c:tx>
            <c:strRef>
              <c:f>'Chart 11'!$F$8</c:f>
              <c:strCache>
                <c:ptCount val="1"/>
                <c:pt idx="0">
                  <c:v>Value</c:v>
                </c:pt>
              </c:strCache>
            </c:strRef>
          </c:tx>
          <c:spPr>
            <a:ln w="28575" cap="rnd">
              <a:solidFill>
                <a:srgbClr val="000000"/>
              </a:solidFill>
              <a:round/>
            </a:ln>
            <a:effectLst/>
          </c:spPr>
          <c:marker>
            <c:symbol val="none"/>
          </c:marker>
          <c:cat>
            <c:numRef>
              <c:f>'Chart 11'!$A$9:$A$64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11'!$F$9:$F$64</c:f>
              <c:numCache>
                <c:formatCode>"$"#,##0.00</c:formatCode>
                <c:ptCount val="56"/>
                <c:pt idx="0">
                  <c:v>0.97791145289692261</c:v>
                </c:pt>
                <c:pt idx="1">
                  <c:v>1.0021543691286765</c:v>
                </c:pt>
                <c:pt idx="2">
                  <c:v>1.0267170186589711</c:v>
                </c:pt>
                <c:pt idx="3">
                  <c:v>1.0515763891516887</c:v>
                </c:pt>
                <c:pt idx="4">
                  <c:v>1.0767061695538238</c:v>
                </c:pt>
                <c:pt idx="5">
                  <c:v>1.1020764424662304</c:v>
                </c:pt>
                <c:pt idx="6">
                  <c:v>1.1276533505920705</c:v>
                </c:pt>
                <c:pt idx="7">
                  <c:v>1.1533987351498367</c:v>
                </c:pt>
                <c:pt idx="8">
                  <c:v>1.179269743967535</c:v>
                </c:pt>
                <c:pt idx="9">
                  <c:v>1.2052184067908203</c:v>
                </c:pt>
                <c:pt idx="10">
                  <c:v>1.2311911751391451</c:v>
                </c:pt>
                <c:pt idx="11">
                  <c:v>1.2571284238294873</c:v>
                </c:pt>
                <c:pt idx="12">
                  <c:v>1.2829639110554334</c:v>
                </c:pt>
                <c:pt idx="13">
                  <c:v>1.308624193659043</c:v>
                </c:pt>
                <c:pt idx="14">
                  <c:v>1.3340279939625166</c:v>
                </c:pt>
                <c:pt idx="15">
                  <c:v>1.3590855142345899</c:v>
                </c:pt>
                <c:pt idx="16">
                  <c:v>1.3836976945510822</c:v>
                </c:pt>
                <c:pt idx="17">
                  <c:v>1.4077554094682261</c:v>
                </c:pt>
                <c:pt idx="18">
                  <c:v>1.4311385985593321</c:v>
                </c:pt>
                <c:pt idx="19">
                  <c:v>1.453715325467736</c:v>
                </c:pt>
                <c:pt idx="20">
                  <c:v>1.4753407596995227</c:v>
                </c:pt>
                <c:pt idx="21">
                  <c:v>1.4958560749156828</c:v>
                </c:pt>
                <c:pt idx="22">
                  <c:v>1.5150872569823417</c:v>
                </c:pt>
                <c:pt idx="23">
                  <c:v>1.5328438144965351</c:v>
                </c:pt>
                <c:pt idx="24">
                  <c:v>1.5489173839205326</c:v>
                </c:pt>
                <c:pt idx="25">
                  <c:v>1.5630802208263788</c:v>
                </c:pt>
                <c:pt idx="26">
                  <c:v>1.5750835680704576</c:v>
                </c:pt>
                <c:pt idx="27">
                  <c:v>1.5846558909814024</c:v>
                </c:pt>
                <c:pt idx="28">
                  <c:v>1.5915009688491824</c:v>
                </c:pt>
                <c:pt idx="29">
                  <c:v>1.5952958311440613</c:v>
                </c:pt>
                <c:pt idx="30">
                  <c:v>1.5956885259661402</c:v>
                </c:pt>
                <c:pt idx="31">
                  <c:v>1.5922957072239015</c:v>
                </c:pt>
                <c:pt idx="32">
                  <c:v>1.5847000259576975</c:v>
                </c:pt>
                <c:pt idx="33">
                  <c:v>1.5724473100548741</c:v>
                </c:pt>
                <c:pt idx="34">
                  <c:v>1.5550435153404427</c:v>
                </c:pt>
                <c:pt idx="35">
                  <c:v>1.5319514296632901</c:v>
                </c:pt>
                <c:pt idx="36">
                  <c:v>1.5025871101248356</c:v>
                </c:pt>
                <c:pt idx="37">
                  <c:v>1.4663160320059578</c:v>
                </c:pt>
                <c:pt idx="38">
                  <c:v>1.4224489262297049</c:v>
                </c:pt>
                <c:pt idx="39">
                  <c:v>1.370237280341249</c:v>
                </c:pt>
                <c:pt idx="40">
                  <c:v>1.3088684759821119</c:v>
                </c:pt>
                <c:pt idx="41">
                  <c:v>1.2374605336706506</c:v>
                </c:pt>
                <c:pt idx="42">
                  <c:v>1.1550564333625717</c:v>
                </c:pt>
                <c:pt idx="43">
                  <c:v>1.0606179767397945</c:v>
                </c:pt>
                <c:pt idx="44">
                  <c:v>0.95301915444844143</c:v>
                </c:pt>
                <c:pt idx="45">
                  <c:v>0.80065192102733307</c:v>
                </c:pt>
                <c:pt idx="46">
                  <c:v>0.67089492355008962</c:v>
                </c:pt>
                <c:pt idx="47">
                  <c:v>0.55957919099044129</c:v>
                </c:pt>
                <c:pt idx="48">
                  <c:v>0.46325136103519737</c:v>
                </c:pt>
                <c:pt idx="49">
                  <c:v>0.37900073058550499</c:v>
                </c:pt>
                <c:pt idx="50">
                  <c:v>0.30431790349636723</c:v>
                </c:pt>
                <c:pt idx="51">
                  <c:v>0.2369737930769906</c:v>
                </c:pt>
                <c:pt idx="52">
                  <c:v>0.1749093437938814</c:v>
                </c:pt>
                <c:pt idx="53">
                  <c:v>0.11612679001815626</c:v>
                </c:pt>
                <c:pt idx="54">
                  <c:v>5.8572572901935925E-2</c:v>
                </c:pt>
                <c:pt idx="55">
                  <c:v>0</c:v>
                </c:pt>
              </c:numCache>
            </c:numRef>
          </c:val>
          <c:smooth val="0"/>
        </c:ser>
        <c:ser>
          <c:idx val="2"/>
          <c:order val="2"/>
          <c:tx>
            <c:strRef>
              <c:f>'Chart 11'!$G$8</c:f>
              <c:strCache>
                <c:ptCount val="1"/>
                <c:pt idx="0">
                  <c:v>Land Value</c:v>
                </c:pt>
              </c:strCache>
            </c:strRef>
          </c:tx>
          <c:spPr>
            <a:ln w="28575" cap="rnd">
              <a:solidFill>
                <a:schemeClr val="accent6"/>
              </a:solidFill>
              <a:round/>
            </a:ln>
            <a:effectLst/>
          </c:spPr>
          <c:marker>
            <c:symbol val="none"/>
          </c:marker>
          <c:cat>
            <c:numRef>
              <c:f>'Chart 11'!$A$9:$A$64</c:f>
              <c:numCache>
                <c:formatCode>General</c:formatCode>
                <c:ptCount val="5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numCache>
            </c:numRef>
          </c:cat>
          <c:val>
            <c:numRef>
              <c:f>'Chart 11'!$G$9:$G$64</c:f>
              <c:numCache>
                <c:formatCode>"$"#,##0.00</c:formatCode>
                <c:ptCount val="56"/>
                <c:pt idx="0">
                  <c:v>9.7791145289692266E-2</c:v>
                </c:pt>
                <c:pt idx="1">
                  <c:v>0.10072487964838303</c:v>
                </c:pt>
                <c:pt idx="2">
                  <c:v>0.10374662603783452</c:v>
                </c:pt>
                <c:pt idx="3">
                  <c:v>0.10685902481896956</c:v>
                </c:pt>
                <c:pt idx="4">
                  <c:v>0.11006479556353864</c:v>
                </c:pt>
                <c:pt idx="5">
                  <c:v>0.1133667394304448</c:v>
                </c:pt>
                <c:pt idx="6">
                  <c:v>0.11676774161335815</c:v>
                </c:pt>
                <c:pt idx="7">
                  <c:v>0.1202707738617589</c:v>
                </c:pt>
                <c:pt idx="8">
                  <c:v>0.12387889707761167</c:v>
                </c:pt>
                <c:pt idx="9">
                  <c:v>0.12759526398994003</c:v>
                </c:pt>
                <c:pt idx="10">
                  <c:v>0.13142312190963823</c:v>
                </c:pt>
                <c:pt idx="11">
                  <c:v>0.13536581556692737</c:v>
                </c:pt>
                <c:pt idx="12">
                  <c:v>0.13942679003393518</c:v>
                </c:pt>
                <c:pt idx="13">
                  <c:v>0.14360959373495324</c:v>
                </c:pt>
                <c:pt idx="14">
                  <c:v>0.14791788154700183</c:v>
                </c:pt>
                <c:pt idx="15">
                  <c:v>0.1523554179934119</c:v>
                </c:pt>
                <c:pt idx="16">
                  <c:v>0.15692608053321427</c:v>
                </c:pt>
                <c:pt idx="17">
                  <c:v>0.1616338629492107</c:v>
                </c:pt>
                <c:pt idx="18">
                  <c:v>0.16648287883768703</c:v>
                </c:pt>
                <c:pt idx="19">
                  <c:v>0.17147736520281764</c:v>
                </c:pt>
                <c:pt idx="20">
                  <c:v>0.17662168615890217</c:v>
                </c:pt>
                <c:pt idx="21">
                  <c:v>0.18192033674366923</c:v>
                </c:pt>
                <c:pt idx="22">
                  <c:v>0.1873779468459793</c:v>
                </c:pt>
                <c:pt idx="23">
                  <c:v>0.19299928525135868</c:v>
                </c:pt>
                <c:pt idx="24">
                  <c:v>0.19878926380889944</c:v>
                </c:pt>
                <c:pt idx="25">
                  <c:v>0.20475294172316644</c:v>
                </c:pt>
                <c:pt idx="26">
                  <c:v>0.21089552997486144</c:v>
                </c:pt>
                <c:pt idx="27">
                  <c:v>0.2172223958741073</c:v>
                </c:pt>
                <c:pt idx="28">
                  <c:v>0.22373906775033053</c:v>
                </c:pt>
                <c:pt idx="29">
                  <c:v>0.23045123978284046</c:v>
                </c:pt>
                <c:pt idx="30">
                  <c:v>0.23736477697632569</c:v>
                </c:pt>
                <c:pt idx="31">
                  <c:v>0.24448572028561547</c:v>
                </c:pt>
                <c:pt idx="32">
                  <c:v>0.25182029189418392</c:v>
                </c:pt>
                <c:pt idx="33">
                  <c:v>0.25937490065100943</c:v>
                </c:pt>
                <c:pt idx="34">
                  <c:v>0.26715614767053975</c:v>
                </c:pt>
                <c:pt idx="35">
                  <c:v>0.27517083210065596</c:v>
                </c:pt>
                <c:pt idx="36">
                  <c:v>0.28342595706367563</c:v>
                </c:pt>
                <c:pt idx="37">
                  <c:v>0.29192873577558592</c:v>
                </c:pt>
                <c:pt idx="38">
                  <c:v>0.30068659784885349</c:v>
                </c:pt>
                <c:pt idx="39">
                  <c:v>0.3097071957843191</c:v>
                </c:pt>
                <c:pt idx="40">
                  <c:v>0.3189984116578487</c:v>
                </c:pt>
                <c:pt idx="41">
                  <c:v>0.32856836400758416</c:v>
                </c:pt>
                <c:pt idx="42">
                  <c:v>0.3384254149278117</c:v>
                </c:pt>
                <c:pt idx="43">
                  <c:v>0.34857817737564606</c:v>
                </c:pt>
                <c:pt idx="44">
                  <c:v>0.35903552269691547</c:v>
                </c:pt>
                <c:pt idx="45">
                  <c:v>0.36980658837782293</c:v>
                </c:pt>
                <c:pt idx="46">
                  <c:v>0.38090078602915761</c:v>
                </c:pt>
                <c:pt idx="47">
                  <c:v>0.39232780961003233</c:v>
                </c:pt>
                <c:pt idx="48">
                  <c:v>0.4040976438983333</c:v>
                </c:pt>
                <c:pt idx="49">
                  <c:v>0.41622057321528333</c:v>
                </c:pt>
                <c:pt idx="50">
                  <c:v>0.42870719041174182</c:v>
                </c:pt>
                <c:pt idx="51">
                  <c:v>0.44156840612409409</c:v>
                </c:pt>
                <c:pt idx="52">
                  <c:v>0.45481545830781694</c:v>
                </c:pt>
                <c:pt idx="53">
                  <c:v>0.46845992205705145</c:v>
                </c:pt>
                <c:pt idx="54">
                  <c:v>0.482513719718763</c:v>
                </c:pt>
                <c:pt idx="55">
                  <c:v>0.4969891313103259</c:v>
                </c:pt>
              </c:numCache>
            </c:numRef>
          </c:val>
          <c:smooth val="0"/>
        </c:ser>
        <c:ser>
          <c:idx val="3"/>
          <c:order val="3"/>
          <c:tx>
            <c:strRef>
              <c:f>'Chart 11'!$D$8</c:f>
              <c:strCache>
                <c:ptCount val="1"/>
                <c:pt idx="0">
                  <c:v>Cost New, plus land</c:v>
                </c:pt>
              </c:strCache>
            </c:strRef>
          </c:tx>
          <c:spPr>
            <a:ln w="28575" cap="rnd">
              <a:solidFill>
                <a:schemeClr val="accent2">
                  <a:lumMod val="60000"/>
                </a:schemeClr>
              </a:solidFill>
              <a:round/>
            </a:ln>
            <a:effectLst/>
          </c:spPr>
          <c:marker>
            <c:symbol val="none"/>
          </c:marker>
          <c:val>
            <c:numRef>
              <c:f>'Chart 11'!$D$9:$D$64</c:f>
              <c:numCache>
                <c:formatCode>"$"#,##0.00</c:formatCode>
                <c:ptCount val="56"/>
                <c:pt idx="0">
                  <c:v>0.97791145289692261</c:v>
                </c:pt>
                <c:pt idx="1">
                  <c:v>1.0072487964838304</c:v>
                </c:pt>
                <c:pt idx="2">
                  <c:v>1.0374662603783453</c:v>
                </c:pt>
                <c:pt idx="3">
                  <c:v>1.0685902481896956</c:v>
                </c:pt>
                <c:pt idx="4">
                  <c:v>1.1006479556353865</c:v>
                </c:pt>
                <c:pt idx="5">
                  <c:v>1.1336673943044482</c:v>
                </c:pt>
                <c:pt idx="6">
                  <c:v>1.1676774161335817</c:v>
                </c:pt>
                <c:pt idx="7">
                  <c:v>1.2027077386175893</c:v>
                </c:pt>
                <c:pt idx="8">
                  <c:v>1.2387889707761168</c:v>
                </c:pt>
                <c:pt idx="9">
                  <c:v>1.2759526398994003</c:v>
                </c:pt>
                <c:pt idx="10">
                  <c:v>1.3142312190963823</c:v>
                </c:pt>
                <c:pt idx="11">
                  <c:v>1.3536581556692737</c:v>
                </c:pt>
                <c:pt idx="12">
                  <c:v>1.3942679003393521</c:v>
                </c:pt>
                <c:pt idx="13">
                  <c:v>1.4360959373495328</c:v>
                </c:pt>
                <c:pt idx="14">
                  <c:v>1.4791788154700187</c:v>
                </c:pt>
                <c:pt idx="15">
                  <c:v>1.5235541799341192</c:v>
                </c:pt>
                <c:pt idx="16">
                  <c:v>1.5692608053321428</c:v>
                </c:pt>
                <c:pt idx="17">
                  <c:v>1.6163386294921072</c:v>
                </c:pt>
                <c:pt idx="18">
                  <c:v>1.6648287883768704</c:v>
                </c:pt>
                <c:pt idx="19">
                  <c:v>1.7147736520281764</c:v>
                </c:pt>
                <c:pt idx="20">
                  <c:v>1.7662168615890219</c:v>
                </c:pt>
                <c:pt idx="21">
                  <c:v>1.8192033674366925</c:v>
                </c:pt>
                <c:pt idx="22">
                  <c:v>1.8737794684597933</c:v>
                </c:pt>
                <c:pt idx="23">
                  <c:v>1.9299928525135872</c:v>
                </c:pt>
                <c:pt idx="24">
                  <c:v>1.987892638088995</c:v>
                </c:pt>
                <c:pt idx="25">
                  <c:v>2.0475294172316647</c:v>
                </c:pt>
                <c:pt idx="26">
                  <c:v>2.1089552997486147</c:v>
                </c:pt>
                <c:pt idx="27">
                  <c:v>2.172223958741073</c:v>
                </c:pt>
                <c:pt idx="28">
                  <c:v>2.2373906775033054</c:v>
                </c:pt>
                <c:pt idx="29">
                  <c:v>2.3045123978284052</c:v>
                </c:pt>
                <c:pt idx="30">
                  <c:v>2.3736477697632572</c:v>
                </c:pt>
                <c:pt idx="31">
                  <c:v>2.4448572028561548</c:v>
                </c:pt>
                <c:pt idx="32">
                  <c:v>2.5182029189418391</c:v>
                </c:pt>
                <c:pt idx="33">
                  <c:v>2.5937490065100945</c:v>
                </c:pt>
                <c:pt idx="34">
                  <c:v>2.6715614767053975</c:v>
                </c:pt>
                <c:pt idx="35">
                  <c:v>2.7517083210065594</c:v>
                </c:pt>
                <c:pt idx="36">
                  <c:v>2.8342595706367559</c:v>
                </c:pt>
                <c:pt idx="37">
                  <c:v>2.9192873577558585</c:v>
                </c:pt>
                <c:pt idx="38">
                  <c:v>3.0068659784885341</c:v>
                </c:pt>
                <c:pt idx="39">
                  <c:v>3.0970719578431902</c:v>
                </c:pt>
                <c:pt idx="40">
                  <c:v>3.1899841165784864</c:v>
                </c:pt>
                <c:pt idx="41">
                  <c:v>3.2856836400758409</c:v>
                </c:pt>
                <c:pt idx="42">
                  <c:v>3.384254149278116</c:v>
                </c:pt>
                <c:pt idx="43">
                  <c:v>3.4857817737564596</c:v>
                </c:pt>
                <c:pt idx="44">
                  <c:v>3.5903552269691534</c:v>
                </c:pt>
                <c:pt idx="45">
                  <c:v>3.6980658837782281</c:v>
                </c:pt>
                <c:pt idx="46">
                  <c:v>3.8090078602915751</c:v>
                </c:pt>
                <c:pt idx="47">
                  <c:v>3.9232780961003222</c:v>
                </c:pt>
                <c:pt idx="48">
                  <c:v>4.040976438983332</c:v>
                </c:pt>
                <c:pt idx="49">
                  <c:v>4.1622057321528318</c:v>
                </c:pt>
                <c:pt idx="50">
                  <c:v>4.2870719041174175</c:v>
                </c:pt>
                <c:pt idx="51">
                  <c:v>4.41568406124094</c:v>
                </c:pt>
                <c:pt idx="52">
                  <c:v>4.5481545830781673</c:v>
                </c:pt>
                <c:pt idx="53">
                  <c:v>4.6845992205705125</c:v>
                </c:pt>
                <c:pt idx="54">
                  <c:v>4.8251371971876278</c:v>
                </c:pt>
                <c:pt idx="55">
                  <c:v>4.9698913131032576</c:v>
                </c:pt>
              </c:numCache>
            </c:numRef>
          </c:val>
          <c:smooth val="0"/>
        </c:ser>
        <c:ser>
          <c:idx val="4"/>
          <c:order val="4"/>
          <c:tx>
            <c:strRef>
              <c:f>'Chart 11'!$E$8</c:f>
              <c:strCache>
                <c:ptCount val="1"/>
                <c:pt idx="0">
                  <c:v>RCNLPD</c:v>
                </c:pt>
              </c:strCache>
            </c:strRef>
          </c:tx>
          <c:spPr>
            <a:ln w="28575" cap="rnd">
              <a:solidFill>
                <a:srgbClr val="FFC000"/>
              </a:solidFill>
              <a:round/>
            </a:ln>
            <a:effectLst/>
          </c:spPr>
          <c:marker>
            <c:symbol val="none"/>
          </c:marker>
          <c:val>
            <c:numRef>
              <c:f>'Chart 11'!$E$9:$E$64</c:f>
              <c:numCache>
                <c:formatCode>"$"#,##0.00</c:formatCode>
                <c:ptCount val="56"/>
                <c:pt idx="0">
                  <c:v>0.9779114528969225</c:v>
                </c:pt>
                <c:pt idx="1">
                  <c:v>0.99076654345045856</c:v>
                </c:pt>
                <c:pt idx="2">
                  <c:v>1.0035128191295994</c:v>
                </c:pt>
                <c:pt idx="3">
                  <c:v>1.0161321814603834</c:v>
                </c:pt>
                <c:pt idx="4">
                  <c:v>1.0286055439937978</c:v>
                </c:pt>
                <c:pt idx="5">
                  <c:v>1.0409127893159025</c:v>
                </c:pt>
                <c:pt idx="6">
                  <c:v>1.0530327243677393</c:v>
                </c:pt>
                <c:pt idx="7">
                  <c:v>1.0649430340123018</c:v>
                </c:pt>
                <c:pt idx="8">
                  <c:v>1.076620232783607</c:v>
                </c:pt>
                <c:pt idx="9">
                  <c:v>1.0880396147505795</c:v>
                </c:pt>
                <c:pt idx="10">
                  <c:v>1.0991752014260652</c:v>
                </c:pt>
                <c:pt idx="11">
                  <c:v>1.1099996876488045</c:v>
                </c:pt>
                <c:pt idx="12">
                  <c:v>1.1204843853636246</c:v>
                </c:pt>
                <c:pt idx="13">
                  <c:v>1.1305991652224503</c:v>
                </c:pt>
                <c:pt idx="14">
                  <c:v>1.140312395925978</c:v>
                </c:pt>
                <c:pt idx="15">
                  <c:v>1.1495908812230171</c:v>
                </c:pt>
                <c:pt idx="16">
                  <c:v>1.1583997944815454</c:v>
                </c:pt>
                <c:pt idx="17">
                  <c:v>1.1667026107424845</c:v>
                </c:pt>
                <c:pt idx="18">
                  <c:v>1.1744610361640468</c:v>
                </c:pt>
                <c:pt idx="19">
                  <c:v>1.1816349347612343</c:v>
                </c:pt>
                <c:pt idx="20">
                  <c:v>1.1881822523417056</c:v>
                </c:pt>
                <c:pt idx="21">
                  <c:v>1.19405893753572</c:v>
                </c:pt>
                <c:pt idx="22">
                  <c:v>1.1992188598142677</c:v>
                </c:pt>
                <c:pt idx="23">
                  <c:v>1.2036137243857461</c:v>
                </c:pt>
                <c:pt idx="24">
                  <c:v>1.2071929838576805</c:v>
                </c:pt>
                <c:pt idx="25">
                  <c:v>1.2099037465459836</c:v>
                </c:pt>
                <c:pt idx="26">
                  <c:v>1.2116906813101131</c:v>
                </c:pt>
                <c:pt idx="27">
                  <c:v>1.212495918788199</c:v>
                </c:pt>
                <c:pt idx="28">
                  <c:v>1.212258948901791</c:v>
                </c:pt>
                <c:pt idx="29">
                  <c:v>1.2109165144952894</c:v>
                </c:pt>
                <c:pt idx="30">
                  <c:v>1.2084025009703854</c:v>
                </c:pt>
                <c:pt idx="31">
                  <c:v>1.2046478217709418</c:v>
                </c:pt>
                <c:pt idx="32">
                  <c:v>1.199580299568658</c:v>
                </c:pt>
                <c:pt idx="33">
                  <c:v>1.1931245429946435</c:v>
                </c:pt>
                <c:pt idx="34">
                  <c:v>1.1852018187565763</c:v>
                </c:pt>
                <c:pt idx="35">
                  <c:v>1.1757299189755299</c:v>
                </c:pt>
                <c:pt idx="36">
                  <c:v>1.1646230235707398</c:v>
                </c:pt>
                <c:pt idx="37">
                  <c:v>1.1517915575145843</c:v>
                </c:pt>
                <c:pt idx="38">
                  <c:v>1.1371420427738457</c:v>
                </c:pt>
                <c:pt idx="39">
                  <c:v>1.1205769447468998</c:v>
                </c:pt>
                <c:pt idx="40">
                  <c:v>1.1019945129998407</c:v>
                </c:pt>
                <c:pt idx="41">
                  <c:v>1.0812886160976858</c:v>
                </c:pt>
                <c:pt idx="42">
                  <c:v>1.0583485703197018</c:v>
                </c:pt>
                <c:pt idx="43">
                  <c:v>1.0330589620405508</c:v>
                </c:pt>
                <c:pt idx="44">
                  <c:v>1.005299463551363</c:v>
                </c:pt>
                <c:pt idx="45">
                  <c:v>0.97494464208698761</c:v>
                </c:pt>
                <c:pt idx="46">
                  <c:v>0.94186376181755316</c:v>
                </c:pt>
                <c:pt idx="47">
                  <c:v>0.90592057855407448</c:v>
                </c:pt>
                <c:pt idx="48">
                  <c:v>0.86697312690915129</c:v>
                </c:pt>
                <c:pt idx="49">
                  <c:v>0.82487349964483414</c:v>
                </c:pt>
                <c:pt idx="50">
                  <c:v>0.77946761893043948</c:v>
                </c:pt>
                <c:pt idx="51">
                  <c:v>0.73059499922350102</c:v>
                </c:pt>
                <c:pt idx="52">
                  <c:v>0.67808850147710875</c:v>
                </c:pt>
                <c:pt idx="53">
                  <c:v>0.6217740783666319</c:v>
                </c:pt>
                <c:pt idx="54">
                  <c:v>0.56147051021819694</c:v>
                </c:pt>
                <c:pt idx="55">
                  <c:v>0.4969891313103259</c:v>
                </c:pt>
              </c:numCache>
            </c:numRef>
          </c:val>
          <c:smooth val="0"/>
        </c:ser>
        <c:dLbls>
          <c:showLegendKey val="0"/>
          <c:showVal val="0"/>
          <c:showCatName val="0"/>
          <c:showSerName val="0"/>
          <c:showPercent val="0"/>
          <c:showBubbleSize val="0"/>
        </c:dLbls>
        <c:smooth val="0"/>
        <c:axId val="465078168"/>
        <c:axId val="465078560"/>
      </c:lineChart>
      <c:catAx>
        <c:axId val="465078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8560"/>
        <c:crosses val="autoZero"/>
        <c:auto val="1"/>
        <c:lblAlgn val="ctr"/>
        <c:lblOffset val="100"/>
        <c:tickLblSkip val="5"/>
        <c:noMultiLvlLbl val="0"/>
      </c:catAx>
      <c:valAx>
        <c:axId val="465078560"/>
        <c:scaling>
          <c:orientation val="minMax"/>
          <c:max val="5"/>
          <c:min val="0"/>
        </c:scaling>
        <c:delete val="0"/>
        <c:axPos val="l"/>
        <c:majorGridlines>
          <c:spPr>
            <a:ln w="9525" cap="flat" cmpd="sng" algn="ctr">
              <a:solidFill>
                <a:schemeClr val="tx1">
                  <a:lumMod val="15000"/>
                  <a:lumOff val="85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5078168"/>
        <c:crosses val="autoZero"/>
        <c:crossBetween val="between"/>
        <c:majorUnit val="1"/>
      </c:valAx>
      <c:spPr>
        <a:noFill/>
        <a:ln>
          <a:noFill/>
        </a:ln>
        <a:effectLst/>
      </c:spPr>
    </c:plotArea>
    <c:legend>
      <c:legendPos val="b"/>
      <c:layout>
        <c:manualLayout>
          <c:xMode val="edge"/>
          <c:yMode val="edge"/>
          <c:x val="8.4373364477682775E-3"/>
          <c:y val="0.8952044932803449"/>
          <c:w val="0.99156266355223166"/>
          <c:h val="9.893285976686977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withinLinear" id="14">
  <a:schemeClr val="accent1"/>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9">
  <cs:axisTitle>
    <cs:lnRef idx="0"/>
    <cs:fillRef idx="0"/>
    <cs:effectRef idx="0"/>
    <cs:fontRef idx="minor">
      <a:schemeClr val="lt1"/>
    </cs:fontRef>
    <cs:defRPr sz="1197" b="1" kern="1200"/>
  </cs:axisTitle>
  <cs:categoryAxis>
    <cs:lnRef idx="0">
      <cs:styleClr val="0"/>
    </cs:lnRef>
    <cs:fillRef idx="0"/>
    <cs:effectRef idx="0"/>
    <cs:fontRef idx="minor">
      <a:schemeClr val="lt1"/>
    </cs:fontRef>
    <cs:spPr>
      <a:ln w="12700" cap="flat" cmpd="sng" algn="ctr">
        <a:solidFill>
          <a:schemeClr val="lt1"/>
        </a:solidFill>
        <a:round/>
      </a:ln>
    </cs:spPr>
    <cs:defRPr sz="1197" kern="1200" spc="10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phClr"/>
        </a:solidFill>
        <a:round/>
      </a:ln>
    </cs:spPr>
    <cs:defRPr sz="1330"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spPr>
      <a:ln w="3175" cap="flat" cmpd="sng" algn="ctr">
        <a:solidFill>
          <a:schemeClr val="phClr">
            <a:lumMod val="60000"/>
            <a:lumOff val="40000"/>
          </a:schemeClr>
        </a:solidFill>
        <a:round/>
      </a:ln>
    </cs:spPr>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0.44779</cdr:x>
      <cdr:y>0.78475</cdr:y>
    </cdr:from>
    <cdr:to>
      <cdr:x>0.57512</cdr:x>
      <cdr:y>1</cdr:y>
    </cdr:to>
    <cdr:sp macro="" textlink="">
      <cdr:nvSpPr>
        <cdr:cNvPr id="3" name="TextBox 2"/>
        <cdr:cNvSpPr txBox="1"/>
      </cdr:nvSpPr>
      <cdr:spPr>
        <a:xfrm xmlns:a="http://schemas.openxmlformats.org/drawingml/2006/main">
          <a:off x="3215641" y="348615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0.79901</cdr:x>
      <cdr:y>0.75402</cdr:y>
    </cdr:from>
    <cdr:to>
      <cdr:x>0.95687</cdr:x>
      <cdr:y>0.79692</cdr:y>
    </cdr:to>
    <cdr:sp macro="" textlink="">
      <cdr:nvSpPr>
        <cdr:cNvPr id="2" name="Isosceles Triangle 1"/>
        <cdr:cNvSpPr/>
      </cdr:nvSpPr>
      <cdr:spPr>
        <a:xfrm xmlns:a="http://schemas.openxmlformats.org/drawingml/2006/main" rot="11660022">
          <a:off x="6636408" y="3892656"/>
          <a:ext cx="1311177" cy="221484"/>
        </a:xfrm>
        <a:prstGeom xmlns:a="http://schemas.openxmlformats.org/drawingml/2006/main" prst="triangle">
          <a:avLst>
            <a:gd name="adj" fmla="val 57529"/>
          </a:avLst>
        </a:prstGeom>
        <a:solidFill xmlns:a="http://schemas.openxmlformats.org/drawingml/2006/main">
          <a:schemeClr val="bg1">
            <a:lumMod val="75000"/>
            <a:alpha val="50000"/>
          </a:schemeClr>
        </a:solidFill>
        <a:ln xmlns:a="http://schemas.openxmlformats.org/drawingml/2006/main">
          <a:solidFill>
            <a:schemeClr val="bg1">
              <a:lumMod val="75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0.47706</cdr:x>
      <cdr:y>0.30996</cdr:y>
    </cdr:from>
    <cdr:to>
      <cdr:x>0.63303</cdr:x>
      <cdr:y>0.37272</cdr:y>
    </cdr:to>
    <cdr:sp macro="" textlink="">
      <cdr:nvSpPr>
        <cdr:cNvPr id="3" name="Line Callout 2 2"/>
        <cdr:cNvSpPr/>
      </cdr:nvSpPr>
      <cdr:spPr>
        <a:xfrm xmlns:a="http://schemas.openxmlformats.org/drawingml/2006/main">
          <a:off x="3962400" y="1600200"/>
          <a:ext cx="1295455" cy="324002"/>
        </a:xfrm>
        <a:prstGeom xmlns:a="http://schemas.openxmlformats.org/drawingml/2006/main" prst="borderCallout2">
          <a:avLst>
            <a:gd name="adj1" fmla="val 102862"/>
            <a:gd name="adj2" fmla="val 45103"/>
            <a:gd name="adj3" fmla="val 172956"/>
            <a:gd name="adj4" fmla="val 70414"/>
            <a:gd name="adj5" fmla="val 698491"/>
            <a:gd name="adj6" fmla="val 236223"/>
          </a:avLst>
        </a:prstGeom>
        <a:solidFill xmlns:a="http://schemas.openxmlformats.org/drawingml/2006/main">
          <a:schemeClr val="bg1">
            <a:lumMod val="85000"/>
          </a:schemeClr>
        </a:solidFill>
        <a:ln xmlns:a="http://schemas.openxmlformats.org/drawingml/2006/main">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t>Economic </a:t>
          </a:r>
          <a:r>
            <a:rPr lang="en-US" dirty="0" err="1" smtClean="0"/>
            <a:t>Obs</a:t>
          </a:r>
          <a:endParaRPr lang="en-US" dirty="0"/>
        </a:p>
      </cdr:txBody>
    </cdr:sp>
  </cdr:relSizeAnchor>
  <cdr:relSizeAnchor xmlns:cdr="http://schemas.openxmlformats.org/drawingml/2006/chartDrawing">
    <cdr:from>
      <cdr:x>0.87156</cdr:x>
      <cdr:y>0.41328</cdr:y>
    </cdr:from>
    <cdr:to>
      <cdr:x>0.87156</cdr:x>
      <cdr:y>0.79705</cdr:y>
    </cdr:to>
    <cdr:cxnSp macro="">
      <cdr:nvCxnSpPr>
        <cdr:cNvPr id="5" name="Straight Arrow Connector 4"/>
        <cdr:cNvCxnSpPr/>
      </cdr:nvCxnSpPr>
      <cdr:spPr>
        <a:xfrm xmlns:a="http://schemas.openxmlformats.org/drawingml/2006/main">
          <a:off x="7239000" y="2133600"/>
          <a:ext cx="0" cy="1981200"/>
        </a:xfrm>
        <a:prstGeom xmlns:a="http://schemas.openxmlformats.org/drawingml/2006/main" prst="straightConnector1">
          <a:avLst/>
        </a:prstGeom>
        <a:ln xmlns:a="http://schemas.openxmlformats.org/drawingml/2006/main">
          <a:solidFill>
            <a:srgbClr val="C00000"/>
          </a:solidFill>
          <a:tailEnd type="triangle"/>
        </a:ln>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dr:relSizeAnchor xmlns:cdr="http://schemas.openxmlformats.org/drawingml/2006/chartDrawing">
    <cdr:from>
      <cdr:x>0.72477</cdr:x>
      <cdr:y>0.35424</cdr:y>
    </cdr:from>
    <cdr:to>
      <cdr:x>0.9633</cdr:x>
      <cdr:y>0.41328</cdr:y>
    </cdr:to>
    <cdr:sp macro="" textlink="">
      <cdr:nvSpPr>
        <cdr:cNvPr id="8" name="TextBox 7"/>
        <cdr:cNvSpPr txBox="1"/>
      </cdr:nvSpPr>
      <cdr:spPr>
        <a:xfrm xmlns:a="http://schemas.openxmlformats.org/drawingml/2006/main">
          <a:off x="6019800" y="1828800"/>
          <a:ext cx="1981200" cy="304800"/>
        </a:xfrm>
        <a:prstGeom xmlns:a="http://schemas.openxmlformats.org/drawingml/2006/main" prst="rect">
          <a:avLst/>
        </a:prstGeom>
        <a:solidFill xmlns:a="http://schemas.openxmlformats.org/drawingml/2006/main">
          <a:schemeClr val="accent6"/>
        </a:solidFill>
        <a:ln xmlns:a="http://schemas.openxmlformats.org/drawingml/2006/main" w="25400">
          <a:solidFill>
            <a:srgbClr val="CC0000"/>
          </a:solidFill>
        </a:ln>
      </cdr:spPr>
      <cdr:txBody>
        <a:bodyPr xmlns:a="http://schemas.openxmlformats.org/drawingml/2006/main" vertOverflow="clip" wrap="none" rtlCol="0"/>
        <a:lstStyle xmlns:a="http://schemas.openxmlformats.org/drawingml/2006/main"/>
        <a:p xmlns:a="http://schemas.openxmlformats.org/drawingml/2006/main">
          <a:r>
            <a:rPr lang="en-US" sz="1100" dirty="0" smtClean="0"/>
            <a:t>Change in Highest and Best Use</a:t>
          </a:r>
          <a:endParaRPr lang="en-US" sz="1100" dirty="0"/>
        </a:p>
      </cdr:txBody>
    </cdr:sp>
  </cdr:relSizeAnchor>
  <cdr:relSizeAnchor xmlns:cdr="http://schemas.openxmlformats.org/drawingml/2006/chartDrawing">
    <cdr:from>
      <cdr:x>0.13761</cdr:x>
      <cdr:y>0.17712</cdr:y>
    </cdr:from>
    <cdr:to>
      <cdr:x>0.63303</cdr:x>
      <cdr:y>0.2214</cdr:y>
    </cdr:to>
    <cdr:sp macro="" textlink="">
      <cdr:nvSpPr>
        <cdr:cNvPr id="4" name="TextBox 3"/>
        <cdr:cNvSpPr txBox="1"/>
      </cdr:nvSpPr>
      <cdr:spPr>
        <a:xfrm xmlns:a="http://schemas.openxmlformats.org/drawingml/2006/main">
          <a:off x="1143000" y="914400"/>
          <a:ext cx="411480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smtClean="0"/>
            <a:t>Straight Line Depreciation</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0.46547</cdr:x>
      <cdr:y>0.56701</cdr:y>
    </cdr:from>
    <cdr:to>
      <cdr:x>0.97222</cdr:x>
      <cdr:y>0.81365</cdr:y>
    </cdr:to>
    <cdr:sp macro="" textlink="">
      <cdr:nvSpPr>
        <cdr:cNvPr id="3" name="Freeform 2"/>
        <cdr:cNvSpPr/>
      </cdr:nvSpPr>
      <cdr:spPr>
        <a:xfrm xmlns:a="http://schemas.openxmlformats.org/drawingml/2006/main">
          <a:off x="3830651" y="2927200"/>
          <a:ext cx="4170347" cy="1273324"/>
        </a:xfrm>
        <a:custGeom xmlns:a="http://schemas.openxmlformats.org/drawingml/2006/main">
          <a:avLst/>
          <a:gdLst>
            <a:gd name="connsiteX0" fmla="*/ 4144710 w 4170347"/>
            <a:gd name="connsiteY0" fmla="*/ 1273324 h 1273324"/>
            <a:gd name="connsiteX1" fmla="*/ 4170347 w 4170347"/>
            <a:gd name="connsiteY1" fmla="*/ 239282 h 1273324"/>
            <a:gd name="connsiteX2" fmla="*/ 3990886 w 4170347"/>
            <a:gd name="connsiteY2" fmla="*/ 239282 h 1273324"/>
            <a:gd name="connsiteX3" fmla="*/ 1897166 w 4170347"/>
            <a:gd name="connsiteY3" fmla="*/ 0 h 1273324"/>
            <a:gd name="connsiteX4" fmla="*/ 256373 w 4170347"/>
            <a:gd name="connsiteY4" fmla="*/ 85458 h 1273324"/>
            <a:gd name="connsiteX5" fmla="*/ 0 w 4170347"/>
            <a:gd name="connsiteY5" fmla="*/ 136733 h 1273324"/>
            <a:gd name="connsiteX6" fmla="*/ 1247686 w 4170347"/>
            <a:gd name="connsiteY6" fmla="*/ 111096 h 1273324"/>
            <a:gd name="connsiteX7" fmla="*/ 2059536 w 4170347"/>
            <a:gd name="connsiteY7" fmla="*/ 264920 h 1273324"/>
            <a:gd name="connsiteX8" fmla="*/ 2615013 w 4170347"/>
            <a:gd name="connsiteY8" fmla="*/ 529839 h 1273324"/>
            <a:gd name="connsiteX9" fmla="*/ 2777383 w 4170347"/>
            <a:gd name="connsiteY9" fmla="*/ 666572 h 1273324"/>
            <a:gd name="connsiteX10" fmla="*/ 3298676 w 4170347"/>
            <a:gd name="connsiteY10" fmla="*/ 982767 h 1273324"/>
            <a:gd name="connsiteX11" fmla="*/ 3700329 w 4170347"/>
            <a:gd name="connsiteY11" fmla="*/ 1136591 h 1273324"/>
            <a:gd name="connsiteX12" fmla="*/ 4144710 w 4170347"/>
            <a:gd name="connsiteY12" fmla="*/ 1273324 h 127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70347" h="1273324">
              <a:moveTo>
                <a:pt x="4144710" y="1273324"/>
              </a:moveTo>
              <a:lnTo>
                <a:pt x="4170347" y="239282"/>
              </a:lnTo>
              <a:lnTo>
                <a:pt x="3990886" y="239282"/>
              </a:lnTo>
              <a:lnTo>
                <a:pt x="1897166" y="0"/>
              </a:lnTo>
              <a:lnTo>
                <a:pt x="256373" y="85458"/>
              </a:lnTo>
              <a:lnTo>
                <a:pt x="0" y="136733"/>
              </a:lnTo>
              <a:lnTo>
                <a:pt x="1247686" y="111096"/>
              </a:lnTo>
              <a:lnTo>
                <a:pt x="2059536" y="264920"/>
              </a:lnTo>
              <a:lnTo>
                <a:pt x="2615013" y="529839"/>
              </a:lnTo>
              <a:lnTo>
                <a:pt x="2777383" y="666572"/>
              </a:lnTo>
              <a:lnTo>
                <a:pt x="3298676" y="982767"/>
              </a:lnTo>
              <a:lnTo>
                <a:pt x="3700329" y="1136591"/>
              </a:lnTo>
              <a:lnTo>
                <a:pt x="4144710" y="1273324"/>
              </a:lnTo>
              <a:close/>
            </a:path>
          </a:pathLst>
        </a:custGeom>
        <a:solidFill xmlns:a="http://schemas.openxmlformats.org/drawingml/2006/main">
          <a:schemeClr val="bg1">
            <a:lumMod val="85000"/>
          </a:schemeClr>
        </a:solidFill>
        <a:ln xmlns:a="http://schemas.openxmlformats.org/drawingml/2006/main">
          <a:solidFill>
            <a:schemeClr val="bg1">
              <a:lumMod val="65000"/>
              <a:alpha val="25000"/>
            </a:schemeClr>
          </a:solidFill>
          <a:prstDash val="sysDot"/>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0.117</cdr:x>
      <cdr:y>0.16682</cdr:y>
    </cdr:from>
    <cdr:to>
      <cdr:x>0.41329</cdr:x>
      <cdr:y>0.2111</cdr:y>
    </cdr:to>
    <cdr:sp macro="" textlink="">
      <cdr:nvSpPr>
        <cdr:cNvPr id="2" name="TextBox 1"/>
        <cdr:cNvSpPr txBox="1"/>
      </cdr:nvSpPr>
      <cdr:spPr>
        <a:xfrm xmlns:a="http://schemas.openxmlformats.org/drawingml/2006/main">
          <a:off x="962825" y="861220"/>
          <a:ext cx="2438348" cy="22859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dirty="0" smtClean="0"/>
            <a:t>M&amp;S Depreciation Curve</a:t>
          </a:r>
          <a:endParaRPr lang="en-US" sz="1400" dirty="0"/>
        </a:p>
      </cdr:txBody>
    </cdr:sp>
  </cdr:relSizeAnchor>
  <cdr:relSizeAnchor xmlns:cdr="http://schemas.openxmlformats.org/drawingml/2006/chartDrawing">
    <cdr:from>
      <cdr:x>0.87625</cdr:x>
      <cdr:y>0.75277</cdr:y>
    </cdr:from>
    <cdr:to>
      <cdr:x>0.95959</cdr:x>
      <cdr:y>0.76753</cdr:y>
    </cdr:to>
    <cdr:cxnSp macro="">
      <cdr:nvCxnSpPr>
        <cdr:cNvPr id="5" name="Straight Connector 4"/>
        <cdr:cNvCxnSpPr/>
      </cdr:nvCxnSpPr>
      <cdr:spPr>
        <a:xfrm xmlns:a="http://schemas.openxmlformats.org/drawingml/2006/main" flipH="1">
          <a:off x="7211225" y="3886199"/>
          <a:ext cx="685782" cy="76200"/>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0.71655</cdr:x>
      <cdr:y>0.31939</cdr:y>
    </cdr:from>
    <cdr:to>
      <cdr:x>0.8254</cdr:x>
      <cdr:y>0.5019</cdr:y>
    </cdr:to>
    <cdr:sp macro="" textlink="">
      <cdr:nvSpPr>
        <cdr:cNvPr id="6" name="TextBox 5"/>
        <cdr:cNvSpPr txBox="1"/>
      </cdr:nvSpPr>
      <cdr:spPr>
        <a:xfrm xmlns:a="http://schemas.openxmlformats.org/drawingml/2006/main">
          <a:off x="6019800" y="16002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0.72807</cdr:x>
      <cdr:y>0.59636</cdr:y>
    </cdr:from>
    <cdr:to>
      <cdr:x>0.93333</cdr:x>
      <cdr:y>0.78545</cdr:y>
    </cdr:to>
    <cdr:cxnSp macro="">
      <cdr:nvCxnSpPr>
        <cdr:cNvPr id="8" name="Elbow Connector 7"/>
        <cdr:cNvCxnSpPr/>
      </cdr:nvCxnSpPr>
      <cdr:spPr>
        <a:xfrm xmlns:a="http://schemas.openxmlformats.org/drawingml/2006/main">
          <a:off x="6324600" y="3124200"/>
          <a:ext cx="1783080" cy="990595"/>
        </a:xfrm>
        <a:prstGeom xmlns:a="http://schemas.openxmlformats.org/drawingml/2006/main" prst="bentConnector3">
          <a:avLst>
            <a:gd name="adj1" fmla="val 99800"/>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0.72807</cdr:x>
      <cdr:y>0.8206</cdr:y>
    </cdr:from>
    <cdr:to>
      <cdr:x>0.97018</cdr:x>
      <cdr:y>0.83805</cdr:y>
    </cdr:to>
    <cdr:cxnSp macro="">
      <cdr:nvCxnSpPr>
        <cdr:cNvPr id="5" name="Straight Connector 4"/>
        <cdr:cNvCxnSpPr/>
      </cdr:nvCxnSpPr>
      <cdr:spPr>
        <a:xfrm xmlns:a="http://schemas.openxmlformats.org/drawingml/2006/main" flipV="1">
          <a:off x="6324600" y="4298901"/>
          <a:ext cx="2103120" cy="91440"/>
        </a:xfrm>
        <a:prstGeom xmlns:a="http://schemas.openxmlformats.org/drawingml/2006/main" prst="line">
          <a:avLst/>
        </a:prstGeom>
        <a:ln xmlns:a="http://schemas.openxmlformats.org/drawingml/2006/main" w="285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0.72963</cdr:x>
      <cdr:y>0.66069</cdr:y>
    </cdr:from>
    <cdr:to>
      <cdr:x>0.95614</cdr:x>
      <cdr:y>0.81455</cdr:y>
    </cdr:to>
    <cdr:cxnSp macro="">
      <cdr:nvCxnSpPr>
        <cdr:cNvPr id="10" name="Elbow Connector 9"/>
        <cdr:cNvCxnSpPr/>
      </cdr:nvCxnSpPr>
      <cdr:spPr>
        <a:xfrm xmlns:a="http://schemas.openxmlformats.org/drawingml/2006/main">
          <a:off x="6338131" y="3461176"/>
          <a:ext cx="1967669" cy="806024"/>
        </a:xfrm>
        <a:prstGeom xmlns:a="http://schemas.openxmlformats.org/drawingml/2006/main" prst="bentConnector3">
          <a:avLst>
            <a:gd name="adj1" fmla="val 100380"/>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5.xml><?xml version="1.0" encoding="utf-8"?>
<c:userShapes xmlns:c="http://schemas.openxmlformats.org/drawingml/2006/chart">
  <cdr:relSizeAnchor xmlns:cdr="http://schemas.openxmlformats.org/drawingml/2006/chartDrawing">
    <cdr:from>
      <cdr:x>0.79936</cdr:x>
      <cdr:y>0.66301</cdr:y>
    </cdr:from>
    <cdr:to>
      <cdr:x>0.96951</cdr:x>
      <cdr:y>0.76566</cdr:y>
    </cdr:to>
    <cdr:sp macro="" textlink="">
      <cdr:nvSpPr>
        <cdr:cNvPr id="3" name="Freeform 2"/>
        <cdr:cNvSpPr/>
      </cdr:nvSpPr>
      <cdr:spPr>
        <a:xfrm xmlns:a="http://schemas.openxmlformats.org/drawingml/2006/main">
          <a:off x="6350000" y="3292928"/>
          <a:ext cx="1351643" cy="509815"/>
        </a:xfrm>
        <a:custGeom xmlns:a="http://schemas.openxmlformats.org/drawingml/2006/main">
          <a:avLst/>
          <a:gdLst>
            <a:gd name="connsiteX0" fmla="*/ 0 w 1351643"/>
            <a:gd name="connsiteY0" fmla="*/ 0 h 509815"/>
            <a:gd name="connsiteX1" fmla="*/ 108857 w 1351643"/>
            <a:gd name="connsiteY1" fmla="*/ 482600 h 509815"/>
            <a:gd name="connsiteX2" fmla="*/ 1101271 w 1351643"/>
            <a:gd name="connsiteY2" fmla="*/ 509815 h 509815"/>
            <a:gd name="connsiteX3" fmla="*/ 1222829 w 1351643"/>
            <a:gd name="connsiteY3" fmla="*/ 484415 h 509815"/>
            <a:gd name="connsiteX4" fmla="*/ 1351643 w 1351643"/>
            <a:gd name="connsiteY4" fmla="*/ 466272 h 509815"/>
            <a:gd name="connsiteX5" fmla="*/ 1337129 w 1351643"/>
            <a:gd name="connsiteY5" fmla="*/ 63500 h 509815"/>
            <a:gd name="connsiteX6" fmla="*/ 1079500 w 1351643"/>
            <a:gd name="connsiteY6" fmla="*/ 128815 h 509815"/>
            <a:gd name="connsiteX7" fmla="*/ 0 w 1351643"/>
            <a:gd name="connsiteY7" fmla="*/ 0 h 509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643" h="509815">
              <a:moveTo>
                <a:pt x="0" y="0"/>
              </a:moveTo>
              <a:lnTo>
                <a:pt x="108857" y="482600"/>
              </a:lnTo>
              <a:lnTo>
                <a:pt x="1101271" y="509815"/>
              </a:lnTo>
              <a:lnTo>
                <a:pt x="1222829" y="484415"/>
              </a:lnTo>
              <a:lnTo>
                <a:pt x="1351643" y="466272"/>
              </a:lnTo>
              <a:lnTo>
                <a:pt x="1337129" y="63500"/>
              </a:lnTo>
              <a:lnTo>
                <a:pt x="1079500" y="128815"/>
              </a:lnTo>
              <a:lnTo>
                <a:pt x="0" y="0"/>
              </a:lnTo>
              <a:close/>
            </a:path>
          </a:pathLst>
        </a:custGeom>
        <a:solidFill xmlns:a="http://schemas.openxmlformats.org/drawingml/2006/main">
          <a:schemeClr val="bg1">
            <a:lumMod val="85000"/>
          </a:schemeClr>
        </a:solidFill>
        <a:ln xmlns:a="http://schemas.openxmlformats.org/drawingml/2006/main">
          <a:solidFill>
            <a:schemeClr val="bg1">
              <a:lumMod val="8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ysClr val="windowText" lastClr="000000"/>
              </a:solidFill>
            </a:rPr>
            <a:t>Functional Obsolescence </a:t>
          </a:r>
          <a:endParaRPr lang="en-US" dirty="0">
            <a:solidFill>
              <a:sysClr val="windowText" lastClr="000000"/>
            </a:solidFill>
          </a:endParaRPr>
        </a:p>
      </cdr:txBody>
    </cdr:sp>
  </cdr:relSizeAnchor>
  <cdr:relSizeAnchor xmlns:cdr="http://schemas.openxmlformats.org/drawingml/2006/chartDrawing">
    <cdr:from>
      <cdr:x>0.4594</cdr:x>
      <cdr:y>0.64548</cdr:y>
    </cdr:from>
    <cdr:to>
      <cdr:x>0.96985</cdr:x>
      <cdr:y>0.92493</cdr:y>
    </cdr:to>
    <cdr:sp macro="" textlink="">
      <cdr:nvSpPr>
        <cdr:cNvPr id="5" name="Freeform 4"/>
        <cdr:cNvSpPr/>
      </cdr:nvSpPr>
      <cdr:spPr>
        <a:xfrm xmlns:a="http://schemas.openxmlformats.org/drawingml/2006/main">
          <a:off x="3649436" y="3205843"/>
          <a:ext cx="4054928" cy="1387928"/>
        </a:xfrm>
        <a:custGeom xmlns:a="http://schemas.openxmlformats.org/drawingml/2006/main">
          <a:avLst/>
          <a:gdLst>
            <a:gd name="connsiteX0" fmla="*/ 0 w 4054928"/>
            <a:gd name="connsiteY0" fmla="*/ 152400 h 1387928"/>
            <a:gd name="connsiteX1" fmla="*/ 615043 w 4054928"/>
            <a:gd name="connsiteY1" fmla="*/ 62593 h 1387928"/>
            <a:gd name="connsiteX2" fmla="*/ 2027464 w 4054928"/>
            <a:gd name="connsiteY2" fmla="*/ 0 h 1387928"/>
            <a:gd name="connsiteX3" fmla="*/ 2637064 w 4054928"/>
            <a:gd name="connsiteY3" fmla="*/ 84364 h 1387928"/>
            <a:gd name="connsiteX4" fmla="*/ 2751364 w 4054928"/>
            <a:gd name="connsiteY4" fmla="*/ 636814 h 1387928"/>
            <a:gd name="connsiteX5" fmla="*/ 3845378 w 4054928"/>
            <a:gd name="connsiteY5" fmla="*/ 661307 h 1387928"/>
            <a:gd name="connsiteX6" fmla="*/ 4054928 w 4054928"/>
            <a:gd name="connsiteY6" fmla="*/ 628650 h 1387928"/>
            <a:gd name="connsiteX7" fmla="*/ 4049485 w 4054928"/>
            <a:gd name="connsiteY7" fmla="*/ 1387928 h 1387928"/>
            <a:gd name="connsiteX8" fmla="*/ 3260271 w 4054928"/>
            <a:gd name="connsiteY8" fmla="*/ 1066800 h 1387928"/>
            <a:gd name="connsiteX9" fmla="*/ 2895600 w 4054928"/>
            <a:gd name="connsiteY9" fmla="*/ 835478 h 1387928"/>
            <a:gd name="connsiteX10" fmla="*/ 2784021 w 4054928"/>
            <a:gd name="connsiteY10" fmla="*/ 770164 h 1387928"/>
            <a:gd name="connsiteX11" fmla="*/ 2672443 w 4054928"/>
            <a:gd name="connsiteY11" fmla="*/ 642257 h 1387928"/>
            <a:gd name="connsiteX12" fmla="*/ 2400300 w 4054928"/>
            <a:gd name="connsiteY12" fmla="*/ 459921 h 1387928"/>
            <a:gd name="connsiteX13" fmla="*/ 2117271 w 4054928"/>
            <a:gd name="connsiteY13" fmla="*/ 326571 h 1387928"/>
            <a:gd name="connsiteX14" fmla="*/ 1578428 w 4054928"/>
            <a:gd name="connsiteY14" fmla="*/ 171450 h 1387928"/>
            <a:gd name="connsiteX15" fmla="*/ 1045028 w 4054928"/>
            <a:gd name="connsiteY15" fmla="*/ 119743 h 1387928"/>
            <a:gd name="connsiteX16" fmla="*/ 476250 w 4054928"/>
            <a:gd name="connsiteY16" fmla="*/ 127907 h 1387928"/>
            <a:gd name="connsiteX17" fmla="*/ 0 w 4054928"/>
            <a:gd name="connsiteY17" fmla="*/ 152400 h 138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54928" h="1387928">
              <a:moveTo>
                <a:pt x="0" y="152400"/>
              </a:moveTo>
              <a:lnTo>
                <a:pt x="615043" y="62593"/>
              </a:lnTo>
              <a:lnTo>
                <a:pt x="2027464" y="0"/>
              </a:lnTo>
              <a:lnTo>
                <a:pt x="2637064" y="84364"/>
              </a:lnTo>
              <a:lnTo>
                <a:pt x="2751364" y="636814"/>
              </a:lnTo>
              <a:lnTo>
                <a:pt x="3845378" y="661307"/>
              </a:lnTo>
              <a:lnTo>
                <a:pt x="4054928" y="628650"/>
              </a:lnTo>
              <a:cubicBezTo>
                <a:pt x="4053114" y="881743"/>
                <a:pt x="4051299" y="1134835"/>
                <a:pt x="4049485" y="1387928"/>
              </a:cubicBezTo>
              <a:lnTo>
                <a:pt x="3260271" y="1066800"/>
              </a:lnTo>
              <a:lnTo>
                <a:pt x="2895600" y="835478"/>
              </a:lnTo>
              <a:lnTo>
                <a:pt x="2784021" y="770164"/>
              </a:lnTo>
              <a:lnTo>
                <a:pt x="2672443" y="642257"/>
              </a:lnTo>
              <a:lnTo>
                <a:pt x="2400300" y="459921"/>
              </a:lnTo>
              <a:lnTo>
                <a:pt x="2117271" y="326571"/>
              </a:lnTo>
              <a:lnTo>
                <a:pt x="1578428" y="171450"/>
              </a:lnTo>
              <a:lnTo>
                <a:pt x="1045028" y="119743"/>
              </a:lnTo>
              <a:lnTo>
                <a:pt x="476250" y="127907"/>
              </a:lnTo>
              <a:lnTo>
                <a:pt x="0" y="152400"/>
              </a:lnTo>
              <a:close/>
            </a:path>
          </a:pathLst>
        </a:custGeom>
        <a:solidFill xmlns:a="http://schemas.openxmlformats.org/drawingml/2006/main">
          <a:schemeClr val="accent5">
            <a:lumMod val="60000"/>
            <a:lumOff val="40000"/>
          </a:schemeClr>
        </a:solidFill>
        <a:ln xmlns:a="http://schemas.openxmlformats.org/drawingml/2006/main">
          <a:solidFill>
            <a:schemeClr val="accent5">
              <a:lumMod val="60000"/>
              <a:lumOff val="4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dirty="0" smtClean="0">
              <a:solidFill>
                <a:schemeClr val="tx1"/>
              </a:solidFill>
            </a:rPr>
            <a:t>                                           Economic </a:t>
          </a:r>
        </a:p>
        <a:p xmlns:a="http://schemas.openxmlformats.org/drawingml/2006/main">
          <a:r>
            <a:rPr lang="en-US" dirty="0">
              <a:solidFill>
                <a:schemeClr val="tx1"/>
              </a:solidFill>
            </a:rPr>
            <a:t>	</a:t>
          </a:r>
          <a:r>
            <a:rPr lang="en-US" dirty="0" smtClean="0">
              <a:solidFill>
                <a:schemeClr val="tx1"/>
              </a:solidFill>
            </a:rPr>
            <a:t>	        Obs.</a:t>
          </a:r>
          <a:r>
            <a:rPr lang="en-US" dirty="0" smtClean="0"/>
            <a:t>	</a:t>
          </a:r>
          <a:endParaRPr lang="en-US"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A4CC0F61-35A6-4DF8-ADBA-F8BD6E55A71A}" type="slidenum">
              <a:rPr lang="en-US" altLang="en-US"/>
              <a:pPr>
                <a:defRPr/>
              </a:pPr>
              <a:t>‹#›</a:t>
            </a:fld>
            <a:endParaRPr lang="en-US" altLang="en-US"/>
          </a:p>
        </p:txBody>
      </p:sp>
    </p:spTree>
    <p:extLst>
      <p:ext uri="{BB962C8B-B14F-4D97-AF65-F5344CB8AC3E}">
        <p14:creationId xmlns:p14="http://schemas.microsoft.com/office/powerpoint/2010/main" val="25311367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234587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4CC0F61-35A6-4DF8-ADBA-F8BD6E55A71A}" type="slidenum">
              <a:rPr lang="en-US" altLang="en-US" smtClean="0"/>
              <a:pPr>
                <a:defRPr/>
              </a:pPr>
              <a:t>40</a:t>
            </a:fld>
            <a:endParaRPr lang="en-US" altLang="en-US"/>
          </a:p>
        </p:txBody>
      </p:sp>
    </p:spTree>
    <p:extLst>
      <p:ext uri="{BB962C8B-B14F-4D97-AF65-F5344CB8AC3E}">
        <p14:creationId xmlns:p14="http://schemas.microsoft.com/office/powerpoint/2010/main" val="3420832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514702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DD5B66-9FAA-4E62-94C7-1CF77DDE64C8}" type="slidenum">
              <a:rPr lang="en-US" altLang="en-US" smtClean="0"/>
              <a:pPr/>
              <a:t>4</a:t>
            </a:fld>
            <a:endParaRPr lang="en-US" altLang="en-US"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83180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BF3218-BEEF-47CD-9C1E-E97A327B9D2B}" type="slidenum">
              <a:rPr lang="en-US" altLang="en-US" smtClean="0"/>
              <a:pPr/>
              <a:t>5</a:t>
            </a:fld>
            <a:endParaRPr lang="en-US" altLang="en-US" smtClean="0"/>
          </a:p>
        </p:txBody>
      </p:sp>
    </p:spTree>
    <p:extLst>
      <p:ext uri="{BB962C8B-B14F-4D97-AF65-F5344CB8AC3E}">
        <p14:creationId xmlns:p14="http://schemas.microsoft.com/office/powerpoint/2010/main" val="261652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3588430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Tree>
    <p:extLst>
      <p:ext uri="{BB962C8B-B14F-4D97-AF65-F5344CB8AC3E}">
        <p14:creationId xmlns:p14="http://schemas.microsoft.com/office/powerpoint/2010/main" val="187996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D9A0798-DC19-4273-96EC-996344E21F66}" type="slidenum">
              <a:rPr lang="en-US" altLang="en-US" smtClean="0"/>
              <a:pPr/>
              <a:t>18</a:t>
            </a:fld>
            <a:endParaRPr lang="en-US" altLang="en-US" smtClean="0"/>
          </a:p>
        </p:txBody>
      </p:sp>
    </p:spTree>
    <p:extLst>
      <p:ext uri="{BB962C8B-B14F-4D97-AF65-F5344CB8AC3E}">
        <p14:creationId xmlns:p14="http://schemas.microsoft.com/office/powerpoint/2010/main" val="2484599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So if a plant began construction in 2006 and had an $80 mil construction cost, when it began operations in 2008 and only had the income to support a $20 mil value, and by 2009 had a negative income, and all the sales were in bankruptcy court.  What is the value in 2006?  2007?  2008, 2009 or 2010?  Can the value bounce between positive and negative?  </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939DE56-FBD2-4529-B3DD-5EE9E828B8B9}" type="slidenum">
              <a:rPr lang="en-US" altLang="en-US" smtClean="0"/>
              <a:pPr/>
              <a:t>28</a:t>
            </a:fld>
            <a:endParaRPr lang="en-US" altLang="en-US" smtClean="0"/>
          </a:p>
        </p:txBody>
      </p:sp>
    </p:spTree>
    <p:extLst>
      <p:ext uri="{BB962C8B-B14F-4D97-AF65-F5344CB8AC3E}">
        <p14:creationId xmlns:p14="http://schemas.microsoft.com/office/powerpoint/2010/main" val="99507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Arial" panose="020B0604020202020204" pitchFamily="34" charset="0"/>
              </a:rPr>
              <a:t>The proposed PDH facility (Propane </a:t>
            </a:r>
            <a:r>
              <a:rPr lang="en-US" altLang="en-US" dirty="0" err="1" smtClean="0">
                <a:latin typeface="Arial" panose="020B0604020202020204" pitchFamily="34" charset="0"/>
              </a:rPr>
              <a:t>Dehydronation</a:t>
            </a:r>
            <a:r>
              <a:rPr lang="en-US" altLang="en-US" dirty="0" smtClean="0">
                <a:latin typeface="Arial" panose="020B0604020202020204" pitchFamily="34" charset="0"/>
              </a:rPr>
              <a:t>) would cost ~ $1 billion at least to construct.  If approved that would mean since closing the money losing refinery in 2011, Sunoco and its affiliate, Sunoco Logistics have spent over $4 billion to retrofit this site and build new pipelines across PA to support the site.  What impacts did this have on value?</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3276A0-BBC2-4A87-9B5E-B0C8F08D7047}" type="slidenum">
              <a:rPr lang="en-US" altLang="en-US" smtClean="0"/>
              <a:pPr/>
              <a:t>36</a:t>
            </a:fld>
            <a:endParaRPr lang="en-US" altLang="en-US" smtClean="0"/>
          </a:p>
        </p:txBody>
      </p:sp>
    </p:spTree>
    <p:extLst>
      <p:ext uri="{BB962C8B-B14F-4D97-AF65-F5344CB8AC3E}">
        <p14:creationId xmlns:p14="http://schemas.microsoft.com/office/powerpoint/2010/main" val="340785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0B19E"/>
                </a:solidFill>
                <a:latin typeface="Arial" panose="020B0604020202020204" pitchFamily="34" charset="0"/>
              </a:defRPr>
            </a:lvl1pPr>
          </a:lstStyle>
          <a:p>
            <a:pPr>
              <a:defRPr/>
            </a:pPr>
            <a:endParaRPr lang="en-US" altLang="en-US"/>
          </a:p>
        </p:txBody>
      </p:sp>
      <p:sp>
        <p:nvSpPr>
          <p:cNvPr id="7" name="Slide Number Placeholder 9"/>
          <p:cNvSpPr>
            <a:spLocks noGrp="1"/>
          </p:cNvSpPr>
          <p:nvPr>
            <p:ph type="sldNum" sz="quarter" idx="11"/>
          </p:nvPr>
        </p:nvSpPr>
        <p:spPr>
          <a:xfrm>
            <a:off x="8613775" y="6305550"/>
            <a:ext cx="457200" cy="476250"/>
          </a:xfrm>
        </p:spPr>
        <p:txBody>
          <a:bodyPr/>
          <a:lstStyle>
            <a:lvl1pPr>
              <a:defRPr/>
            </a:lvl1pPr>
          </a:lstStyle>
          <a:p>
            <a:pPr>
              <a:defRPr/>
            </a:pPr>
            <a:fld id="{BB04299B-6585-403A-84C1-990E7140D5AC}" type="slidenum">
              <a:rPr lang="en-US" altLang="en-US"/>
              <a:pPr>
                <a:defRPr/>
              </a:pPr>
              <a:t>‹#›</a:t>
            </a:fld>
            <a:endParaRPr lang="en-US" altLang="en-US"/>
          </a:p>
        </p:txBody>
      </p:sp>
    </p:spTree>
    <p:extLst>
      <p:ext uri="{BB962C8B-B14F-4D97-AF65-F5344CB8AC3E}">
        <p14:creationId xmlns:p14="http://schemas.microsoft.com/office/powerpoint/2010/main" val="191981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5" name="Slide Number Placeholder 21"/>
          <p:cNvSpPr>
            <a:spLocks noGrp="1"/>
          </p:cNvSpPr>
          <p:nvPr>
            <p:ph type="sldNum" sz="quarter" idx="11"/>
          </p:nvPr>
        </p:nvSpPr>
        <p:spPr/>
        <p:txBody>
          <a:bodyPr/>
          <a:lstStyle>
            <a:lvl1pPr>
              <a:defRPr/>
            </a:lvl1pPr>
          </a:lstStyle>
          <a:p>
            <a:pPr>
              <a:defRPr/>
            </a:pPr>
            <a:fld id="{3E501630-279A-4AC5-BABB-3F13F34619A5}" type="slidenum">
              <a:rPr lang="en-US" altLang="en-US"/>
              <a:pPr>
                <a:defRPr/>
              </a:pPr>
              <a:t>‹#›</a:t>
            </a:fld>
            <a:endParaRPr lang="en-US" altLang="en-US"/>
          </a:p>
        </p:txBody>
      </p:sp>
    </p:spTree>
    <p:extLst>
      <p:ext uri="{BB962C8B-B14F-4D97-AF65-F5344CB8AC3E}">
        <p14:creationId xmlns:p14="http://schemas.microsoft.com/office/powerpoint/2010/main" val="2617190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3" name="Slide Number Placeholder 21"/>
          <p:cNvSpPr>
            <a:spLocks noGrp="1"/>
          </p:cNvSpPr>
          <p:nvPr>
            <p:ph type="sldNum" sz="quarter" idx="11"/>
          </p:nvPr>
        </p:nvSpPr>
        <p:spPr/>
        <p:txBody>
          <a:bodyPr/>
          <a:lstStyle>
            <a:lvl1pPr>
              <a:defRPr/>
            </a:lvl1pPr>
          </a:lstStyle>
          <a:p>
            <a:pPr>
              <a:defRPr/>
            </a:pPr>
            <a:fld id="{140C3B31-0066-4C15-B791-AB4758610CAE}" type="slidenum">
              <a:rPr lang="en-US" altLang="en-US"/>
              <a:pPr>
                <a:defRPr/>
              </a:pPr>
              <a:t>‹#›</a:t>
            </a:fld>
            <a:endParaRPr lang="en-US" altLang="en-US"/>
          </a:p>
        </p:txBody>
      </p:sp>
    </p:spTree>
    <p:extLst>
      <p:ext uri="{BB962C8B-B14F-4D97-AF65-F5344CB8AC3E}">
        <p14:creationId xmlns:p14="http://schemas.microsoft.com/office/powerpoint/2010/main" val="39474877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35100"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6" name="Slide Number Placeholder 21"/>
          <p:cNvSpPr>
            <a:spLocks noGrp="1"/>
          </p:cNvSpPr>
          <p:nvPr>
            <p:ph type="sldNum" sz="quarter" idx="11"/>
          </p:nvPr>
        </p:nvSpPr>
        <p:spPr/>
        <p:txBody>
          <a:bodyPr/>
          <a:lstStyle>
            <a:lvl1pPr>
              <a:defRPr/>
            </a:lvl1pPr>
          </a:lstStyle>
          <a:p>
            <a:pPr>
              <a:defRPr/>
            </a:pPr>
            <a:fld id="{A05837CC-14AB-48C2-88BC-2085F443EBD5}" type="slidenum">
              <a:rPr lang="en-US" altLang="en-US"/>
              <a:pPr>
                <a:defRPr/>
              </a:pPr>
              <a:t>‹#›</a:t>
            </a:fld>
            <a:endParaRPr lang="en-US" altLang="en-US"/>
          </a:p>
        </p:txBody>
      </p:sp>
    </p:spTree>
    <p:extLst>
      <p:ext uri="{BB962C8B-B14F-4D97-AF65-F5344CB8AC3E}">
        <p14:creationId xmlns:p14="http://schemas.microsoft.com/office/powerpoint/2010/main" val="3355571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5" name="Slide Number Placeholder 21"/>
          <p:cNvSpPr>
            <a:spLocks noGrp="1"/>
          </p:cNvSpPr>
          <p:nvPr>
            <p:ph type="sldNum" sz="quarter" idx="11"/>
          </p:nvPr>
        </p:nvSpPr>
        <p:spPr/>
        <p:txBody>
          <a:bodyPr/>
          <a:lstStyle>
            <a:lvl1pPr>
              <a:defRPr/>
            </a:lvl1pPr>
          </a:lstStyle>
          <a:p>
            <a:pPr>
              <a:defRPr/>
            </a:pPr>
            <a:fld id="{5E8DC7A0-299D-4280-B6D0-9FC500289068}" type="slidenum">
              <a:rPr lang="en-US" altLang="en-US"/>
              <a:pPr>
                <a:defRPr/>
              </a:pPr>
              <a:t>‹#›</a:t>
            </a:fld>
            <a:endParaRPr lang="en-US" altLang="en-US"/>
          </a:p>
        </p:txBody>
      </p:sp>
    </p:spTree>
    <p:extLst>
      <p:ext uri="{BB962C8B-B14F-4D97-AF65-F5344CB8AC3E}">
        <p14:creationId xmlns:p14="http://schemas.microsoft.com/office/powerpoint/2010/main" val="274997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0B19E"/>
                </a:solidFill>
                <a:latin typeface="Arial" panose="020B0604020202020204" pitchFamily="34" charset="0"/>
              </a:defRPr>
            </a:lvl1pPr>
          </a:lstStyle>
          <a:p>
            <a:pPr>
              <a:defRPr/>
            </a:pPr>
            <a:endParaRPr lang="en-US" altLang="en-US"/>
          </a:p>
        </p:txBody>
      </p:sp>
      <p:sp>
        <p:nvSpPr>
          <p:cNvPr id="9" name="Footer Placeholder 4"/>
          <p:cNvSpPr>
            <a:spLocks noGrp="1"/>
          </p:cNvSpPr>
          <p:nvPr>
            <p:ph type="ftr" sz="quarter" idx="11"/>
          </p:nvPr>
        </p:nvSpPr>
        <p:spPr>
          <a:xfrm>
            <a:off x="5715000" y="6305550"/>
            <a:ext cx="2895600" cy="476250"/>
          </a:xfrm>
        </p:spPr>
        <p:txBody>
          <a:bodyPr/>
          <a:lstStyle>
            <a:lvl1pPr algn="l">
              <a:defRPr smtClean="0"/>
            </a:lvl1pPr>
          </a:lstStyle>
          <a:p>
            <a:pPr>
              <a:defRPr/>
            </a:pPr>
            <a:r>
              <a:rPr lang="en-US" altLang="en-US"/>
              <a:t>When Obsolescence is Accelerating Federal Appraisal &amp; Consulting LLC</a:t>
            </a:r>
          </a:p>
        </p:txBody>
      </p:sp>
      <p:sp>
        <p:nvSpPr>
          <p:cNvPr id="10" name="Slide Number Placeholder 5"/>
          <p:cNvSpPr>
            <a:spLocks noGrp="1"/>
          </p:cNvSpPr>
          <p:nvPr>
            <p:ph type="sldNum" sz="quarter" idx="12"/>
          </p:nvPr>
        </p:nvSpPr>
        <p:spPr>
          <a:xfrm>
            <a:off x="8613775" y="6305550"/>
            <a:ext cx="457200" cy="476250"/>
          </a:xfrm>
        </p:spPr>
        <p:txBody>
          <a:bodyPr/>
          <a:lstStyle>
            <a:lvl1pPr>
              <a:defRPr/>
            </a:lvl1pPr>
          </a:lstStyle>
          <a:p>
            <a:pPr>
              <a:defRPr/>
            </a:pPr>
            <a:fld id="{35948F4C-A56A-44F3-B5A5-35738488DD0A}" type="slidenum">
              <a:rPr lang="en-US" altLang="en-US"/>
              <a:pPr>
                <a:defRPr/>
              </a:pPr>
              <a:t>‹#›</a:t>
            </a:fld>
            <a:endParaRPr lang="en-US" altLang="en-US"/>
          </a:p>
        </p:txBody>
      </p:sp>
    </p:spTree>
    <p:extLst>
      <p:ext uri="{BB962C8B-B14F-4D97-AF65-F5344CB8AC3E}">
        <p14:creationId xmlns:p14="http://schemas.microsoft.com/office/powerpoint/2010/main" val="404799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6" name="Slide Number Placeholder 21"/>
          <p:cNvSpPr>
            <a:spLocks noGrp="1"/>
          </p:cNvSpPr>
          <p:nvPr>
            <p:ph type="sldNum" sz="quarter" idx="11"/>
          </p:nvPr>
        </p:nvSpPr>
        <p:spPr/>
        <p:txBody>
          <a:bodyPr/>
          <a:lstStyle>
            <a:lvl1pPr>
              <a:defRPr/>
            </a:lvl1pPr>
          </a:lstStyle>
          <a:p>
            <a:pPr>
              <a:defRPr/>
            </a:pPr>
            <a:fld id="{43B733F1-B4A8-4284-A983-98A89A2C22DE}" type="slidenum">
              <a:rPr lang="en-US" altLang="en-US"/>
              <a:pPr>
                <a:defRPr/>
              </a:pPr>
              <a:t>‹#›</a:t>
            </a:fld>
            <a:endParaRPr lang="en-US" altLang="en-US"/>
          </a:p>
        </p:txBody>
      </p:sp>
    </p:spTree>
    <p:extLst>
      <p:ext uri="{BB962C8B-B14F-4D97-AF65-F5344CB8AC3E}">
        <p14:creationId xmlns:p14="http://schemas.microsoft.com/office/powerpoint/2010/main" val="1474383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0B19E"/>
                </a:solidFill>
                <a:latin typeface="Arial" panose="020B0604020202020204" pitchFamily="34" charset="0"/>
              </a:defRPr>
            </a:lvl1pPr>
          </a:lstStyle>
          <a:p>
            <a:pPr>
              <a:defRPr/>
            </a:pPr>
            <a:endParaRPr lang="en-US" altLang="en-US"/>
          </a:p>
        </p:txBody>
      </p:sp>
      <p:sp>
        <p:nvSpPr>
          <p:cNvPr id="8" name="Footer Placeholder 7"/>
          <p:cNvSpPr>
            <a:spLocks noGrp="1"/>
          </p:cNvSpPr>
          <p:nvPr>
            <p:ph type="ftr" sz="quarter" idx="11"/>
          </p:nvPr>
        </p:nvSpPr>
        <p:spPr>
          <a:xfrm>
            <a:off x="5715000" y="6305550"/>
            <a:ext cx="2895600" cy="476250"/>
          </a:xfrm>
        </p:spPr>
        <p:txBody>
          <a:bodyPr/>
          <a:lstStyle>
            <a:lvl1pPr algn="l">
              <a:defRPr smtClean="0"/>
            </a:lvl1pPr>
          </a:lstStyle>
          <a:p>
            <a:pPr>
              <a:defRPr/>
            </a:pPr>
            <a:r>
              <a:rPr lang="en-US" altLang="en-US"/>
              <a:t>When Obsolescence is Accelerating Federal Appraisal &amp; Consulting LLC</a:t>
            </a:r>
          </a:p>
        </p:txBody>
      </p:sp>
      <p:sp>
        <p:nvSpPr>
          <p:cNvPr id="9" name="Slide Number Placeholder 8"/>
          <p:cNvSpPr>
            <a:spLocks noGrp="1"/>
          </p:cNvSpPr>
          <p:nvPr>
            <p:ph type="sldNum" sz="quarter" idx="12"/>
          </p:nvPr>
        </p:nvSpPr>
        <p:spPr>
          <a:xfrm>
            <a:off x="8613775" y="6305550"/>
            <a:ext cx="457200" cy="476250"/>
          </a:xfrm>
        </p:spPr>
        <p:txBody>
          <a:bodyPr/>
          <a:lstStyle>
            <a:lvl1pPr>
              <a:defRPr/>
            </a:lvl1pPr>
          </a:lstStyle>
          <a:p>
            <a:pPr>
              <a:defRPr/>
            </a:pPr>
            <a:fld id="{323C3A12-391F-43F2-A97A-04630F49A3A0}" type="slidenum">
              <a:rPr lang="en-US" altLang="en-US"/>
              <a:pPr>
                <a:defRPr/>
              </a:pPr>
              <a:t>‹#›</a:t>
            </a:fld>
            <a:endParaRPr lang="en-US" altLang="en-US"/>
          </a:p>
        </p:txBody>
      </p:sp>
    </p:spTree>
    <p:extLst>
      <p:ext uri="{BB962C8B-B14F-4D97-AF65-F5344CB8AC3E}">
        <p14:creationId xmlns:p14="http://schemas.microsoft.com/office/powerpoint/2010/main" val="163550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4" name="Slide Number Placeholder 21"/>
          <p:cNvSpPr>
            <a:spLocks noGrp="1"/>
          </p:cNvSpPr>
          <p:nvPr>
            <p:ph type="sldNum" sz="quarter" idx="11"/>
          </p:nvPr>
        </p:nvSpPr>
        <p:spPr/>
        <p:txBody>
          <a:bodyPr/>
          <a:lstStyle>
            <a:lvl1pPr>
              <a:defRPr/>
            </a:lvl1pPr>
          </a:lstStyle>
          <a:p>
            <a:pPr>
              <a:defRPr/>
            </a:pPr>
            <a:fld id="{FCEB4BB4-42D7-4787-8215-5D7ACD751080}" type="slidenum">
              <a:rPr lang="en-US" altLang="en-US"/>
              <a:pPr>
                <a:defRPr/>
              </a:pPr>
              <a:t>‹#›</a:t>
            </a:fld>
            <a:endParaRPr lang="en-US" altLang="en-US"/>
          </a:p>
        </p:txBody>
      </p:sp>
    </p:spTree>
    <p:extLst>
      <p:ext uri="{BB962C8B-B14F-4D97-AF65-F5344CB8AC3E}">
        <p14:creationId xmlns:p14="http://schemas.microsoft.com/office/powerpoint/2010/main" val="3195388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0B19E"/>
                </a:solidFill>
                <a:latin typeface="Arial" panose="020B0604020202020204" pitchFamily="34" charset="0"/>
              </a:defRPr>
            </a:lvl1pPr>
          </a:lstStyle>
          <a:p>
            <a:pPr>
              <a:defRPr/>
            </a:pPr>
            <a:endParaRPr lang="en-US" altLang="en-US"/>
          </a:p>
        </p:txBody>
      </p:sp>
      <p:sp>
        <p:nvSpPr>
          <p:cNvPr id="6" name="Footer Placeholder 5"/>
          <p:cNvSpPr>
            <a:spLocks noGrp="1"/>
          </p:cNvSpPr>
          <p:nvPr>
            <p:ph type="ftr" sz="quarter" idx="11"/>
          </p:nvPr>
        </p:nvSpPr>
        <p:spPr>
          <a:xfrm>
            <a:off x="5715000" y="6305550"/>
            <a:ext cx="2895600" cy="476250"/>
          </a:xfrm>
        </p:spPr>
        <p:txBody>
          <a:bodyPr/>
          <a:lstStyle>
            <a:lvl1pPr algn="l">
              <a:defRPr smtClean="0"/>
            </a:lvl1pPr>
          </a:lstStyle>
          <a:p>
            <a:pPr>
              <a:defRPr/>
            </a:pPr>
            <a:r>
              <a:rPr lang="en-US" altLang="en-US"/>
              <a:t>When Obsolescence is Accelerating Federal Appraisal &amp; Consulting LLC</a:t>
            </a:r>
          </a:p>
        </p:txBody>
      </p:sp>
      <p:sp>
        <p:nvSpPr>
          <p:cNvPr id="7" name="Slide Number Placeholder 6"/>
          <p:cNvSpPr>
            <a:spLocks noGrp="1"/>
          </p:cNvSpPr>
          <p:nvPr>
            <p:ph type="sldNum" sz="quarter" idx="12"/>
          </p:nvPr>
        </p:nvSpPr>
        <p:spPr>
          <a:xfrm>
            <a:off x="8613775" y="6305550"/>
            <a:ext cx="457200" cy="476250"/>
          </a:xfrm>
        </p:spPr>
        <p:txBody>
          <a:bodyPr/>
          <a:lstStyle>
            <a:lvl1pPr>
              <a:defRPr/>
            </a:lvl1pPr>
          </a:lstStyle>
          <a:p>
            <a:pPr>
              <a:defRPr/>
            </a:pPr>
            <a:fld id="{C01F67F4-DB66-4CFA-906E-07DEABC254E0}" type="slidenum">
              <a:rPr lang="en-US" altLang="en-US"/>
              <a:pPr>
                <a:defRPr/>
              </a:pPr>
              <a:t>‹#›</a:t>
            </a:fld>
            <a:endParaRPr lang="en-US" altLang="en-US"/>
          </a:p>
        </p:txBody>
      </p:sp>
    </p:spTree>
    <p:extLst>
      <p:ext uri="{BB962C8B-B14F-4D97-AF65-F5344CB8AC3E}">
        <p14:creationId xmlns:p14="http://schemas.microsoft.com/office/powerpoint/2010/main" val="1383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dirty="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a:xfrm>
            <a:off x="3581400" y="6305550"/>
            <a:ext cx="2133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solidFill>
                  <a:srgbClr val="B0B19E"/>
                </a:solidFill>
                <a:latin typeface="Arial" panose="020B0604020202020204" pitchFamily="34" charset="0"/>
              </a:defRPr>
            </a:lvl1pPr>
          </a:lstStyle>
          <a:p>
            <a:pPr>
              <a:defRPr/>
            </a:pPr>
            <a:endParaRPr lang="en-US" altLang="en-US"/>
          </a:p>
        </p:txBody>
      </p:sp>
      <p:sp>
        <p:nvSpPr>
          <p:cNvPr id="9" name="Footer Placeholder 5"/>
          <p:cNvSpPr>
            <a:spLocks noGrp="1"/>
          </p:cNvSpPr>
          <p:nvPr>
            <p:ph type="ftr" sz="quarter" idx="11"/>
          </p:nvPr>
        </p:nvSpPr>
        <p:spPr>
          <a:xfrm>
            <a:off x="5715000" y="6305550"/>
            <a:ext cx="2895600" cy="476250"/>
          </a:xfrm>
        </p:spPr>
        <p:txBody>
          <a:bodyPr/>
          <a:lstStyle>
            <a:lvl1pPr algn="l">
              <a:defRPr smtClean="0"/>
            </a:lvl1pPr>
          </a:lstStyle>
          <a:p>
            <a:pPr>
              <a:defRPr/>
            </a:pPr>
            <a:r>
              <a:rPr lang="en-US" altLang="en-US"/>
              <a:t>When Obsolescence is Accelerating Federal Appraisal &amp; Consulting LLC</a:t>
            </a:r>
          </a:p>
        </p:txBody>
      </p:sp>
      <p:sp>
        <p:nvSpPr>
          <p:cNvPr id="10" name="Slide Number Placeholder 6"/>
          <p:cNvSpPr>
            <a:spLocks noGrp="1"/>
          </p:cNvSpPr>
          <p:nvPr>
            <p:ph type="sldNum" sz="quarter" idx="12"/>
          </p:nvPr>
        </p:nvSpPr>
        <p:spPr>
          <a:xfrm>
            <a:off x="8613775" y="6305550"/>
            <a:ext cx="457200" cy="476250"/>
          </a:xfrm>
        </p:spPr>
        <p:txBody>
          <a:bodyPr/>
          <a:lstStyle>
            <a:lvl1pPr>
              <a:defRPr/>
            </a:lvl1pPr>
          </a:lstStyle>
          <a:p>
            <a:pPr>
              <a:defRPr/>
            </a:pPr>
            <a:fld id="{838E3945-2D42-40B7-B5C3-F4438DEDC1D6}" type="slidenum">
              <a:rPr lang="en-US" altLang="en-US"/>
              <a:pPr>
                <a:defRPr/>
              </a:pPr>
              <a:t>‹#›</a:t>
            </a:fld>
            <a:endParaRPr lang="en-US" altLang="en-US"/>
          </a:p>
        </p:txBody>
      </p:sp>
    </p:spTree>
    <p:extLst>
      <p:ext uri="{BB962C8B-B14F-4D97-AF65-F5344CB8AC3E}">
        <p14:creationId xmlns:p14="http://schemas.microsoft.com/office/powerpoint/2010/main" val="1627809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9"/>
          <p:cNvSpPr>
            <a:spLocks noGrp="1"/>
          </p:cNvSpPr>
          <p:nvPr>
            <p:ph type="ftr" sz="quarter" idx="10"/>
          </p:nvPr>
        </p:nvSpPr>
        <p:spPr/>
        <p:txBody>
          <a:bodyPr/>
          <a:lstStyle>
            <a:lvl1pPr>
              <a:defRPr/>
            </a:lvl1pPr>
          </a:lstStyle>
          <a:p>
            <a:pPr>
              <a:defRPr/>
            </a:pPr>
            <a:r>
              <a:rPr lang="en-US" altLang="en-US"/>
              <a:t>When Obsolescence is Accelerating Federal Appraisal &amp; Consulting LLC</a:t>
            </a:r>
          </a:p>
        </p:txBody>
      </p:sp>
      <p:sp>
        <p:nvSpPr>
          <p:cNvPr id="5" name="Slide Number Placeholder 21"/>
          <p:cNvSpPr>
            <a:spLocks noGrp="1"/>
          </p:cNvSpPr>
          <p:nvPr>
            <p:ph type="sldNum" sz="quarter" idx="11"/>
          </p:nvPr>
        </p:nvSpPr>
        <p:spPr/>
        <p:txBody>
          <a:bodyPr/>
          <a:lstStyle>
            <a:lvl1pPr>
              <a:defRPr/>
            </a:lvl1pPr>
          </a:lstStyle>
          <a:p>
            <a:pPr>
              <a:defRPr/>
            </a:pPr>
            <a:fld id="{C9B99CD7-7A7F-4075-88FB-673F2329F2DD}" type="slidenum">
              <a:rPr lang="en-US" altLang="en-US"/>
              <a:pPr>
                <a:defRPr/>
              </a:pPr>
              <a:t>‹#›</a:t>
            </a:fld>
            <a:endParaRPr lang="en-US" altLang="en-US"/>
          </a:p>
        </p:txBody>
      </p:sp>
    </p:spTree>
    <p:extLst>
      <p:ext uri="{BB962C8B-B14F-4D97-AF65-F5344CB8AC3E}">
        <p14:creationId xmlns:p14="http://schemas.microsoft.com/office/powerpoint/2010/main" val="2647351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5" name="Title Placeholder 4"/>
          <p:cNvSpPr>
            <a:spLocks noGrp="1"/>
          </p:cNvSpPr>
          <p:nvPr>
            <p:ph type="title"/>
          </p:nvPr>
        </p:nvSpPr>
        <p:spPr>
          <a:xfrm>
            <a:off x="1435100" y="274638"/>
            <a:ext cx="749935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smtClean="0"/>
              <a:t>Click to edit Master title style</a:t>
            </a:r>
          </a:p>
        </p:txBody>
      </p:sp>
      <p:sp>
        <p:nvSpPr>
          <p:cNvPr id="1033" name="Text Placeholder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Footer Placeholder 9"/>
          <p:cNvSpPr>
            <a:spLocks noGrp="1"/>
          </p:cNvSpPr>
          <p:nvPr>
            <p:ph type="ftr" sz="quarter" idx="3"/>
          </p:nvPr>
        </p:nvSpPr>
        <p:spPr>
          <a:xfrm>
            <a:off x="6248400" y="6381750"/>
            <a:ext cx="2895600" cy="4762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solidFill>
                  <a:srgbClr val="B0B19E"/>
                </a:solidFill>
                <a:latin typeface="Arial" panose="020B0604020202020204" pitchFamily="34" charset="0"/>
              </a:defRPr>
            </a:lvl1pPr>
          </a:lstStyle>
          <a:p>
            <a:pPr>
              <a:defRPr/>
            </a:pPr>
            <a:r>
              <a:rPr lang="en-US" altLang="en-US"/>
              <a:t>When Obsolescence is Accelerating Federal Appraisal &amp; Consulting LLC</a:t>
            </a:r>
          </a:p>
        </p:txBody>
      </p:sp>
      <p:sp>
        <p:nvSpPr>
          <p:cNvPr id="22" name="Slide Number Placeholder 21"/>
          <p:cNvSpPr>
            <a:spLocks noGrp="1"/>
          </p:cNvSpPr>
          <p:nvPr>
            <p:ph type="sldNum" sz="quarter" idx="4"/>
          </p:nvPr>
        </p:nvSpPr>
        <p:spPr>
          <a:xfrm>
            <a:off x="0" y="63817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0B19E"/>
                </a:solidFill>
              </a:defRPr>
            </a:lvl1pPr>
          </a:lstStyle>
          <a:p>
            <a:pPr>
              <a:defRPr/>
            </a:pPr>
            <a:fld id="{590750C7-A98E-41EB-8E92-9E4D9EA2B1CE}"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Tree>
  </p:cSld>
  <p:clrMap bg1="lt1" tx1="dk1" bg2="lt2" tx2="dk2" accent1="accent1" accent2="accent2" accent3="accent3" accent4="accent4" accent5="accent5" accent6="accent6" hlink="hlink" folHlink="folHlink"/>
  <p:sldLayoutIdLst>
    <p:sldLayoutId id="2147484100" r:id="rId1"/>
    <p:sldLayoutId id="2147484093" r:id="rId2"/>
    <p:sldLayoutId id="2147484101" r:id="rId3"/>
    <p:sldLayoutId id="2147484094" r:id="rId4"/>
    <p:sldLayoutId id="2147484102" r:id="rId5"/>
    <p:sldLayoutId id="2147484095" r:id="rId6"/>
    <p:sldLayoutId id="2147484103" r:id="rId7"/>
    <p:sldLayoutId id="2147484104" r:id="rId8"/>
    <p:sldLayoutId id="2147484096" r:id="rId9"/>
    <p:sldLayoutId id="2147484097" r:id="rId10"/>
    <p:sldLayoutId id="2147484098" r:id="rId11"/>
    <p:sldLayoutId id="2147484099" r:id="rId12"/>
  </p:sldLayoutIdLst>
  <p:hf hdr="0" dt="0"/>
  <p:txStyles>
    <p:titleStyle>
      <a:lvl1pPr algn="l" rtl="0" eaLnBrk="0" fontAlgn="base" hangingPunct="0">
        <a:spcBef>
          <a:spcPct val="0"/>
        </a:spcBef>
        <a:spcAft>
          <a:spcPct val="0"/>
        </a:spcAft>
        <a:defRPr sz="3600" kern="1200">
          <a:solidFill>
            <a:srgbClr val="696D5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2pPr>
      <a:lvl3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3pPr>
      <a:lvl4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4pPr>
      <a:lvl5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anose="020B0604030504040204"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anose="05020102010507070707"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A8CDD7"/>
        </a:buClr>
        <a:buFont typeface="Wingdings 2" panose="05020102010507070707"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C0BEAF"/>
        </a:buClr>
        <a:buFont typeface="Wingdings 2" panose="05020102010507070707"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mailto:mark@federalappraisal.com"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EA4CD2C-472C-4B60-8B57-B7B045019F2E}" type="slidenum">
              <a:rPr lang="en-US" altLang="en-US" smtClean="0">
                <a:solidFill>
                  <a:srgbClr val="B0B19E"/>
                </a:solidFill>
              </a:rPr>
              <a:pPr/>
              <a:t>1</a:t>
            </a:fld>
            <a:endParaRPr lang="en-US" altLang="en-US" smtClean="0">
              <a:solidFill>
                <a:srgbClr val="B0B19E"/>
              </a:solidFill>
            </a:endParaRPr>
          </a:p>
        </p:txBody>
      </p:sp>
      <p:sp>
        <p:nvSpPr>
          <p:cNvPr id="8195" name="Text Box 4"/>
          <p:cNvSpPr txBox="1">
            <a:spLocks noChangeArrowheads="1"/>
          </p:cNvSpPr>
          <p:nvPr/>
        </p:nvSpPr>
        <p:spPr bwMode="auto">
          <a:xfrm>
            <a:off x="997721" y="2057400"/>
            <a:ext cx="7239000"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500" dirty="0"/>
              <a:t>Presented to:</a:t>
            </a:r>
          </a:p>
          <a:p>
            <a:pPr algn="ctr" eaLnBrk="1" hangingPunct="1"/>
            <a:r>
              <a:rPr lang="en-US" altLang="en-US" sz="2400" b="1" dirty="0"/>
              <a:t>The 46th Annual Wichita Program</a:t>
            </a:r>
          </a:p>
          <a:p>
            <a:pPr algn="ctr"/>
            <a:r>
              <a:rPr lang="en-US" altLang="en-US" dirty="0"/>
              <a:t>Appraisal For Ad Valorem Taxation </a:t>
            </a:r>
          </a:p>
          <a:p>
            <a:pPr algn="ctr"/>
            <a:r>
              <a:rPr lang="en-US" altLang="en-US" dirty="0"/>
              <a:t>for Communications, Energy and Transportation Properties</a:t>
            </a:r>
            <a:endParaRPr lang="en-US" altLang="en-US" b="1" dirty="0"/>
          </a:p>
          <a:p>
            <a:pPr eaLnBrk="1" hangingPunct="1"/>
            <a:endParaRPr lang="en-US" altLang="en-US" sz="1600" dirty="0">
              <a:latin typeface="Times New Roman" panose="02020603050405020304" pitchFamily="18" charset="0"/>
            </a:endParaRPr>
          </a:p>
          <a:p>
            <a:pPr algn="ctr" eaLnBrk="1" hangingPunct="1"/>
            <a:r>
              <a:rPr lang="en-US" altLang="en-US" sz="1500" dirty="0" smtClean="0"/>
              <a:t>July</a:t>
            </a:r>
            <a:r>
              <a:rPr lang="en-US" altLang="en-US" sz="1500" dirty="0"/>
              <a:t>, 2016</a:t>
            </a:r>
          </a:p>
          <a:p>
            <a:pPr eaLnBrk="1" hangingPunct="1"/>
            <a:endParaRPr lang="en-US" altLang="en-US" sz="1500" dirty="0"/>
          </a:p>
          <a:p>
            <a:pPr eaLnBrk="1" hangingPunct="1"/>
            <a:r>
              <a:rPr lang="en-US" altLang="en-US" sz="1500" dirty="0" smtClean="0"/>
              <a:t>Presented by:</a:t>
            </a:r>
          </a:p>
          <a:p>
            <a:pPr eaLnBrk="1" hangingPunct="1"/>
            <a:r>
              <a:rPr lang="en-US" altLang="en-US" b="1" dirty="0" smtClean="0"/>
              <a:t>Mark Pomykacz, </a:t>
            </a:r>
            <a:r>
              <a:rPr lang="en-US" altLang="en-US" sz="1400" b="1" dirty="0" smtClean="0"/>
              <a:t>MAI</a:t>
            </a:r>
            <a:r>
              <a:rPr lang="en-US" altLang="en-US" sz="1400" b="1" dirty="0"/>
              <a:t>, </a:t>
            </a:r>
            <a:r>
              <a:rPr lang="en-US" altLang="en-US" sz="1400" b="1" dirty="0" smtClean="0"/>
              <a:t>MRICS, Federal Appraisal &amp; Consulting LLC</a:t>
            </a:r>
          </a:p>
          <a:p>
            <a:pPr eaLnBrk="1" hangingPunct="1"/>
            <a:r>
              <a:rPr lang="en-US" altLang="en-US" b="1" dirty="0" smtClean="0"/>
              <a:t>Mike Bekech, </a:t>
            </a:r>
            <a:r>
              <a:rPr lang="en-US" altLang="en-US" sz="1400" b="1" dirty="0" smtClean="0"/>
              <a:t>Assessor, Waterford, </a:t>
            </a:r>
            <a:r>
              <a:rPr lang="en-US" altLang="en-US" sz="1400" b="1" dirty="0"/>
              <a:t>CT</a:t>
            </a:r>
            <a:endParaRPr lang="en-US" altLang="en-US" sz="1400" b="1" dirty="0" smtClean="0"/>
          </a:p>
          <a:p>
            <a:pPr eaLnBrk="1" hangingPunct="1"/>
            <a:r>
              <a:rPr lang="en-US" altLang="en-US" b="1" dirty="0" smtClean="0"/>
              <a:t>Tom Flowers, </a:t>
            </a:r>
            <a:r>
              <a:rPr lang="en-US" altLang="en-US" sz="1400" b="1" dirty="0" smtClean="0"/>
              <a:t>FPL</a:t>
            </a:r>
            <a:endParaRPr lang="en-US" altLang="en-US" sz="1400" b="1" dirty="0"/>
          </a:p>
        </p:txBody>
      </p:sp>
      <p:sp>
        <p:nvSpPr>
          <p:cNvPr id="8" name="Title 7"/>
          <p:cNvSpPr>
            <a:spLocks noGrp="1"/>
          </p:cNvSpPr>
          <p:nvPr>
            <p:ph type="ctrTitle"/>
          </p:nvPr>
        </p:nvSpPr>
        <p:spPr>
          <a:xfrm>
            <a:off x="0" y="609600"/>
            <a:ext cx="9144000" cy="1219200"/>
          </a:xfrm>
        </p:spPr>
        <p:txBody>
          <a:bodyPr/>
          <a:lstStyle/>
          <a:p>
            <a:pPr algn="ctr">
              <a:defRPr/>
            </a:pPr>
            <a:r>
              <a:rPr lang="en-US" altLang="en-US" dirty="0"/>
              <a:t>When Obsolescence is </a:t>
            </a:r>
            <a:r>
              <a:rPr lang="en-US" altLang="en-US" dirty="0" smtClean="0"/>
              <a:t>Accelerating</a:t>
            </a:r>
          </a:p>
        </p:txBody>
      </p:sp>
      <p:pic>
        <p:nvPicPr>
          <p:cNvPr id="8197" name="Picture 7" descr="FAC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5811837"/>
            <a:ext cx="33528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a:t>
            </a:r>
          </a:p>
          <a:p>
            <a:r>
              <a:rPr lang="en-US" altLang="en-US">
                <a:solidFill>
                  <a:srgbClr val="B0B19E"/>
                </a:solidFill>
              </a:rPr>
              <a:t>Federal Appraisal &amp; Consulting LLC</a:t>
            </a:r>
          </a:p>
        </p:txBody>
      </p:sp>
      <p:sp>
        <p:nvSpPr>
          <p:cNvPr id="20483" name="Slide Number Placeholder 2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E99DC9-D23F-4A3F-A748-5BC369F5271B}" type="slidenum">
              <a:rPr lang="en-US" altLang="en-US" smtClean="0">
                <a:solidFill>
                  <a:srgbClr val="B0B19E"/>
                </a:solidFill>
              </a:rPr>
              <a:pPr/>
              <a:t>10</a:t>
            </a:fld>
            <a:endParaRPr lang="en-US" altLang="en-US" smtClean="0">
              <a:solidFill>
                <a:srgbClr val="B0B19E"/>
              </a:solidFill>
            </a:endParaRPr>
          </a:p>
        </p:txBody>
      </p:sp>
      <p:sp>
        <p:nvSpPr>
          <p:cNvPr id="124930" name="Rectangle 2"/>
          <p:cNvSpPr>
            <a:spLocks noGrp="1" noChangeArrowheads="1"/>
          </p:cNvSpPr>
          <p:nvPr>
            <p:ph type="title"/>
          </p:nvPr>
        </p:nvSpPr>
        <p:spPr bwMode="auto">
          <a:xfrm>
            <a:off x="1435100" y="533400"/>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altLang="en-US" dirty="0">
                <a:latin typeface="Arial" panose="020B0604020202020204" pitchFamily="34" charset="0"/>
              </a:rPr>
              <a:t>S</a:t>
            </a:r>
            <a:r>
              <a:rPr lang="en-US" altLang="en-US" dirty="0" smtClean="0">
                <a:latin typeface="Arial" panose="020B0604020202020204" pitchFamily="34" charset="0"/>
              </a:rPr>
              <a:t>ometimes</a:t>
            </a:r>
            <a:r>
              <a:rPr lang="en-US" altLang="en-US" dirty="0">
                <a:latin typeface="Arial" panose="020B0604020202020204" pitchFamily="34" charset="0"/>
              </a:rPr>
              <a:t>, Property Values Change over </a:t>
            </a:r>
            <a:r>
              <a:rPr lang="en-US" altLang="en-US" dirty="0" smtClean="0">
                <a:latin typeface="Arial" panose="020B0604020202020204" pitchFamily="34" charset="0"/>
              </a:rPr>
              <a:t>time </a:t>
            </a:r>
            <a:r>
              <a:rPr lang="en-US" altLang="en-US" dirty="0">
                <a:latin typeface="Arial" panose="020B0604020202020204" pitchFamily="34" charset="0"/>
              </a:rPr>
              <a:t>unpredictably.</a:t>
            </a:r>
            <a:endParaRPr lang="en-US" altLang="en-US" dirty="0" smtClean="0">
              <a:latin typeface="Arial" panose="020B0604020202020204" pitchFamily="34" charset="0"/>
            </a:endParaRPr>
          </a:p>
        </p:txBody>
      </p:sp>
      <p:sp>
        <p:nvSpPr>
          <p:cNvPr id="20485" name="Rectangle 3"/>
          <p:cNvSpPr>
            <a:spLocks noGrp="1"/>
          </p:cNvSpPr>
          <p:nvPr>
            <p:ph type="body" idx="1"/>
          </p:nvPr>
        </p:nvSpPr>
        <p:spPr>
          <a:xfrm>
            <a:off x="990600" y="2133600"/>
            <a:ext cx="7943850" cy="4114800"/>
          </a:xfrm>
        </p:spPr>
        <p:txBody>
          <a:bodyPr/>
          <a:lstStyle/>
          <a:p>
            <a:r>
              <a:rPr lang="en-US" altLang="en-US" dirty="0" smtClean="0">
                <a:latin typeface="Arial" panose="020B0604020202020204" pitchFamily="34" charset="0"/>
              </a:rPr>
              <a:t>Sometimes property values vanish, within a few years, and/or unpredictably</a:t>
            </a:r>
          </a:p>
          <a:p>
            <a:pPr lvl="1"/>
            <a:r>
              <a:rPr lang="en-US" altLang="en-US" dirty="0" smtClean="0"/>
              <a:t>Values may change from stabilized values in the $100’s of millions, to transitional values of merely $10s of millions, and even to $0 within a period of a few years.</a:t>
            </a:r>
          </a:p>
          <a:p>
            <a:pPr lvl="1"/>
            <a:r>
              <a:rPr lang="en-US" altLang="en-US" dirty="0" smtClean="0">
                <a:latin typeface="Arial" panose="020B0604020202020204" pitchFamily="34" charset="0"/>
              </a:rPr>
              <a:t>Power plants, telecomm assets</a:t>
            </a:r>
          </a:p>
        </p:txBody>
      </p:sp>
    </p:spTree>
    <p:extLst>
      <p:ext uri="{BB962C8B-B14F-4D97-AF65-F5344CB8AC3E}">
        <p14:creationId xmlns:p14="http://schemas.microsoft.com/office/powerpoint/2010/main" val="397881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359898"/>
            <a:ext cx="7406640" cy="630702"/>
          </a:xfrm>
        </p:spPr>
        <p:txBody>
          <a:bodyPr>
            <a:normAutofit fontScale="90000"/>
          </a:bodyPr>
          <a:lstStyle/>
          <a:p>
            <a:r>
              <a:rPr lang="en-US" dirty="0" smtClean="0"/>
              <a:t>DCF Model</a:t>
            </a:r>
            <a:endParaRPr lang="en-US" dirty="0"/>
          </a:p>
        </p:txBody>
      </p:sp>
      <p:sp>
        <p:nvSpPr>
          <p:cNvPr id="4" name="Slide Number Placeholder 3"/>
          <p:cNvSpPr>
            <a:spLocks noGrp="1"/>
          </p:cNvSpPr>
          <p:nvPr>
            <p:ph type="sldNum" sz="quarter" idx="11"/>
          </p:nvPr>
        </p:nvSpPr>
        <p:spPr/>
        <p:txBody>
          <a:bodyPr/>
          <a:lstStyle/>
          <a:p>
            <a:pPr>
              <a:defRPr/>
            </a:pPr>
            <a:fld id="{BB04299B-6585-403A-84C1-990E7140D5AC}" type="slidenum">
              <a:rPr lang="en-US" altLang="en-US" smtClean="0"/>
              <a:pPr>
                <a:defRPr/>
              </a:pPr>
              <a:t>11</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110443971"/>
              </p:ext>
            </p:extLst>
          </p:nvPr>
        </p:nvGraphicFramePr>
        <p:xfrm>
          <a:off x="2286000" y="1219200"/>
          <a:ext cx="4968240" cy="2514596"/>
        </p:xfrm>
        <a:graphic>
          <a:graphicData uri="http://schemas.openxmlformats.org/drawingml/2006/table">
            <a:tbl>
              <a:tblPr>
                <a:tableStyleId>{5C22544A-7EE6-4342-B048-85BDC9FD1C3A}</a:tableStyleId>
              </a:tblPr>
              <a:tblGrid>
                <a:gridCol w="427205"/>
                <a:gridCol w="474672"/>
                <a:gridCol w="648719"/>
                <a:gridCol w="901878"/>
                <a:gridCol w="585430"/>
                <a:gridCol w="727831"/>
                <a:gridCol w="506318"/>
                <a:gridCol w="696187"/>
              </a:tblGrid>
              <a:tr h="366376">
                <a:tc>
                  <a:txBody>
                    <a:bodyPr/>
                    <a:lstStyle/>
                    <a:p>
                      <a:pPr algn="ctr" fontAlgn="b"/>
                      <a:r>
                        <a:rPr lang="en-US" sz="1000" u="none" strike="noStrike" dirty="0">
                          <a:effectLst/>
                        </a:rPr>
                        <a:t>Year</a:t>
                      </a:r>
                      <a:endParaRPr lang="en-US" sz="1000" b="1" i="0" u="none" strike="noStrike" dirty="0">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a:effectLst/>
                        </a:rPr>
                        <a:t>NOI</a:t>
                      </a:r>
                      <a:endParaRPr lang="en-US" sz="1000" b="1" i="0" u="none" strike="noStrike">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a:effectLst/>
                        </a:rPr>
                        <a:t>Cost New</a:t>
                      </a:r>
                      <a:endParaRPr lang="en-US" sz="1000" b="1" i="0" u="none" strike="noStrike">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dirty="0">
                          <a:effectLst/>
                        </a:rPr>
                        <a:t>Cost New, </a:t>
                      </a:r>
                      <a:endParaRPr lang="en-US" sz="1000" u="none" strike="noStrike" dirty="0" smtClean="0">
                        <a:effectLst/>
                      </a:endParaRPr>
                    </a:p>
                    <a:p>
                      <a:pPr algn="ctr" fontAlgn="b"/>
                      <a:r>
                        <a:rPr lang="en-US" sz="1000" u="none" strike="noStrike" dirty="0" smtClean="0">
                          <a:effectLst/>
                        </a:rPr>
                        <a:t>plus </a:t>
                      </a:r>
                      <a:r>
                        <a:rPr lang="en-US" sz="1000" u="none" strike="noStrike" dirty="0">
                          <a:effectLst/>
                        </a:rPr>
                        <a:t>land</a:t>
                      </a:r>
                      <a:endParaRPr lang="en-US" sz="1000" b="1" i="0" u="none" strike="noStrike" dirty="0">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a:effectLst/>
                        </a:rPr>
                        <a:t>M&amp;S % Good</a:t>
                      </a:r>
                      <a:endParaRPr lang="en-US" sz="1000" b="1" i="0" u="none" strike="noStrike">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a:effectLst/>
                        </a:rPr>
                        <a:t>RCNLPD</a:t>
                      </a:r>
                      <a:endParaRPr lang="en-US" sz="1000" b="1" i="0" u="none" strike="noStrike">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a:effectLst/>
                        </a:rPr>
                        <a:t>Value</a:t>
                      </a:r>
                      <a:endParaRPr lang="en-US" sz="1000" b="1" i="0" u="none" strike="noStrike">
                        <a:solidFill>
                          <a:srgbClr val="000000"/>
                        </a:solidFill>
                        <a:effectLst/>
                        <a:latin typeface="Arial" panose="020B0604020202020204" pitchFamily="34" charset="0"/>
                      </a:endParaRPr>
                    </a:p>
                  </a:txBody>
                  <a:tcPr marL="5443" marR="5443" marT="5443" marB="0" anchor="b"/>
                </a:tc>
                <a:tc>
                  <a:txBody>
                    <a:bodyPr/>
                    <a:lstStyle/>
                    <a:p>
                      <a:pPr algn="ctr" fontAlgn="b"/>
                      <a:r>
                        <a:rPr lang="en-US" sz="1000" u="none" strike="noStrike">
                          <a:effectLst/>
                        </a:rPr>
                        <a:t>Land Value</a:t>
                      </a:r>
                      <a:endParaRPr lang="en-US" sz="1000" b="1"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$0.05</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$0.88</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dirty="0">
                          <a:effectLst/>
                        </a:rPr>
                        <a:t>$0.98</a:t>
                      </a:r>
                      <a:endParaRPr lang="en-US" sz="1000" b="0" i="0" u="none" strike="noStrike" dirty="0">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dirty="0">
                          <a:effectLst/>
                        </a:rPr>
                        <a:t>$0.98</a:t>
                      </a:r>
                      <a:endParaRPr lang="en-US" sz="1000" b="0" i="0" u="none" strike="noStrike" dirty="0">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dirty="0">
                          <a:effectLst/>
                        </a:rPr>
                        <a:t>$0.98</a:t>
                      </a:r>
                      <a:endParaRPr lang="en-US" sz="1000" b="0" i="0" u="none" strike="noStrike" dirty="0">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$0.10</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$0.91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$1.00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$0.10</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$0.93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$1.03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$0.10</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$0.96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99%</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$0.11</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$0.99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$1.08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$0.11</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98%</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$1.11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dirty="0">
                          <a:effectLst/>
                        </a:rPr>
                        <a:t>$0.11</a:t>
                      </a:r>
                      <a:endParaRPr lang="en-US" sz="1000" b="0" i="0" u="none" strike="noStrike" dirty="0">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97%</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$1.14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$0.12</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$1.08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$1.20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97%</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$1.17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$0.12</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$1.24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$1.19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$0.12</a:t>
                      </a:r>
                      <a:endParaRPr lang="en-US" sz="1000" b="0" i="0" u="none" strike="noStrike">
                        <a:solidFill>
                          <a:srgbClr val="000000"/>
                        </a:solidFill>
                        <a:effectLst/>
                        <a:latin typeface="Arial" panose="020B0604020202020204" pitchFamily="34" charset="0"/>
                      </a:endParaRPr>
                    </a:p>
                  </a:txBody>
                  <a:tcPr marL="5443" marR="5443" marT="5443" marB="0" anchor="b"/>
                </a:tc>
              </a:tr>
              <a:tr h="214822">
                <a:tc>
                  <a:txBody>
                    <a:bodyPr/>
                    <a:lstStyle/>
                    <a:p>
                      <a:pPr algn="r" fontAlgn="b"/>
                      <a:r>
                        <a:rPr lang="en-US" sz="1000" u="none" strike="noStrike">
                          <a:effectLst/>
                        </a:rPr>
                        <a:t>10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$1.15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$1.28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$1.23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$1.21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dirty="0">
                          <a:effectLst/>
                        </a:rPr>
                        <a:t>$0.13</a:t>
                      </a:r>
                      <a:endParaRPr lang="en-US" sz="1000" b="0" i="0" u="none" strike="noStrike" dirty="0">
                        <a:solidFill>
                          <a:srgbClr val="000000"/>
                        </a:solidFill>
                        <a:effectLst/>
                        <a:latin typeface="Arial" panose="020B0604020202020204" pitchFamily="34" charset="0"/>
                      </a:endParaRPr>
                    </a:p>
                  </a:txBody>
                  <a:tcPr marL="5443" marR="5443" marT="5443"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7521863"/>
              </p:ext>
            </p:extLst>
          </p:nvPr>
        </p:nvGraphicFramePr>
        <p:xfrm>
          <a:off x="2286000" y="3898039"/>
          <a:ext cx="4968241" cy="2493230"/>
        </p:xfrm>
        <a:graphic>
          <a:graphicData uri="http://schemas.openxmlformats.org/drawingml/2006/table">
            <a:tbl>
              <a:tblPr>
                <a:tableStyleId>{5C22544A-7EE6-4342-B048-85BDC9FD1C3A}</a:tableStyleId>
              </a:tblPr>
              <a:tblGrid>
                <a:gridCol w="427205"/>
                <a:gridCol w="474673"/>
                <a:gridCol w="648720"/>
                <a:gridCol w="901878"/>
                <a:gridCol w="585430"/>
                <a:gridCol w="727831"/>
                <a:gridCol w="506317"/>
                <a:gridCol w="696187"/>
              </a:tblGrid>
              <a:tr h="249323">
                <a:tc>
                  <a:txBody>
                    <a:bodyPr/>
                    <a:lstStyle/>
                    <a:p>
                      <a:pPr algn="r" fontAlgn="b"/>
                      <a:r>
                        <a:rPr lang="en-US" sz="1000" u="none" strike="noStrike" dirty="0">
                          <a:effectLst/>
                        </a:rPr>
                        <a:t>47</a:t>
                      </a:r>
                      <a:endParaRPr lang="en-US" sz="1000" b="0" i="0" u="none" strike="noStrike" dirty="0">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$0.16</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$3.43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$3.81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$1.68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$0.67</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$0.38</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48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$0.14</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$3.53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$3.92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$1.66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$0.56</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$0.39</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49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$0.13</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$3.64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$4.04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$1.64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$0.46</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dirty="0">
                          <a:effectLst/>
                        </a:rPr>
                        <a:t>$0.40</a:t>
                      </a:r>
                      <a:endParaRPr lang="en-US" sz="1000" b="0" i="0" u="none" strike="noStrike" dirty="0">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$0.12</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$3.75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$4.16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$1.61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$0.38</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$0.42</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51</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$0.11</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$3.86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$4.29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$1.60</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$0.30</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$0.43</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$0.09</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$3.97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$4.42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$1.59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$0.24</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$0.44</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$0.09</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$4.09</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$4.55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$1.57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$0.17</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$0.45</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$0.08</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$4.22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$4.68</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$1.55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$0.12</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$0.47</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55</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$0.07</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$4.34</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$4.83</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$1.57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$0.06</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$0.48</a:t>
                      </a:r>
                      <a:endParaRPr lang="en-US" sz="1000" b="0" i="0" u="none" strike="noStrike">
                        <a:solidFill>
                          <a:srgbClr val="000000"/>
                        </a:solidFill>
                        <a:effectLst/>
                        <a:latin typeface="Arial" panose="020B0604020202020204" pitchFamily="34" charset="0"/>
                      </a:endParaRPr>
                    </a:p>
                  </a:txBody>
                  <a:tcPr marL="5443" marR="5443" marT="5443" marB="0" anchor="b"/>
                </a:tc>
              </a:tr>
              <a:tr h="249323">
                <a:tc>
                  <a:txBody>
                    <a:bodyPr/>
                    <a:lstStyle/>
                    <a:p>
                      <a:pPr algn="r" fontAlgn="b"/>
                      <a:r>
                        <a:rPr lang="en-US" sz="1000" u="none" strike="noStrike">
                          <a:effectLst/>
                        </a:rPr>
                        <a:t>56</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$0.00</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$4.47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$4.97</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5443" marR="5443" marT="5443" marB="0" anchor="b"/>
                </a:tc>
                <a:tc>
                  <a:txBody>
                    <a:bodyPr/>
                    <a:lstStyle/>
                    <a:p>
                      <a:pPr algn="r" fontAlgn="b"/>
                      <a:r>
                        <a:rPr lang="en-US" sz="1000" u="none" strike="noStrike">
                          <a:effectLst/>
                        </a:rPr>
                        <a:t>$1.62</a:t>
                      </a:r>
                      <a:endParaRPr lang="en-US" sz="1000" b="0" i="0" u="none" strike="noStrike">
                        <a:solidFill>
                          <a:srgbClr val="000000"/>
                        </a:solidFill>
                        <a:effectLst/>
                        <a:latin typeface="Arial" panose="020B0604020202020204" pitchFamily="34" charset="0"/>
                      </a:endParaRPr>
                    </a:p>
                  </a:txBody>
                  <a:tcPr marL="5443" marR="5443" marT="5443" marB="0" anchor="b"/>
                </a:tc>
                <a:tc>
                  <a:txBody>
                    <a:bodyPr/>
                    <a:lstStyle/>
                    <a:p>
                      <a:pPr algn="r" fontAlgn="b"/>
                      <a:r>
                        <a:rPr lang="en-US" sz="1000" u="none" strike="noStrike">
                          <a:effectLst/>
                        </a:rPr>
                        <a:t>$0.00</a:t>
                      </a:r>
                      <a:endParaRPr lang="en-US" sz="1000" b="0" i="0" u="none" strike="noStrike">
                        <a:solidFill>
                          <a:srgbClr val="4472C4"/>
                        </a:solidFill>
                        <a:effectLst/>
                        <a:latin typeface="Arial" panose="020B0604020202020204" pitchFamily="34" charset="0"/>
                      </a:endParaRPr>
                    </a:p>
                  </a:txBody>
                  <a:tcPr marL="5443" marR="5443" marT="5443" marB="0" anchor="b"/>
                </a:tc>
                <a:tc>
                  <a:txBody>
                    <a:bodyPr/>
                    <a:lstStyle/>
                    <a:p>
                      <a:pPr algn="r" fontAlgn="b"/>
                      <a:r>
                        <a:rPr lang="en-US" sz="1000" u="none" strike="noStrike" dirty="0">
                          <a:effectLst/>
                        </a:rPr>
                        <a:t>$0.50</a:t>
                      </a:r>
                      <a:endParaRPr lang="en-US" sz="1000" b="0" i="0" u="none" strike="noStrike" dirty="0">
                        <a:solidFill>
                          <a:srgbClr val="000000"/>
                        </a:solidFill>
                        <a:effectLst/>
                        <a:latin typeface="Arial" panose="020B0604020202020204" pitchFamily="34" charset="0"/>
                      </a:endParaRPr>
                    </a:p>
                  </a:txBody>
                  <a:tcPr marL="5443" marR="5443" marT="5443" marB="0" anchor="b"/>
                </a:tc>
              </a:tr>
            </a:tbl>
          </a:graphicData>
        </a:graphic>
      </p:graphicFrame>
    </p:spTree>
    <p:extLst>
      <p:ext uri="{BB962C8B-B14F-4D97-AF65-F5344CB8AC3E}">
        <p14:creationId xmlns:p14="http://schemas.microsoft.com/office/powerpoint/2010/main" val="1509365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Constant Income Appreciation, </a:t>
            </a:r>
            <a:br>
              <a:rPr lang="en-US" dirty="0" smtClean="0"/>
            </a:br>
            <a:r>
              <a:rPr lang="en-US" dirty="0" smtClean="0"/>
              <a:t>but Finite Cash Flow</a:t>
            </a:r>
            <a:endParaRPr lang="en-US" dirty="0"/>
          </a:p>
        </p:txBody>
      </p:sp>
      <p:sp>
        <p:nvSpPr>
          <p:cNvPr id="18435"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18436"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EFB18BE-E6FC-42B8-A6BB-E31A40EB865B}" type="slidenum">
              <a:rPr lang="en-US" altLang="en-US" smtClean="0">
                <a:solidFill>
                  <a:srgbClr val="B0B19E"/>
                </a:solidFill>
              </a:rPr>
              <a:pPr/>
              <a:t>12</a:t>
            </a:fld>
            <a:endParaRPr lang="en-US" altLang="en-US" smtClean="0">
              <a:solidFill>
                <a:srgbClr val="B0B19E"/>
              </a:solidFill>
            </a:endParaRPr>
          </a:p>
        </p:txBody>
      </p:sp>
      <p:graphicFrame>
        <p:nvGraphicFramePr>
          <p:cNvPr id="7" name="Chart 6"/>
          <p:cNvGraphicFramePr>
            <a:graphicFrameLocks/>
          </p:cNvGraphicFramePr>
          <p:nvPr>
            <p:extLst>
              <p:ext uri="{D42A27DB-BD31-4B8C-83A1-F6EECF244321}">
                <p14:modId xmlns:p14="http://schemas.microsoft.com/office/powerpoint/2010/main" val="4267658391"/>
              </p:ext>
            </p:extLst>
          </p:nvPr>
        </p:nvGraphicFramePr>
        <p:xfrm>
          <a:off x="1435100" y="1600200"/>
          <a:ext cx="749935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62200" y="3386435"/>
            <a:ext cx="5105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Constant Value Increase Hypothesis is true in only some periods of life of asset.</a:t>
            </a:r>
          </a:p>
          <a:p>
            <a:pPr marL="285750" indent="-285750">
              <a:buFont typeface="Arial" panose="020B0604020202020204" pitchFamily="34" charset="0"/>
              <a:buChar char="•"/>
            </a:pPr>
            <a:r>
              <a:rPr lang="en-US" dirty="0" smtClean="0"/>
              <a:t>Constant </a:t>
            </a:r>
            <a:r>
              <a:rPr lang="en-US" dirty="0"/>
              <a:t>Value </a:t>
            </a:r>
            <a:r>
              <a:rPr lang="en-US" dirty="0" smtClean="0"/>
              <a:t>Decrease </a:t>
            </a:r>
            <a:r>
              <a:rPr lang="en-US" dirty="0"/>
              <a:t>Hypothesis is true in only some periods of life of asset.</a:t>
            </a:r>
          </a:p>
          <a:p>
            <a:pPr marL="285750" indent="-285750">
              <a:buFont typeface="Arial" panose="020B0604020202020204" pitchFamily="34" charset="0"/>
              <a:buChar char="•"/>
            </a:pPr>
            <a:r>
              <a:rPr lang="en-US" dirty="0" smtClean="0"/>
              <a:t>Transition periods also likely exist</a:t>
            </a:r>
            <a:endParaRPr lang="en-US" dirty="0"/>
          </a:p>
        </p:txBody>
      </p:sp>
      <p:sp>
        <p:nvSpPr>
          <p:cNvPr id="8" name="Oval 7"/>
          <p:cNvSpPr/>
          <p:nvPr/>
        </p:nvSpPr>
        <p:spPr>
          <a:xfrm>
            <a:off x="5029200" y="1676400"/>
            <a:ext cx="2667000" cy="914400"/>
          </a:xfrm>
          <a:prstGeom prst="ellipse">
            <a:avLst/>
          </a:prstGeom>
          <a:no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rot="19870851">
            <a:off x="7389591" y="2657765"/>
            <a:ext cx="1219200" cy="2433367"/>
          </a:xfrm>
          <a:prstGeom prst="ellipse">
            <a:avLst/>
          </a:prstGeom>
          <a:no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rot="20155272">
            <a:off x="1798786" y="2446118"/>
            <a:ext cx="3388430" cy="1262031"/>
          </a:xfrm>
          <a:prstGeom prst="ellipse">
            <a:avLst/>
          </a:prstGeom>
          <a:no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Bef>
                <a:spcPts val="0"/>
              </a:spcBef>
              <a:spcAft>
                <a:spcPts val="0"/>
              </a:spcAft>
              <a:defRPr sz="1400" b="0" i="0" u="none" strike="noStrike" kern="1200" spc="0" baseline="0">
                <a:solidFill>
                  <a:sysClr val="windowText" lastClr="000000">
                    <a:lumMod val="65000"/>
                    <a:lumOff val="35000"/>
                  </a:sysClr>
                </a:solidFill>
                <a:latin typeface="+mn-lt"/>
                <a:ea typeface="+mn-ea"/>
                <a:cs typeface="+mn-cs"/>
              </a:defRPr>
            </a:pPr>
            <a:r>
              <a:rPr lang="en-US" sz="3200" dirty="0">
                <a:solidFill>
                  <a:sysClr val="windowText" lastClr="000000">
                    <a:lumMod val="65000"/>
                    <a:lumOff val="35000"/>
                  </a:sysClr>
                </a:solidFill>
                <a:latin typeface="+mn-lt"/>
                <a:ea typeface="+mn-ea"/>
                <a:cs typeface="+mn-cs"/>
              </a:rPr>
              <a:t>Constant Income </a:t>
            </a:r>
            <a:r>
              <a:rPr lang="en-US" sz="3200" dirty="0" smtClean="0">
                <a:solidFill>
                  <a:sysClr val="windowText" lastClr="000000">
                    <a:lumMod val="65000"/>
                    <a:lumOff val="35000"/>
                  </a:sysClr>
                </a:solidFill>
                <a:latin typeface="+mn-lt"/>
                <a:ea typeface="+mn-ea"/>
                <a:cs typeface="+mn-cs"/>
              </a:rPr>
              <a:t>Appreciation</a:t>
            </a:r>
            <a:r>
              <a:rPr lang="en-US" sz="3200" dirty="0" smtClean="0">
                <a:solidFill>
                  <a:sysClr val="windowText" lastClr="000000">
                    <a:lumMod val="65000"/>
                    <a:lumOff val="35000"/>
                  </a:sysClr>
                </a:solidFill>
              </a:rPr>
              <a:t>, </a:t>
            </a:r>
            <a:r>
              <a:rPr lang="en-US" sz="3200" dirty="0">
                <a:solidFill>
                  <a:sysClr val="windowText" lastClr="000000">
                    <a:lumMod val="65000"/>
                    <a:lumOff val="35000"/>
                  </a:sysClr>
                </a:solidFill>
                <a:effectLst/>
              </a:rPr>
              <a:t>except for last 10 years</a:t>
            </a:r>
            <a:r>
              <a:rPr lang="en-US" sz="3200" dirty="0" smtClean="0">
                <a:solidFill>
                  <a:sysClr val="windowText" lastClr="000000">
                    <a:lumMod val="65000"/>
                    <a:lumOff val="35000"/>
                  </a:sysClr>
                </a:solidFill>
                <a:latin typeface="+mn-lt"/>
                <a:ea typeface="+mn-ea"/>
                <a:cs typeface="+mn-cs"/>
              </a:rPr>
              <a:t>, and Finite </a:t>
            </a:r>
            <a:r>
              <a:rPr lang="en-US" sz="3200" dirty="0">
                <a:solidFill>
                  <a:sysClr val="windowText" lastClr="000000">
                    <a:lumMod val="65000"/>
                    <a:lumOff val="35000"/>
                  </a:sysClr>
                </a:solidFill>
                <a:latin typeface="+mn-lt"/>
                <a:ea typeface="+mn-ea"/>
                <a:cs typeface="+mn-cs"/>
              </a:rPr>
              <a:t>Cash </a:t>
            </a:r>
            <a:r>
              <a:rPr lang="en-US" sz="3200" dirty="0" smtClean="0">
                <a:solidFill>
                  <a:sysClr val="windowText" lastClr="000000">
                    <a:lumMod val="65000"/>
                    <a:lumOff val="35000"/>
                  </a:sysClr>
                </a:solidFill>
                <a:latin typeface="+mn-lt"/>
                <a:ea typeface="+mn-ea"/>
                <a:cs typeface="+mn-cs"/>
              </a:rPr>
              <a:t>Flow</a:t>
            </a:r>
            <a:endParaRPr lang="en-US" sz="3200" dirty="0">
              <a:solidFill>
                <a:sysClr val="windowText" lastClr="000000">
                  <a:lumMod val="65000"/>
                  <a:lumOff val="35000"/>
                </a:sysClr>
              </a:solidFill>
              <a:latin typeface="+mn-lt"/>
              <a:ea typeface="+mn-ea"/>
              <a:cs typeface="+mn-cs"/>
            </a:endParaRPr>
          </a:p>
        </p:txBody>
      </p:sp>
      <p:sp>
        <p:nvSpPr>
          <p:cNvPr id="19459"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a:t>
            </a:r>
          </a:p>
          <a:p>
            <a:r>
              <a:rPr lang="en-US" altLang="en-US">
                <a:solidFill>
                  <a:srgbClr val="B0B19E"/>
                </a:solidFill>
              </a:rPr>
              <a:t>Federal Appraisal &amp; Consulting LLC</a:t>
            </a:r>
          </a:p>
        </p:txBody>
      </p:sp>
      <p:sp>
        <p:nvSpPr>
          <p:cNvPr id="19460"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B2317B2-27CC-47E6-9802-6D66335557AF}" type="slidenum">
              <a:rPr lang="en-US" altLang="en-US" smtClean="0">
                <a:solidFill>
                  <a:srgbClr val="B0B19E"/>
                </a:solidFill>
              </a:rPr>
              <a:pPr/>
              <a:t>13</a:t>
            </a:fld>
            <a:endParaRPr lang="en-US" altLang="en-US" smtClean="0">
              <a:solidFill>
                <a:srgbClr val="B0B19E"/>
              </a:solidFill>
            </a:endParaRPr>
          </a:p>
        </p:txBody>
      </p:sp>
      <p:graphicFrame>
        <p:nvGraphicFramePr>
          <p:cNvPr id="6" name="Chart 5"/>
          <p:cNvGraphicFramePr>
            <a:graphicFrameLocks/>
          </p:cNvGraphicFramePr>
          <p:nvPr/>
        </p:nvGraphicFramePr>
        <p:xfrm>
          <a:off x="1435100" y="1676400"/>
          <a:ext cx="749935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7" name="Oval 6"/>
          <p:cNvSpPr/>
          <p:nvPr/>
        </p:nvSpPr>
        <p:spPr>
          <a:xfrm>
            <a:off x="5029200" y="1676400"/>
            <a:ext cx="4038600" cy="4495800"/>
          </a:xfrm>
          <a:prstGeom prst="ellipse">
            <a:avLst/>
          </a:prstGeom>
          <a:noFill/>
          <a:ln>
            <a:solidFill>
              <a:srgbClr val="FFFF0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versus Land, versus Cost</a:t>
            </a:r>
            <a:endParaRPr lang="en-US" dirty="0"/>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14</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3793755780"/>
              </p:ext>
            </p:extLst>
          </p:nvPr>
        </p:nvGraphicFramePr>
        <p:xfrm>
          <a:off x="838200" y="1219200"/>
          <a:ext cx="8305800" cy="516255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1524000" y="3530362"/>
            <a:ext cx="4775666" cy="369332"/>
          </a:xfrm>
          <a:prstGeom prst="rect">
            <a:avLst/>
          </a:prstGeom>
          <a:noFill/>
        </p:spPr>
        <p:txBody>
          <a:bodyPr wrap="none" rtlCol="0">
            <a:spAutoFit/>
          </a:bodyPr>
          <a:lstStyle/>
          <a:p>
            <a:r>
              <a:rPr lang="en-US" dirty="0" smtClean="0"/>
              <a:t>Cliché: Cost approach is always higher?  No!</a:t>
            </a:r>
            <a:endParaRPr lang="en-US" dirty="0"/>
          </a:p>
        </p:txBody>
      </p:sp>
    </p:spTree>
    <p:extLst>
      <p:ext uri="{BB962C8B-B14F-4D97-AF65-F5344CB8AC3E}">
        <p14:creationId xmlns:p14="http://schemas.microsoft.com/office/powerpoint/2010/main" val="86694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1322656870"/>
              </p:ext>
            </p:extLst>
          </p:nvPr>
        </p:nvGraphicFramePr>
        <p:xfrm>
          <a:off x="942175" y="1219201"/>
          <a:ext cx="8229599" cy="516254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416050" y="274638"/>
            <a:ext cx="7499350" cy="1143000"/>
          </a:xfrm>
        </p:spPr>
        <p:txBody>
          <a:bodyPr/>
          <a:lstStyle/>
          <a:p>
            <a:r>
              <a:rPr lang="en-US" dirty="0" smtClean="0"/>
              <a:t>Income, versus Land, versus Cost</a:t>
            </a:r>
            <a:endParaRPr lang="en-US" dirty="0"/>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15</a:t>
            </a:fld>
            <a:endParaRPr lang="en-US" altLang="en-US"/>
          </a:p>
        </p:txBody>
      </p:sp>
      <p:sp>
        <p:nvSpPr>
          <p:cNvPr id="8" name="Line Callout 2 7"/>
          <p:cNvSpPr/>
          <p:nvPr/>
        </p:nvSpPr>
        <p:spPr>
          <a:xfrm>
            <a:off x="5105400" y="2667000"/>
            <a:ext cx="1295455" cy="324002"/>
          </a:xfrm>
          <a:prstGeom prst="borderCallout2">
            <a:avLst>
              <a:gd name="adj1" fmla="val 102862"/>
              <a:gd name="adj2" fmla="val 45103"/>
              <a:gd name="adj3" fmla="val 172956"/>
              <a:gd name="adj4" fmla="val 70414"/>
              <a:gd name="adj5" fmla="val 551794"/>
              <a:gd name="adj6" fmla="val 177920"/>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dirty="0" smtClean="0"/>
              <a:t>Economic </a:t>
            </a:r>
            <a:r>
              <a:rPr lang="en-US" dirty="0" err="1" smtClean="0"/>
              <a:t>Obs</a:t>
            </a:r>
            <a:endParaRPr lang="en-US" dirty="0"/>
          </a:p>
        </p:txBody>
      </p:sp>
      <p:sp>
        <p:nvSpPr>
          <p:cNvPr id="9" name="TextBox 1"/>
          <p:cNvSpPr txBox="1"/>
          <p:nvPr/>
        </p:nvSpPr>
        <p:spPr>
          <a:xfrm>
            <a:off x="6858000" y="3200400"/>
            <a:ext cx="1981182" cy="304797"/>
          </a:xfrm>
          <a:prstGeom prst="rect">
            <a:avLst/>
          </a:prstGeom>
          <a:solidFill>
            <a:schemeClr val="accent6"/>
          </a:solidFill>
          <a:ln w="25400">
            <a:solidFill>
              <a:srgbClr val="CC0000"/>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100" dirty="0" smtClean="0"/>
              <a:t>Change in Highest and Best Use</a:t>
            </a:r>
            <a:endParaRPr lang="en-US" sz="1100" dirty="0"/>
          </a:p>
        </p:txBody>
      </p:sp>
      <p:cxnSp>
        <p:nvCxnSpPr>
          <p:cNvPr id="10" name="Straight Arrow Connector 9"/>
          <p:cNvCxnSpPr/>
          <p:nvPr/>
        </p:nvCxnSpPr>
        <p:spPr>
          <a:xfrm>
            <a:off x="8001000" y="3505197"/>
            <a:ext cx="76200" cy="1676403"/>
          </a:xfrm>
          <a:prstGeom prst="straightConnector1">
            <a:avLst/>
          </a:prstGeom>
          <a:ln>
            <a:solidFill>
              <a:srgbClr val="C00000"/>
            </a:solidFill>
            <a:tailEnd type="triangle"/>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1524000" y="3530362"/>
            <a:ext cx="4852932" cy="369332"/>
          </a:xfrm>
          <a:prstGeom prst="rect">
            <a:avLst/>
          </a:prstGeom>
          <a:noFill/>
        </p:spPr>
        <p:txBody>
          <a:bodyPr wrap="none" rtlCol="0">
            <a:spAutoFit/>
          </a:bodyPr>
          <a:lstStyle/>
          <a:p>
            <a:r>
              <a:rPr lang="en-US" dirty="0" smtClean="0"/>
              <a:t>Cliché: Cost approach is always higher?  Yes!</a:t>
            </a:r>
            <a:endParaRPr lang="en-US" dirty="0"/>
          </a:p>
        </p:txBody>
      </p:sp>
    </p:spTree>
    <p:extLst>
      <p:ext uri="{BB962C8B-B14F-4D97-AF65-F5344CB8AC3E}">
        <p14:creationId xmlns:p14="http://schemas.microsoft.com/office/powerpoint/2010/main" val="91059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Constant Appreciation Hypothesis</a:t>
            </a:r>
            <a:endParaRPr lang="en-US" dirty="0"/>
          </a:p>
        </p:txBody>
      </p:sp>
      <p:sp>
        <p:nvSpPr>
          <p:cNvPr id="3" name="Content Placeholder 2"/>
          <p:cNvSpPr>
            <a:spLocks noGrp="1"/>
          </p:cNvSpPr>
          <p:nvPr>
            <p:ph idx="1"/>
          </p:nvPr>
        </p:nvSpPr>
        <p:spPr/>
        <p:txBody>
          <a:bodyPr/>
          <a:lstStyle/>
          <a:p>
            <a:r>
              <a:rPr lang="en-US" dirty="0" smtClean="0"/>
              <a:t>Hypothesis is true for:</a:t>
            </a:r>
          </a:p>
          <a:p>
            <a:pPr lvl="1"/>
            <a:r>
              <a:rPr lang="en-US" dirty="0" smtClean="0"/>
              <a:t>Land Values </a:t>
            </a:r>
          </a:p>
          <a:p>
            <a:pPr lvl="1"/>
            <a:r>
              <a:rPr lang="en-US" dirty="0" smtClean="0"/>
              <a:t>Cost New</a:t>
            </a:r>
          </a:p>
          <a:p>
            <a:pPr lvl="1"/>
            <a:r>
              <a:rPr lang="en-US" dirty="0" smtClean="0"/>
              <a:t>Stabilized Income Expectations for property lasting indefinitely</a:t>
            </a:r>
          </a:p>
          <a:p>
            <a:r>
              <a:rPr lang="en-US" dirty="0"/>
              <a:t>Hypothesis is </a:t>
            </a:r>
            <a:r>
              <a:rPr lang="en-US" dirty="0" smtClean="0"/>
              <a:t>false </a:t>
            </a:r>
            <a:r>
              <a:rPr lang="en-US" dirty="0"/>
              <a:t>for</a:t>
            </a:r>
            <a:r>
              <a:rPr lang="en-US" dirty="0" smtClean="0"/>
              <a:t>:</a:t>
            </a:r>
          </a:p>
          <a:p>
            <a:pPr lvl="1"/>
            <a:r>
              <a:rPr lang="en-US" dirty="0" smtClean="0"/>
              <a:t>Cost New Less Physical Deterioration</a:t>
            </a:r>
          </a:p>
          <a:p>
            <a:pPr lvl="1"/>
            <a:r>
              <a:rPr lang="en-US" dirty="0" smtClean="0"/>
              <a:t>Income from real cash flows</a:t>
            </a:r>
          </a:p>
          <a:p>
            <a:pPr lvl="1"/>
            <a:r>
              <a:rPr lang="en-US" dirty="0" smtClean="0"/>
              <a:t>Value</a:t>
            </a:r>
          </a:p>
          <a:p>
            <a:pPr lvl="1"/>
            <a:endParaRPr lang="en-US" dirty="0"/>
          </a:p>
          <a:p>
            <a:endParaRPr lang="en-US" dirty="0"/>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16</a:t>
            </a:fld>
            <a:endParaRPr lang="en-US" altLang="en-US"/>
          </a:p>
        </p:txBody>
      </p:sp>
    </p:spTree>
    <p:extLst>
      <p:ext uri="{BB962C8B-B14F-4D97-AF65-F5344CB8AC3E}">
        <p14:creationId xmlns:p14="http://schemas.microsoft.com/office/powerpoint/2010/main" val="19411682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defRPr sz="1400" b="0" i="0" u="none" strike="noStrike" kern="1200" spc="0" baseline="0">
                <a:solidFill>
                  <a:prstClr val="black">
                    <a:lumMod val="65000"/>
                    <a:lumOff val="35000"/>
                  </a:prstClr>
                </a:solidFill>
                <a:latin typeface="+mn-lt"/>
                <a:ea typeface="+mn-ea"/>
                <a:cs typeface="+mn-cs"/>
              </a:defRPr>
            </a:pPr>
            <a:r>
              <a:rPr lang="en-US" sz="2800" dirty="0">
                <a:solidFill>
                  <a:prstClr val="black">
                    <a:lumMod val="65000"/>
                    <a:lumOff val="35000"/>
                  </a:prstClr>
                </a:solidFill>
                <a:effectLst/>
              </a:rPr>
              <a:t>Historical Assessment of </a:t>
            </a:r>
            <a:br>
              <a:rPr lang="en-US" sz="2800" dirty="0">
                <a:solidFill>
                  <a:prstClr val="black">
                    <a:lumMod val="65000"/>
                    <a:lumOff val="35000"/>
                  </a:prstClr>
                </a:solidFill>
                <a:effectLst/>
              </a:rPr>
            </a:br>
            <a:r>
              <a:rPr lang="en-US" sz="2800" dirty="0">
                <a:solidFill>
                  <a:prstClr val="black">
                    <a:lumMod val="65000"/>
                    <a:lumOff val="35000"/>
                  </a:prstClr>
                </a:solidFill>
                <a:effectLst/>
              </a:rPr>
              <a:t>Two, Now Retired, Special Industrial Properties</a:t>
            </a:r>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17</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1624960711"/>
              </p:ext>
            </p:extLst>
          </p:nvPr>
        </p:nvGraphicFramePr>
        <p:xfrm>
          <a:off x="1143000" y="1417638"/>
          <a:ext cx="7791450" cy="49641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544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Reasons for Predictable Depreciation</a:t>
            </a:r>
            <a:endParaRPr lang="en-US" dirty="0"/>
          </a:p>
        </p:txBody>
      </p:sp>
      <p:sp>
        <p:nvSpPr>
          <p:cNvPr id="22531" name="Content Placeholder 2"/>
          <p:cNvSpPr>
            <a:spLocks noGrp="1"/>
          </p:cNvSpPr>
          <p:nvPr>
            <p:ph idx="1"/>
          </p:nvPr>
        </p:nvSpPr>
        <p:spPr/>
        <p:txBody>
          <a:bodyPr/>
          <a:lstStyle/>
          <a:p>
            <a:r>
              <a:rPr lang="en-US" altLang="en-US" dirty="0" smtClean="0"/>
              <a:t>Foreseeable incurable physical deterioration and/or depletion</a:t>
            </a:r>
          </a:p>
          <a:p>
            <a:r>
              <a:rPr lang="en-US" altLang="en-US" dirty="0" smtClean="0"/>
              <a:t>Foreseeable technological (functional) obsolescence</a:t>
            </a:r>
          </a:p>
          <a:p>
            <a:pPr marL="365125" lvl="1" indent="-282575">
              <a:spcBef>
                <a:spcPts val="600"/>
              </a:spcBef>
              <a:buSzPct val="80000"/>
              <a:buFont typeface="Wingdings 2" panose="05020102010507070707" pitchFamily="18" charset="2"/>
              <a:buChar char=""/>
            </a:pPr>
            <a:r>
              <a:rPr lang="en-US" altLang="en-US" sz="3200" dirty="0"/>
              <a:t>Subsidies; </a:t>
            </a:r>
            <a:r>
              <a:rPr lang="en-US" altLang="en-US" sz="3200" dirty="0" smtClean="0"/>
              <a:t>new and retiring</a:t>
            </a:r>
            <a:endParaRPr lang="en-US" altLang="en-US" sz="3200" dirty="0"/>
          </a:p>
        </p:txBody>
      </p:sp>
      <p:sp>
        <p:nvSpPr>
          <p:cNvPr id="2253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253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616983-CCA2-403C-8EE2-9A3920B7EF9D}" type="slidenum">
              <a:rPr lang="en-US" altLang="en-US" smtClean="0">
                <a:solidFill>
                  <a:srgbClr val="B0B19E"/>
                </a:solidFill>
              </a:rPr>
              <a:pPr/>
              <a:t>18</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Reasons for Unpredictable Depreciation</a:t>
            </a:r>
            <a:endParaRPr lang="en-US" dirty="0"/>
          </a:p>
        </p:txBody>
      </p:sp>
      <p:sp>
        <p:nvSpPr>
          <p:cNvPr id="24579" name="Content Placeholder 2"/>
          <p:cNvSpPr>
            <a:spLocks noGrp="1"/>
          </p:cNvSpPr>
          <p:nvPr>
            <p:ph idx="1"/>
          </p:nvPr>
        </p:nvSpPr>
        <p:spPr/>
        <p:txBody>
          <a:bodyPr/>
          <a:lstStyle/>
          <a:p>
            <a:r>
              <a:rPr lang="en-US" altLang="en-US" dirty="0" smtClean="0"/>
              <a:t>Market Disruptions</a:t>
            </a:r>
          </a:p>
          <a:p>
            <a:pPr lvl="1"/>
            <a:r>
              <a:rPr lang="en-US" altLang="en-US" dirty="0" smtClean="0"/>
              <a:t>Cell phone vs land lines vs cable</a:t>
            </a:r>
          </a:p>
          <a:p>
            <a:r>
              <a:rPr lang="en-US" altLang="en-US" dirty="0" smtClean="0"/>
              <a:t>New Competition</a:t>
            </a:r>
          </a:p>
          <a:p>
            <a:pPr lvl="1"/>
            <a:r>
              <a:rPr lang="en-US" altLang="en-US" dirty="0" smtClean="0"/>
              <a:t>New alternative technologies or suppliers</a:t>
            </a:r>
          </a:p>
          <a:p>
            <a:pPr lvl="2"/>
            <a:r>
              <a:rPr lang="en-US" altLang="en-US" dirty="0" smtClean="0"/>
              <a:t>Shale Natural Gas</a:t>
            </a:r>
          </a:p>
          <a:p>
            <a:pPr lvl="2"/>
            <a:r>
              <a:rPr lang="en-US" altLang="en-US" dirty="0" smtClean="0"/>
              <a:t>Telecomm Convergence</a:t>
            </a:r>
          </a:p>
          <a:p>
            <a:pPr lvl="2"/>
            <a:r>
              <a:rPr lang="en-US" altLang="en-US" dirty="0" smtClean="0"/>
              <a:t>Solar and Wind</a:t>
            </a:r>
          </a:p>
          <a:p>
            <a:r>
              <a:rPr lang="en-US" altLang="en-US" dirty="0" smtClean="0"/>
              <a:t>New Government Regulation</a:t>
            </a:r>
          </a:p>
          <a:p>
            <a:pPr lvl="1"/>
            <a:r>
              <a:rPr lang="en-US" altLang="en-US" dirty="0" smtClean="0"/>
              <a:t>Pollution control regulations; new</a:t>
            </a:r>
          </a:p>
          <a:p>
            <a:pPr marL="365125" lvl="1" indent="-282575">
              <a:spcBef>
                <a:spcPts val="600"/>
              </a:spcBef>
              <a:buSzPct val="80000"/>
              <a:buFont typeface="Wingdings 2" panose="05020102010507070707" pitchFamily="18" charset="2"/>
              <a:buChar char=""/>
            </a:pPr>
            <a:r>
              <a:rPr lang="en-US" altLang="en-US" sz="3200" dirty="0"/>
              <a:t>Subsidies; new, expiring and retiring</a:t>
            </a:r>
          </a:p>
          <a:p>
            <a:endParaRPr lang="en-US" altLang="en-US" dirty="0" smtClean="0"/>
          </a:p>
        </p:txBody>
      </p:sp>
      <p:sp>
        <p:nvSpPr>
          <p:cNvPr id="2458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458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5CA61A-336F-4E47-B9A2-5AE09BE74DF7}" type="slidenum">
              <a:rPr lang="en-US" altLang="en-US" smtClean="0">
                <a:solidFill>
                  <a:srgbClr val="B0B19E"/>
                </a:solidFill>
              </a:rPr>
              <a:pPr/>
              <a:t>19</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9"/>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CC8B29-0AF9-4398-A169-8AA6D5E1737C}" type="slidenum">
              <a:rPr lang="en-US" altLang="en-US" smtClean="0">
                <a:solidFill>
                  <a:srgbClr val="B0B19E"/>
                </a:solidFill>
              </a:rPr>
              <a:pPr/>
              <a:t>2</a:t>
            </a:fld>
            <a:endParaRPr lang="en-US" altLang="en-US" smtClean="0">
              <a:solidFill>
                <a:srgbClr val="B0B19E"/>
              </a:solidFill>
            </a:endParaRPr>
          </a:p>
        </p:txBody>
      </p:sp>
      <p:sp>
        <p:nvSpPr>
          <p:cNvPr id="8" name="Title 7"/>
          <p:cNvSpPr>
            <a:spLocks noGrp="1"/>
          </p:cNvSpPr>
          <p:nvPr>
            <p:ph type="ctrTitle"/>
          </p:nvPr>
        </p:nvSpPr>
        <p:spPr>
          <a:xfrm>
            <a:off x="3175" y="76200"/>
            <a:ext cx="9144000" cy="762000"/>
          </a:xfrm>
        </p:spPr>
        <p:txBody>
          <a:bodyPr>
            <a:normAutofit fontScale="90000"/>
          </a:bodyPr>
          <a:lstStyle/>
          <a:p>
            <a:pPr algn="ctr">
              <a:defRPr/>
            </a:pPr>
            <a:r>
              <a:rPr lang="en-US" altLang="en-US" sz="2400" dirty="0" smtClean="0"/>
              <a:t>Synopsis of</a:t>
            </a:r>
            <a:br>
              <a:rPr lang="en-US" altLang="en-US" sz="2400" dirty="0" smtClean="0"/>
            </a:br>
            <a:r>
              <a:rPr lang="en-US" altLang="en-US" sz="2400" dirty="0"/>
              <a:t>When Obsolescence is </a:t>
            </a:r>
            <a:r>
              <a:rPr lang="en-US" altLang="en-US" sz="2400" dirty="0" smtClean="0"/>
              <a:t>Accelerating</a:t>
            </a:r>
          </a:p>
        </p:txBody>
      </p:sp>
      <p:sp>
        <p:nvSpPr>
          <p:cNvPr id="10244" name="TextBox 1"/>
          <p:cNvSpPr txBox="1">
            <a:spLocks noChangeArrowheads="1"/>
          </p:cNvSpPr>
          <p:nvPr/>
        </p:nvSpPr>
        <p:spPr bwMode="auto">
          <a:xfrm>
            <a:off x="990600" y="955675"/>
            <a:ext cx="8080375" cy="590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smtClean="0"/>
              <a:t>Most </a:t>
            </a:r>
            <a:r>
              <a:rPr lang="en-US" altLang="en-US" dirty="0"/>
              <a:t>often the value of a property persists for many years, and over the years the property value changes only moderately but usually predictably from year to year.  However, sometimes property values change dramatically from one year to the next.  Sometimes they fall rapidly to zero value.  These events are more likely to happen near the end of the economic life of a property.  This is more likely to occur in special properties that are susceptible to incurable physical deterioration, such as power plants, or that are susceptible to technologically </a:t>
            </a:r>
            <a:r>
              <a:rPr lang="en-US" altLang="en-US" dirty="0" smtClean="0"/>
              <a:t>driven </a:t>
            </a:r>
            <a:r>
              <a:rPr lang="en-US" altLang="en-US" dirty="0"/>
              <a:t>functional obsolescence, such as telecomm facilities. Values may change </a:t>
            </a:r>
            <a:r>
              <a:rPr lang="en-US" altLang="en-US" dirty="0" smtClean="0"/>
              <a:t>from </a:t>
            </a:r>
            <a:r>
              <a:rPr lang="en-US" altLang="en-US" dirty="0"/>
              <a:t>stabilized values in the $100’s </a:t>
            </a:r>
            <a:r>
              <a:rPr lang="en-US" altLang="en-US" dirty="0" smtClean="0"/>
              <a:t>of millions </a:t>
            </a:r>
            <a:r>
              <a:rPr lang="en-US" altLang="en-US" dirty="0"/>
              <a:t>to transitional values of merely $10s </a:t>
            </a:r>
            <a:r>
              <a:rPr lang="en-US" altLang="en-US" dirty="0" smtClean="0"/>
              <a:t>of millions </a:t>
            </a:r>
            <a:r>
              <a:rPr lang="en-US" altLang="en-US" dirty="0"/>
              <a:t>and </a:t>
            </a:r>
            <a:r>
              <a:rPr lang="en-US" altLang="en-US" dirty="0" smtClean="0"/>
              <a:t>even to </a:t>
            </a:r>
            <a:r>
              <a:rPr lang="en-US" altLang="en-US" dirty="0"/>
              <a:t>$0 within a period of a few years.  When such value change events happen, they often take appraisers by surprise.  In order to account for such events and conditions, special efforts must be made to understand the market and industry, the property condition and functionality, and the timing of events. This presentation will review </a:t>
            </a:r>
            <a:r>
              <a:rPr lang="en-US" altLang="en-US" dirty="0" smtClean="0"/>
              <a:t>examples of situations </a:t>
            </a:r>
            <a:r>
              <a:rPr lang="en-US" altLang="en-US" dirty="0"/>
              <a:t>where property values are likely to change dramatically and surprisingly, such as new environmental regulations, newly obsolete technology, nearly fully deteriorated assets, changes in highest and best uses, and financial feasibility.  </a:t>
            </a:r>
            <a:r>
              <a:rPr lang="en-US" altLang="en-US" dirty="0" smtClean="0"/>
              <a:t>The </a:t>
            </a:r>
            <a:r>
              <a:rPr lang="en-US" altLang="en-US" dirty="0"/>
              <a:t>presentation will </a:t>
            </a:r>
            <a:r>
              <a:rPr lang="en-US" altLang="en-US" dirty="0" smtClean="0"/>
              <a:t> then review </a:t>
            </a:r>
            <a:r>
              <a:rPr lang="en-US" altLang="en-US" dirty="0"/>
              <a:t>the key appraisal concepts and applications for these problems.</a:t>
            </a:r>
          </a:p>
          <a:p>
            <a:endParaRPr lang="en-US" alt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Natural Gas Fracking</a:t>
            </a:r>
            <a:endParaRPr lang="en-US" dirty="0"/>
          </a:p>
        </p:txBody>
      </p:sp>
      <p:sp>
        <p:nvSpPr>
          <p:cNvPr id="3" name="Content Placeholder 2"/>
          <p:cNvSpPr>
            <a:spLocks noGrp="1"/>
          </p:cNvSpPr>
          <p:nvPr>
            <p:ph idx="1"/>
          </p:nvPr>
        </p:nvSpPr>
        <p:spPr>
          <a:xfrm>
            <a:off x="990600" y="1447800"/>
            <a:ext cx="7943850" cy="4800600"/>
          </a:xfrm>
        </p:spPr>
        <p:txBody>
          <a:bodyPr/>
          <a:lstStyle/>
          <a:p>
            <a:pPr marL="365125" lvl="1" indent="-282575">
              <a:spcBef>
                <a:spcPts val="600"/>
              </a:spcBef>
              <a:buSzPct val="80000"/>
              <a:buFont typeface="Wingdings 2" panose="05020102010507070707" pitchFamily="18" charset="2"/>
              <a:buChar char=""/>
              <a:defRPr/>
            </a:pPr>
            <a:r>
              <a:rPr lang="en-US" sz="3200" dirty="0" smtClean="0"/>
              <a:t>New technology displaces old </a:t>
            </a:r>
          </a:p>
          <a:p>
            <a:pPr lvl="1">
              <a:defRPr/>
            </a:pPr>
            <a:r>
              <a:rPr lang="en-US" dirty="0" smtClean="0"/>
              <a:t>Intensity, speed and longevity of impact was surprising</a:t>
            </a:r>
          </a:p>
          <a:p>
            <a:pPr>
              <a:defRPr/>
            </a:pPr>
            <a:r>
              <a:rPr lang="en-US" dirty="0" smtClean="0"/>
              <a:t>Dramatically lower electricity prices</a:t>
            </a:r>
          </a:p>
          <a:p>
            <a:pPr>
              <a:defRPr/>
            </a:pPr>
            <a:r>
              <a:rPr lang="en-US" dirty="0" smtClean="0"/>
              <a:t>Now, </a:t>
            </a:r>
            <a:r>
              <a:rPr lang="en-US" dirty="0"/>
              <a:t>s</a:t>
            </a:r>
            <a:r>
              <a:rPr lang="en-US" dirty="0" smtClean="0"/>
              <a:t>ome new winners and losers</a:t>
            </a:r>
          </a:p>
          <a:p>
            <a:pPr marL="657225" lvl="2" indent="0">
              <a:buFont typeface="Wingdings 2" panose="05020102010507070707" pitchFamily="18" charset="2"/>
              <a:buNone/>
              <a:defRPr/>
            </a:pPr>
            <a:r>
              <a:rPr lang="en-US" u="sng" dirty="0" smtClean="0"/>
              <a:t>Winners</a:t>
            </a:r>
            <a:r>
              <a:rPr lang="en-US" dirty="0" smtClean="0"/>
              <a:t>			</a:t>
            </a:r>
            <a:r>
              <a:rPr lang="en-US" u="sng" dirty="0" smtClean="0"/>
              <a:t>Losers</a:t>
            </a:r>
          </a:p>
          <a:p>
            <a:pPr marL="657225" lvl="2" indent="0">
              <a:buFont typeface="Wingdings 2" panose="05020102010507070707" pitchFamily="18" charset="2"/>
              <a:buNone/>
              <a:defRPr/>
            </a:pPr>
            <a:r>
              <a:rPr lang="en-US" dirty="0" smtClean="0"/>
              <a:t>New Nat Gas Users	Oil Users</a:t>
            </a:r>
          </a:p>
          <a:p>
            <a:pPr marL="657225" lvl="2" indent="0">
              <a:buFont typeface="Wingdings 2" panose="05020102010507070707" pitchFamily="18" charset="2"/>
              <a:buNone/>
              <a:defRPr/>
            </a:pPr>
            <a:r>
              <a:rPr lang="en-US" dirty="0" smtClean="0"/>
              <a:t>Gas Pipelines		Old (less efficient) Nat Gas </a:t>
            </a:r>
          </a:p>
          <a:p>
            <a:pPr marL="657225" lvl="2" indent="0">
              <a:buNone/>
              <a:defRPr/>
            </a:pPr>
            <a:r>
              <a:rPr lang="en-US" dirty="0" smtClean="0"/>
              <a:t>LNG exporters		  </a:t>
            </a:r>
            <a:r>
              <a:rPr lang="en-US" dirty="0"/>
              <a:t>Users </a:t>
            </a:r>
            <a:r>
              <a:rPr lang="en-US" dirty="0" smtClean="0"/>
              <a:t>&amp; </a:t>
            </a:r>
            <a:r>
              <a:rPr lang="en-US" dirty="0"/>
              <a:t>other fuel </a:t>
            </a:r>
            <a:r>
              <a:rPr lang="en-US" dirty="0" smtClean="0"/>
              <a:t>types</a:t>
            </a:r>
          </a:p>
          <a:p>
            <a:pPr marL="657225" lvl="2" indent="0">
              <a:buFont typeface="Wingdings 2" panose="05020102010507070707" pitchFamily="18" charset="2"/>
              <a:buNone/>
              <a:defRPr/>
            </a:pPr>
            <a:r>
              <a:rPr lang="en-US" dirty="0"/>
              <a:t>	</a:t>
            </a:r>
            <a:r>
              <a:rPr lang="en-US" dirty="0" smtClean="0"/>
              <a:t>			Oil Refineries &amp; Pipelines 					Railroads</a:t>
            </a:r>
          </a:p>
          <a:p>
            <a:pPr marL="82550" indent="0">
              <a:buFont typeface="Wingdings 2" panose="05020102010507070707" pitchFamily="18" charset="2"/>
              <a:buNone/>
              <a:defRPr/>
            </a:pPr>
            <a:endParaRPr lang="en-US" dirty="0"/>
          </a:p>
        </p:txBody>
      </p:sp>
      <p:sp>
        <p:nvSpPr>
          <p:cNvPr id="2560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56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3EDB0-8E8D-49D9-B447-ED29A14CCD7B}" type="slidenum">
              <a:rPr lang="en-US" altLang="en-US" smtClean="0">
                <a:solidFill>
                  <a:srgbClr val="B0B19E"/>
                </a:solidFill>
              </a:rPr>
              <a:pPr/>
              <a:t>20</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Henry Hub Natural Gas Spot </a:t>
            </a:r>
            <a:r>
              <a:rPr lang="en-US" dirty="0" smtClean="0"/>
              <a:t>Prices</a:t>
            </a:r>
            <a:endParaRPr lang="en-US" dirty="0"/>
          </a:p>
        </p:txBody>
      </p:sp>
      <p:sp>
        <p:nvSpPr>
          <p:cNvPr id="2560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56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3EDB0-8E8D-49D9-B447-ED29A14CCD7B}" type="slidenum">
              <a:rPr lang="en-US" altLang="en-US" smtClean="0">
                <a:solidFill>
                  <a:srgbClr val="B0B19E"/>
                </a:solidFill>
              </a:rPr>
              <a:pPr/>
              <a:t>21</a:t>
            </a:fld>
            <a:endParaRPr lang="en-US" altLang="en-US" smtClean="0">
              <a:solidFill>
                <a:srgbClr val="B0B19E"/>
              </a:solidFill>
            </a:endParaRPr>
          </a:p>
        </p:txBody>
      </p:sp>
      <p:graphicFrame>
        <p:nvGraphicFramePr>
          <p:cNvPr id="6" name="chart01NG.RNGWHHD.M"/>
          <p:cNvGraphicFramePr>
            <a:graphicFrameLocks/>
          </p:cNvGraphicFramePr>
          <p:nvPr>
            <p:extLst>
              <p:ext uri="{D42A27DB-BD31-4B8C-83A1-F6EECF244321}">
                <p14:modId xmlns:p14="http://schemas.microsoft.com/office/powerpoint/2010/main" val="1910009499"/>
              </p:ext>
            </p:extLst>
          </p:nvPr>
        </p:nvGraphicFramePr>
        <p:xfrm>
          <a:off x="152400" y="990599"/>
          <a:ext cx="8782050" cy="5029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01171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Lack of or Low Capacity Payments</a:t>
            </a:r>
            <a:endParaRPr lang="en-US" dirty="0"/>
          </a:p>
        </p:txBody>
      </p:sp>
      <p:sp>
        <p:nvSpPr>
          <p:cNvPr id="26627" name="Content Placeholder 2"/>
          <p:cNvSpPr>
            <a:spLocks noGrp="1"/>
          </p:cNvSpPr>
          <p:nvPr>
            <p:ph idx="1"/>
          </p:nvPr>
        </p:nvSpPr>
        <p:spPr/>
        <p:txBody>
          <a:bodyPr/>
          <a:lstStyle/>
          <a:p>
            <a:r>
              <a:rPr lang="en-US" altLang="en-US" dirty="0" smtClean="0"/>
              <a:t>Changes in capacity payments can mean the difference between making money and losing money</a:t>
            </a:r>
          </a:p>
          <a:p>
            <a:r>
              <a:rPr lang="en-US" altLang="en-US" dirty="0" smtClean="0"/>
              <a:t>Changes in rules could greatly improve income.  Changes competitive advantages</a:t>
            </a:r>
          </a:p>
          <a:p>
            <a:r>
              <a:rPr lang="en-US" altLang="en-US" dirty="0" smtClean="0"/>
              <a:t>Currently lowers income</a:t>
            </a:r>
          </a:p>
          <a:p>
            <a:pPr marL="657225" lvl="2" indent="0">
              <a:buFont typeface="Wingdings 2" panose="05020102010507070707" pitchFamily="18" charset="2"/>
              <a:buNone/>
            </a:pPr>
            <a:r>
              <a:rPr lang="en-US" altLang="en-US" u="sng" dirty="0" smtClean="0"/>
              <a:t>Winners</a:t>
            </a:r>
            <a:r>
              <a:rPr lang="en-US" altLang="en-US" dirty="0" smtClean="0"/>
              <a:t>			</a:t>
            </a:r>
            <a:r>
              <a:rPr lang="en-US" altLang="en-US" u="sng" dirty="0" smtClean="0"/>
              <a:t>Losers</a:t>
            </a:r>
          </a:p>
          <a:p>
            <a:pPr marL="657225" lvl="2" indent="0">
              <a:buFont typeface="Wingdings 2" panose="05020102010507070707" pitchFamily="18" charset="2"/>
              <a:buNone/>
            </a:pPr>
            <a:r>
              <a:rPr lang="en-US" altLang="en-US" dirty="0" smtClean="0"/>
              <a:t>Peaking Power Plants	Nuclear Power</a:t>
            </a:r>
          </a:p>
          <a:p>
            <a:pPr marL="657225" lvl="2" indent="0">
              <a:buFont typeface="Wingdings 2" panose="05020102010507070707" pitchFamily="18" charset="2"/>
              <a:buNone/>
            </a:pPr>
            <a:r>
              <a:rPr lang="en-US" altLang="en-US" dirty="0" smtClean="0"/>
              <a:t>Nat Gas Power 		Coal Power</a:t>
            </a:r>
          </a:p>
          <a:p>
            <a:pPr marL="657225" lvl="2" indent="0">
              <a:buFont typeface="Wingdings 2" panose="05020102010507070707" pitchFamily="18" charset="2"/>
              <a:buNone/>
            </a:pPr>
            <a:r>
              <a:rPr lang="en-US" altLang="en-US" dirty="0" smtClean="0"/>
              <a:t>				Old (less flexible) Nat Gas 					Users </a:t>
            </a:r>
          </a:p>
          <a:p>
            <a:endParaRPr lang="en-US" altLang="en-US" dirty="0" smtClean="0"/>
          </a:p>
        </p:txBody>
      </p:sp>
      <p:sp>
        <p:nvSpPr>
          <p:cNvPr id="2662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662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3ACF117-27CE-4A1D-A6B5-28DDC2C9FCC5}" type="slidenum">
              <a:rPr lang="en-US" altLang="en-US" smtClean="0">
                <a:solidFill>
                  <a:srgbClr val="B0B19E"/>
                </a:solidFill>
              </a:rPr>
              <a:pPr/>
              <a:t>22</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Environmental Regulation</a:t>
            </a:r>
            <a:endParaRPr lang="en-US" dirty="0"/>
          </a:p>
        </p:txBody>
      </p:sp>
      <p:sp>
        <p:nvSpPr>
          <p:cNvPr id="27651" name="Content Placeholder 2"/>
          <p:cNvSpPr>
            <a:spLocks noGrp="1"/>
          </p:cNvSpPr>
          <p:nvPr>
            <p:ph idx="1"/>
          </p:nvPr>
        </p:nvSpPr>
        <p:spPr/>
        <p:txBody>
          <a:bodyPr/>
          <a:lstStyle/>
          <a:p>
            <a:r>
              <a:rPr lang="en-US" altLang="en-US" dirty="0" smtClean="0"/>
              <a:t>New substantial environmental regulations can cause substantial or even total obsolescence.</a:t>
            </a:r>
          </a:p>
          <a:p>
            <a:pPr lvl="1"/>
            <a:r>
              <a:rPr lang="en-US" altLang="en-US" dirty="0" smtClean="0"/>
              <a:t>Loss of financial feasibility,  if large investments are needed at specific facilities</a:t>
            </a:r>
          </a:p>
          <a:p>
            <a:pPr marL="657225" lvl="2" indent="0">
              <a:buFont typeface="Wingdings 2" panose="05020102010507070707" pitchFamily="18" charset="2"/>
              <a:buNone/>
            </a:pPr>
            <a:r>
              <a:rPr lang="en-US" altLang="en-US" u="sng" dirty="0" smtClean="0"/>
              <a:t>Winners</a:t>
            </a:r>
            <a:r>
              <a:rPr lang="en-US" altLang="en-US" dirty="0" smtClean="0"/>
              <a:t>			</a:t>
            </a:r>
            <a:r>
              <a:rPr lang="en-US" altLang="en-US" u="sng" dirty="0" smtClean="0"/>
              <a:t>Losers</a:t>
            </a:r>
          </a:p>
          <a:p>
            <a:pPr marL="657225" lvl="2" indent="0">
              <a:buFont typeface="Wingdings 2" panose="05020102010507070707" pitchFamily="18" charset="2"/>
              <a:buNone/>
            </a:pPr>
            <a:r>
              <a:rPr lang="en-US" altLang="en-US" dirty="0" smtClean="0"/>
              <a:t>New Nat Gas Users	Coal</a:t>
            </a:r>
          </a:p>
          <a:p>
            <a:pPr marL="657225" lvl="2" indent="0">
              <a:buFont typeface="Wingdings 2" panose="05020102010507070707" pitchFamily="18" charset="2"/>
              <a:buNone/>
            </a:pPr>
            <a:r>
              <a:rPr lang="en-US" altLang="en-US" dirty="0" smtClean="0"/>
              <a:t>Solar			Low-price Dependent 	</a:t>
            </a:r>
          </a:p>
          <a:p>
            <a:pPr marL="657225" lvl="2" indent="0">
              <a:buFont typeface="Wingdings 2" panose="05020102010507070707" pitchFamily="18" charset="2"/>
              <a:buNone/>
            </a:pPr>
            <a:r>
              <a:rPr lang="en-US" altLang="en-US" dirty="0" smtClean="0"/>
              <a:t>Wind			  Consumers</a:t>
            </a:r>
          </a:p>
          <a:p>
            <a:pPr marL="657225" lvl="2" indent="0">
              <a:buFont typeface="Wingdings 2" panose="05020102010507070707" pitchFamily="18" charset="2"/>
              <a:buNone/>
            </a:pPr>
            <a:r>
              <a:rPr lang="en-US" altLang="en-US" dirty="0" smtClean="0"/>
              <a:t>Environmentally-</a:t>
            </a:r>
          </a:p>
          <a:p>
            <a:pPr marL="657225" lvl="2" indent="0">
              <a:buFont typeface="Wingdings 2" panose="05020102010507070707" pitchFamily="18" charset="2"/>
              <a:buNone/>
            </a:pPr>
            <a:r>
              <a:rPr lang="en-US" altLang="en-US" dirty="0" smtClean="0"/>
              <a:t>motivated consumers</a:t>
            </a:r>
          </a:p>
          <a:p>
            <a:endParaRPr lang="en-US" altLang="en-US" dirty="0" smtClean="0"/>
          </a:p>
        </p:txBody>
      </p:sp>
      <p:sp>
        <p:nvSpPr>
          <p:cNvPr id="2765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765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177C6EB-EA00-4C84-B5AD-3C14D410F30C}" type="slidenum">
              <a:rPr lang="en-US" altLang="en-US" smtClean="0">
                <a:solidFill>
                  <a:srgbClr val="B0B19E"/>
                </a:solidFill>
              </a:rPr>
              <a:pPr/>
              <a:t>23</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Old Technology</a:t>
            </a:r>
            <a:endParaRPr lang="en-US" dirty="0"/>
          </a:p>
        </p:txBody>
      </p:sp>
      <p:sp>
        <p:nvSpPr>
          <p:cNvPr id="28675" name="Content Placeholder 2"/>
          <p:cNvSpPr>
            <a:spLocks noGrp="1"/>
          </p:cNvSpPr>
          <p:nvPr>
            <p:ph idx="1"/>
          </p:nvPr>
        </p:nvSpPr>
        <p:spPr/>
        <p:txBody>
          <a:bodyPr/>
          <a:lstStyle/>
          <a:p>
            <a:r>
              <a:rPr lang="en-US" altLang="en-US" dirty="0" smtClean="0"/>
              <a:t>Telecomm – the obsolescence rate is sometimes only several years, while the physical life may be a decade.</a:t>
            </a:r>
          </a:p>
          <a:p>
            <a:pPr lvl="1"/>
            <a:r>
              <a:rPr lang="en-US" altLang="en-US" dirty="0" smtClean="0"/>
              <a:t>What cost $10’s of millions five years ago, can be replaced with what costs only $1 millions today while providing better functionality.</a:t>
            </a:r>
          </a:p>
          <a:p>
            <a:r>
              <a:rPr lang="en-US" altLang="en-US" dirty="0" smtClean="0"/>
              <a:t>Solar – costs of manufacturing have reduced the costs of solar power by half in last 5 years.  </a:t>
            </a:r>
          </a:p>
          <a:p>
            <a:pPr lvl="1"/>
            <a:r>
              <a:rPr lang="en-US" altLang="en-US" dirty="0" smtClean="0"/>
              <a:t>A cost approach from several years ago bears no resemblance to value today.</a:t>
            </a:r>
          </a:p>
          <a:p>
            <a:endParaRPr lang="en-US" altLang="en-US" dirty="0" smtClean="0"/>
          </a:p>
        </p:txBody>
      </p:sp>
      <p:sp>
        <p:nvSpPr>
          <p:cNvPr id="2867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867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39A78E-D098-4FD0-9DCE-106C45DA40D2}" type="slidenum">
              <a:rPr lang="en-US" altLang="en-US" smtClean="0">
                <a:solidFill>
                  <a:srgbClr val="B0B19E"/>
                </a:solidFill>
              </a:rPr>
              <a:pPr/>
              <a:t>24</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Solar Panel Prices</a:t>
            </a:r>
            <a:endParaRPr lang="en-US" dirty="0"/>
          </a:p>
        </p:txBody>
      </p:sp>
      <p:sp>
        <p:nvSpPr>
          <p:cNvPr id="2560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560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873EDB0-8E8D-49D9-B447-ED29A14CCD7B}" type="slidenum">
              <a:rPr lang="en-US" altLang="en-US" smtClean="0">
                <a:solidFill>
                  <a:srgbClr val="B0B19E"/>
                </a:solidFill>
              </a:rPr>
              <a:pPr/>
              <a:t>25</a:t>
            </a:fld>
            <a:endParaRPr lang="en-US" altLang="en-US" smtClean="0">
              <a:solidFill>
                <a:srgbClr val="B0B19E"/>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36564"/>
          <a:stretch/>
        </p:blipFill>
        <p:spPr>
          <a:xfrm>
            <a:off x="450791" y="1447800"/>
            <a:ext cx="8392262" cy="3962400"/>
          </a:xfrm>
          <a:prstGeom prst="rect">
            <a:avLst/>
          </a:prstGeom>
        </p:spPr>
      </p:pic>
    </p:spTree>
    <p:extLst>
      <p:ext uri="{BB962C8B-B14F-4D97-AF65-F5344CB8AC3E}">
        <p14:creationId xmlns:p14="http://schemas.microsoft.com/office/powerpoint/2010/main" val="3573747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708900" cy="1143000"/>
          </a:xfrm>
        </p:spPr>
        <p:txBody>
          <a:bodyPr>
            <a:normAutofit fontScale="90000"/>
          </a:bodyPr>
          <a:lstStyle/>
          <a:p>
            <a:pPr>
              <a:defRPr/>
            </a:pPr>
            <a:r>
              <a:rPr lang="en-US" dirty="0" smtClean="0"/>
              <a:t>EG. Refineries and Other Margin Operations</a:t>
            </a:r>
            <a:endParaRPr lang="en-US" dirty="0"/>
          </a:p>
        </p:txBody>
      </p:sp>
      <p:sp>
        <p:nvSpPr>
          <p:cNvPr id="29699" name="Content Placeholder 2"/>
          <p:cNvSpPr>
            <a:spLocks noGrp="1"/>
          </p:cNvSpPr>
          <p:nvPr>
            <p:ph idx="1"/>
          </p:nvPr>
        </p:nvSpPr>
        <p:spPr/>
        <p:txBody>
          <a:bodyPr/>
          <a:lstStyle/>
          <a:p>
            <a:r>
              <a:rPr lang="en-US" altLang="en-US" dirty="0" smtClean="0"/>
              <a:t>Businesses that operate on fine financial margins or spreads between feed stocks and outputs</a:t>
            </a:r>
          </a:p>
          <a:p>
            <a:pPr lvl="1"/>
            <a:r>
              <a:rPr lang="en-US" altLang="en-US" dirty="0" smtClean="0"/>
              <a:t>A relatively small change in either input or output prices can wipe out all cash flow, cause bankruptcy.</a:t>
            </a:r>
          </a:p>
          <a:p>
            <a:endParaRPr lang="en-US" altLang="en-US" dirty="0" smtClean="0"/>
          </a:p>
        </p:txBody>
      </p:sp>
      <p:sp>
        <p:nvSpPr>
          <p:cNvPr id="2970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97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26CB2-FF1E-4E97-97C0-4FCB0D43EE43}" type="slidenum">
              <a:rPr lang="en-US" altLang="en-US" smtClean="0">
                <a:solidFill>
                  <a:srgbClr val="B0B19E"/>
                </a:solidFill>
              </a:rPr>
              <a:pPr/>
              <a:t>26</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708900" cy="1143000"/>
          </a:xfrm>
        </p:spPr>
        <p:txBody>
          <a:bodyPr>
            <a:normAutofit fontScale="90000"/>
          </a:bodyPr>
          <a:lstStyle/>
          <a:p>
            <a:pPr>
              <a:defRPr/>
            </a:pPr>
            <a:r>
              <a:rPr lang="en-US" dirty="0" smtClean="0"/>
              <a:t>EG. Refineries and Other Margin Operations</a:t>
            </a:r>
            <a:endParaRPr lang="en-US" dirty="0"/>
          </a:p>
        </p:txBody>
      </p:sp>
      <p:sp>
        <p:nvSpPr>
          <p:cNvPr id="29699" name="Content Placeholder 2"/>
          <p:cNvSpPr>
            <a:spLocks noGrp="1"/>
          </p:cNvSpPr>
          <p:nvPr>
            <p:ph idx="1"/>
          </p:nvPr>
        </p:nvSpPr>
        <p:spPr>
          <a:xfrm>
            <a:off x="990600" y="1447800"/>
            <a:ext cx="7943850" cy="4800600"/>
          </a:xfrm>
        </p:spPr>
        <p:txBody>
          <a:bodyPr/>
          <a:lstStyle/>
          <a:p>
            <a:pPr marL="128587" indent="0">
              <a:buNone/>
            </a:pPr>
            <a:r>
              <a:rPr lang="en-US" altLang="en-US" sz="2800" u="sng" dirty="0" smtClean="0"/>
              <a:t>Industry</a:t>
            </a:r>
            <a:r>
              <a:rPr lang="en-US" altLang="en-US" sz="2800" dirty="0" smtClean="0"/>
              <a:t>		  </a:t>
            </a:r>
            <a:r>
              <a:rPr lang="en-US" altLang="en-US" sz="2800" u="sng" dirty="0" smtClean="0"/>
              <a:t>Spreads</a:t>
            </a:r>
          </a:p>
          <a:p>
            <a:pPr marL="136525" indent="0">
              <a:buFont typeface="Wingdings 2" panose="05020102010507070707" pitchFamily="18" charset="2"/>
              <a:buNone/>
            </a:pPr>
            <a:r>
              <a:rPr lang="en-US" altLang="en-US" sz="2400" dirty="0" smtClean="0"/>
              <a:t>Petroleum Refineries	  Crack spread:  crude vs gas prices</a:t>
            </a:r>
          </a:p>
          <a:p>
            <a:pPr marL="136525" indent="0">
              <a:buFont typeface="Wingdings 2" panose="05020102010507070707" pitchFamily="18" charset="2"/>
              <a:buNone/>
            </a:pPr>
            <a:r>
              <a:rPr lang="en-US" altLang="en-US" sz="2400" dirty="0" smtClean="0"/>
              <a:t>Ethanol Refineries	  Crush spread:  corn vs ethanol prices</a:t>
            </a:r>
          </a:p>
          <a:p>
            <a:pPr marL="136525" indent="0">
              <a:buFont typeface="Wingdings 2" panose="05020102010507070707" pitchFamily="18" charset="2"/>
              <a:buNone/>
            </a:pPr>
            <a:r>
              <a:rPr lang="en-US" altLang="en-US" sz="2400" dirty="0" smtClean="0"/>
              <a:t>Coal Power Plants	  Spark spread:  coal vs electricity prices</a:t>
            </a:r>
          </a:p>
          <a:p>
            <a:endParaRPr lang="en-US" altLang="en-US" dirty="0" smtClean="0"/>
          </a:p>
          <a:p>
            <a:pPr marL="128587" indent="0">
              <a:buNone/>
            </a:pPr>
            <a:r>
              <a:rPr lang="en-US" altLang="en-US" sz="2800" dirty="0"/>
              <a:t>			  </a:t>
            </a:r>
            <a:r>
              <a:rPr lang="en-US" altLang="en-US" sz="2800" u="sng" dirty="0" smtClean="0"/>
              <a:t>Gross</a:t>
            </a:r>
            <a:r>
              <a:rPr lang="en-US" altLang="en-US" sz="2800" dirty="0"/>
              <a:t> </a:t>
            </a:r>
            <a:r>
              <a:rPr lang="en-US" altLang="en-US" sz="2800" dirty="0" smtClean="0"/>
              <a:t>  </a:t>
            </a:r>
            <a:r>
              <a:rPr lang="en-US" altLang="en-US" sz="2800" u="sng" dirty="0" smtClean="0"/>
              <a:t>Net</a:t>
            </a:r>
            <a:r>
              <a:rPr lang="en-US" altLang="en-US" sz="2800" dirty="0"/>
              <a:t> </a:t>
            </a:r>
            <a:r>
              <a:rPr lang="en-US" altLang="en-US" sz="2800" dirty="0" smtClean="0"/>
              <a:t>     </a:t>
            </a:r>
            <a:r>
              <a:rPr lang="en-US" altLang="en-US" sz="2800" u="sng" dirty="0" smtClean="0"/>
              <a:t>Price Change</a:t>
            </a:r>
          </a:p>
          <a:p>
            <a:pPr marL="128587" indent="0">
              <a:buNone/>
            </a:pPr>
            <a:r>
              <a:rPr lang="en-US" altLang="en-US" sz="2800" u="sng" dirty="0" smtClean="0"/>
              <a:t>Industry		  Margin  </a:t>
            </a:r>
            <a:r>
              <a:rPr lang="en-US" altLang="en-US" sz="2800" u="sng" dirty="0" err="1" smtClean="0"/>
              <a:t>Margin</a:t>
            </a:r>
            <a:r>
              <a:rPr lang="en-US" altLang="en-US" sz="2800" u="sng" dirty="0" smtClean="0"/>
              <a:t>  to Obsolescence</a:t>
            </a:r>
          </a:p>
          <a:p>
            <a:pPr marL="136525" indent="0">
              <a:buNone/>
            </a:pPr>
            <a:r>
              <a:rPr lang="en-US" altLang="en-US" sz="2400" dirty="0" smtClean="0"/>
              <a:t>Petroleum </a:t>
            </a:r>
            <a:r>
              <a:rPr lang="en-US" altLang="en-US" sz="2400" dirty="0"/>
              <a:t>Refineries	     </a:t>
            </a:r>
            <a:r>
              <a:rPr lang="en-US" altLang="en-US" sz="2400" dirty="0" smtClean="0"/>
              <a:t>17%       8%</a:t>
            </a:r>
            <a:r>
              <a:rPr lang="en-US" altLang="en-US" sz="2400" dirty="0"/>
              <a:t>	</a:t>
            </a:r>
            <a:r>
              <a:rPr lang="en-US" altLang="en-US" sz="2400" dirty="0" smtClean="0"/>
              <a:t>10%</a:t>
            </a:r>
            <a:endParaRPr lang="en-US" altLang="en-US" sz="2400" dirty="0"/>
          </a:p>
          <a:p>
            <a:pPr marL="136525" indent="0">
              <a:buNone/>
            </a:pPr>
            <a:r>
              <a:rPr lang="en-US" altLang="en-US" sz="2400" dirty="0"/>
              <a:t>Ethanol Refineries	     </a:t>
            </a:r>
            <a:r>
              <a:rPr lang="en-US" altLang="en-US" sz="2400" dirty="0" smtClean="0"/>
              <a:t>25%       5</a:t>
            </a:r>
            <a:r>
              <a:rPr lang="en-US" altLang="en-US" sz="2400" dirty="0"/>
              <a:t>%	</a:t>
            </a:r>
            <a:r>
              <a:rPr lang="en-US" altLang="en-US" sz="2400" dirty="0" smtClean="0"/>
              <a:t>  7%</a:t>
            </a:r>
            <a:endParaRPr lang="en-US" altLang="en-US" sz="2400" dirty="0"/>
          </a:p>
          <a:p>
            <a:pPr marL="136525" indent="0">
              <a:buNone/>
            </a:pPr>
            <a:r>
              <a:rPr lang="en-US" altLang="en-US" sz="2400" dirty="0"/>
              <a:t>Coal Power Plants	     </a:t>
            </a:r>
            <a:r>
              <a:rPr lang="en-US" altLang="en-US" sz="2400" dirty="0" smtClean="0"/>
              <a:t>55%     20%	 44%</a:t>
            </a:r>
            <a:endParaRPr lang="en-US" altLang="en-US" dirty="0"/>
          </a:p>
          <a:p>
            <a:endParaRPr lang="en-US" altLang="en-US" dirty="0"/>
          </a:p>
          <a:p>
            <a:endParaRPr lang="en-US" altLang="en-US" dirty="0" smtClean="0"/>
          </a:p>
        </p:txBody>
      </p:sp>
      <p:sp>
        <p:nvSpPr>
          <p:cNvPr id="2970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2970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826CB2-FF1E-4E97-97C0-4FCB0D43EE43}" type="slidenum">
              <a:rPr lang="en-US" altLang="en-US" smtClean="0">
                <a:solidFill>
                  <a:srgbClr val="B0B19E"/>
                </a:solidFill>
              </a:rPr>
              <a:pPr/>
              <a:t>27</a:t>
            </a:fld>
            <a:endParaRPr lang="en-US" altLang="en-US" smtClean="0">
              <a:solidFill>
                <a:srgbClr val="B0B19E"/>
              </a:solidFill>
            </a:endParaRPr>
          </a:p>
        </p:txBody>
      </p:sp>
    </p:spTree>
    <p:extLst>
      <p:ext uri="{BB962C8B-B14F-4D97-AF65-F5344CB8AC3E}">
        <p14:creationId xmlns:p14="http://schemas.microsoft.com/office/powerpoint/2010/main" val="8868063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8613"/>
            <a:ext cx="8229600" cy="1143000"/>
          </a:xfrm>
        </p:spPr>
        <p:txBody>
          <a:bodyPr>
            <a:noAutofit/>
          </a:bodyPr>
          <a:lstStyle/>
          <a:p>
            <a:pPr>
              <a:defRPr/>
            </a:pPr>
            <a:r>
              <a:rPr lang="en-US" sz="3200" dirty="0" smtClean="0"/>
              <a:t>EX: Ethanol Crush Spreads Contract, Crush New Ethanol Plant Profitability</a:t>
            </a:r>
            <a:endParaRPr lang="en-US" sz="3200" dirty="0"/>
          </a:p>
        </p:txBody>
      </p:sp>
      <p:sp>
        <p:nvSpPr>
          <p:cNvPr id="30723" name="Text Placeholder 5"/>
          <p:cNvSpPr>
            <a:spLocks noGrp="1"/>
          </p:cNvSpPr>
          <p:nvPr>
            <p:ph type="body" idx="1"/>
          </p:nvPr>
        </p:nvSpPr>
        <p:spPr>
          <a:xfrm>
            <a:off x="609601" y="5105400"/>
            <a:ext cx="3733800" cy="639762"/>
          </a:xfrm>
          <a:ln>
            <a:headEnd/>
            <a:tailEnd/>
          </a:ln>
        </p:spPr>
        <p:txBody>
          <a:bodyPr/>
          <a:lstStyle/>
          <a:p>
            <a:pPr marL="63500"/>
            <a:r>
              <a:rPr lang="en-US" altLang="en-US" dirty="0" smtClean="0"/>
              <a:t>Ethanol returns peaked in 2006, and by 2009 had gone negative…</a:t>
            </a:r>
          </a:p>
        </p:txBody>
      </p:sp>
      <p:sp>
        <p:nvSpPr>
          <p:cNvPr id="30724" name="Text Placeholder 7"/>
          <p:cNvSpPr>
            <a:spLocks noGrp="1"/>
          </p:cNvSpPr>
          <p:nvPr>
            <p:ph type="body" sz="half" idx="3"/>
          </p:nvPr>
        </p:nvSpPr>
        <p:spPr>
          <a:xfrm>
            <a:off x="4778345" y="5105400"/>
            <a:ext cx="4098925" cy="890587"/>
          </a:xfrm>
          <a:ln>
            <a:headEnd/>
            <a:tailEnd/>
          </a:ln>
        </p:spPr>
        <p:txBody>
          <a:bodyPr/>
          <a:lstStyle/>
          <a:p>
            <a:pPr marL="63500"/>
            <a:r>
              <a:rPr lang="en-US" altLang="en-US" dirty="0" smtClean="0"/>
              <a:t>But in those 3 years the number of ethanol plants in the US increased 79%, while total capacity increased 130%.</a:t>
            </a:r>
          </a:p>
        </p:txBody>
      </p:sp>
      <p:sp>
        <p:nvSpPr>
          <p:cNvPr id="3072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072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7DDC90B-2045-43C1-B5A8-BF49886123BD}" type="slidenum">
              <a:rPr lang="en-US" altLang="en-US" smtClean="0">
                <a:solidFill>
                  <a:srgbClr val="B0B19E"/>
                </a:solidFill>
              </a:rPr>
              <a:pPr/>
              <a:t>28</a:t>
            </a:fld>
            <a:endParaRPr lang="en-US" altLang="en-US" smtClean="0">
              <a:solidFill>
                <a:srgbClr val="B0B19E"/>
              </a:solidFill>
            </a:endParaRPr>
          </a:p>
        </p:txBody>
      </p:sp>
      <p:pic>
        <p:nvPicPr>
          <p:cNvPr id="30727" name="Content Placeholder 10"/>
          <p:cNvPicPr>
            <a:picLocks noGrp="1" noChangeAspect="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57200" y="1557338"/>
            <a:ext cx="4022725" cy="2940050"/>
          </a:xfrm>
          <a:ln>
            <a:headEnd/>
            <a:tailEnd/>
          </a:ln>
        </p:spPr>
      </p:pic>
      <p:graphicFrame>
        <p:nvGraphicFramePr>
          <p:cNvPr id="14" name="Content Placeholder 13"/>
          <p:cNvGraphicFramePr>
            <a:graphicFrameLocks noGrp="1"/>
          </p:cNvGraphicFramePr>
          <p:nvPr>
            <p:ph sz="quarter" idx="4"/>
            <p:extLst>
              <p:ext uri="{D42A27DB-BD31-4B8C-83A1-F6EECF244321}">
                <p14:modId xmlns:p14="http://schemas.microsoft.com/office/powerpoint/2010/main" val="1377506086"/>
              </p:ext>
            </p:extLst>
          </p:nvPr>
        </p:nvGraphicFramePr>
        <p:xfrm>
          <a:off x="4953000" y="1557338"/>
          <a:ext cx="3568700" cy="3352800"/>
        </p:xfrm>
        <a:graphic>
          <a:graphicData uri="http://schemas.openxmlformats.org/drawingml/2006/table">
            <a:tbl>
              <a:tblPr>
                <a:tableStyleId>{5C22544A-7EE6-4342-B048-85BDC9FD1C3A}</a:tableStyleId>
              </a:tblPr>
              <a:tblGrid>
                <a:gridCol w="596369"/>
                <a:gridCol w="942137"/>
                <a:gridCol w="964342"/>
                <a:gridCol w="1065852"/>
              </a:tblGrid>
              <a:tr h="200025">
                <a:tc gridSpan="4">
                  <a:txBody>
                    <a:bodyPr/>
                    <a:lstStyle/>
                    <a:p>
                      <a:pPr algn="ctr" fontAlgn="b"/>
                      <a:r>
                        <a:rPr lang="en-US" sz="1200" u="none" strike="noStrike" dirty="0">
                          <a:effectLst/>
                        </a:rPr>
                        <a:t>U.S. Ethanol Plants, Capacity, and Production</a:t>
                      </a:r>
                      <a:endParaRPr lang="en-US" sz="1200" b="1" i="0" u="none" strike="noStrike" dirty="0">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161925">
                <a:tc>
                  <a:txBody>
                    <a:bodyPr/>
                    <a:lstStyle/>
                    <a:p>
                      <a:pPr algn="ctr" fontAlgn="b"/>
                      <a:r>
                        <a:rPr lang="en-US" sz="1000" u="none" strike="noStrike">
                          <a:effectLst/>
                        </a:rPr>
                        <a:t>Year</a:t>
                      </a:r>
                      <a:endParaRPr lang="en-US" sz="1000" b="0" i="0" u="none" strike="noStrike">
                        <a:effectLst/>
                        <a:latin typeface="Arial"/>
                      </a:endParaRPr>
                    </a:p>
                  </a:txBody>
                  <a:tcPr marL="9525" marR="9525" marT="9525" marB="0" anchor="b"/>
                </a:tc>
                <a:tc>
                  <a:txBody>
                    <a:bodyPr/>
                    <a:lstStyle/>
                    <a:p>
                      <a:pPr algn="ctr" fontAlgn="b"/>
                      <a:r>
                        <a:rPr lang="en-US" sz="1000" u="none" strike="noStrike">
                          <a:effectLst/>
                        </a:rPr>
                        <a:t>Ethanol Plants</a:t>
                      </a:r>
                      <a:endParaRPr lang="en-US" sz="1000" b="0" i="0" u="none" strike="noStrike">
                        <a:effectLst/>
                        <a:latin typeface="Arial"/>
                      </a:endParaRPr>
                    </a:p>
                  </a:txBody>
                  <a:tcPr marL="9525" marR="9525" marT="9525" marB="0" anchor="b"/>
                </a:tc>
                <a:tc>
                  <a:txBody>
                    <a:bodyPr/>
                    <a:lstStyle/>
                    <a:p>
                      <a:pPr algn="ctr" fontAlgn="b"/>
                      <a:r>
                        <a:rPr lang="en-US" sz="1000" u="none" strike="noStrike" dirty="0">
                          <a:effectLst/>
                        </a:rPr>
                        <a:t>Capacity (MGY)</a:t>
                      </a:r>
                      <a:endParaRPr lang="en-US" sz="1000" b="0" i="0" u="none" strike="noStrike" dirty="0">
                        <a:effectLst/>
                        <a:latin typeface="Arial"/>
                      </a:endParaRPr>
                    </a:p>
                  </a:txBody>
                  <a:tcPr marL="9525" marR="9525" marT="9525" marB="0" anchor="b"/>
                </a:tc>
                <a:tc>
                  <a:txBody>
                    <a:bodyPr/>
                    <a:lstStyle/>
                    <a:p>
                      <a:pPr algn="ctr" fontAlgn="b"/>
                      <a:r>
                        <a:rPr lang="en-US" sz="1000" u="none" strike="noStrike">
                          <a:effectLst/>
                        </a:rPr>
                        <a:t>Production (MGY)</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1999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50</a:t>
                      </a:r>
                      <a:endParaRPr lang="en-US" sz="1000" b="0" i="0" u="none" strike="noStrike">
                        <a:effectLst/>
                        <a:latin typeface="Arial"/>
                      </a:endParaRPr>
                    </a:p>
                  </a:txBody>
                  <a:tcPr marL="9525" marR="9525" marT="9525" marB="0" anchor="b"/>
                </a:tc>
                <a:tc>
                  <a:txBody>
                    <a:bodyPr/>
                    <a:lstStyle/>
                    <a:p>
                      <a:pPr algn="r" fontAlgn="b"/>
                      <a:r>
                        <a:rPr lang="en-US" sz="1000" u="none" strike="noStrike" dirty="0">
                          <a:effectLst/>
                        </a:rPr>
                        <a:t>               1,779 </a:t>
                      </a:r>
                      <a:endParaRPr lang="en-US" sz="1000" b="0" i="0" u="none" strike="noStrike" dirty="0">
                        <a:effectLst/>
                        <a:latin typeface="Arial"/>
                      </a:endParaRPr>
                    </a:p>
                  </a:txBody>
                  <a:tcPr marL="9525" marR="9525" marT="9525" marB="0" anchor="b"/>
                </a:tc>
                <a:tc>
                  <a:txBody>
                    <a:bodyPr/>
                    <a:lstStyle/>
                    <a:p>
                      <a:pPr algn="r" fontAlgn="b"/>
                      <a:r>
                        <a:rPr lang="en-US" sz="1000" u="none" strike="noStrike">
                          <a:effectLst/>
                        </a:rPr>
                        <a:t>                 1,465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2000</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54</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1,840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1,622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56</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2,007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1,765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2002</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61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2,738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2,140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2003</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68</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3,190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2,810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2004</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72</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3,699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3,404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2005</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81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4,398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3,904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dirty="0">
                          <a:effectLst/>
                        </a:rPr>
                        <a:t>2006</a:t>
                      </a:r>
                      <a:endParaRPr lang="en-US" sz="1000" b="0" i="0" u="none" strike="noStrike" dirty="0">
                        <a:effectLst/>
                        <a:latin typeface="Arial"/>
                      </a:endParaRPr>
                    </a:p>
                  </a:txBody>
                  <a:tcPr marL="9525" marR="9525" marT="9525" marB="0" anchor="b"/>
                </a:tc>
                <a:tc>
                  <a:txBody>
                    <a:bodyPr/>
                    <a:lstStyle/>
                    <a:p>
                      <a:pPr algn="r" fontAlgn="b"/>
                      <a:r>
                        <a:rPr lang="en-US" sz="1000" u="none" strike="noStrike">
                          <a:effectLst/>
                        </a:rPr>
                        <a:t>95</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6,317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4,884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dirty="0">
                          <a:effectLst/>
                        </a:rPr>
                        <a:t>2007</a:t>
                      </a:r>
                      <a:endParaRPr lang="en-US" sz="1000" b="0" i="0" u="none" strike="noStrike" dirty="0">
                        <a:effectLst/>
                        <a:latin typeface="Arial"/>
                      </a:endParaRPr>
                    </a:p>
                  </a:txBody>
                  <a:tcPr marL="9525" marR="9525" marT="9525" marB="0" anchor="b"/>
                </a:tc>
                <a:tc>
                  <a:txBody>
                    <a:bodyPr/>
                    <a:lstStyle/>
                    <a:p>
                      <a:pPr algn="r" fontAlgn="b"/>
                      <a:r>
                        <a:rPr lang="en-US" sz="1000" u="none" strike="noStrike">
                          <a:effectLst/>
                        </a:rPr>
                        <a:t>110</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11,623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6,521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dirty="0">
                          <a:effectLst/>
                        </a:rPr>
                        <a:t>2008</a:t>
                      </a:r>
                      <a:endParaRPr lang="en-US" sz="1000" b="0" i="0" u="none" strike="noStrike" dirty="0">
                        <a:effectLst/>
                        <a:latin typeface="Arial"/>
                      </a:endParaRPr>
                    </a:p>
                  </a:txBody>
                  <a:tcPr marL="9525" marR="9525" marT="9525" marB="0" anchor="b"/>
                </a:tc>
                <a:tc>
                  <a:txBody>
                    <a:bodyPr/>
                    <a:lstStyle/>
                    <a:p>
                      <a:pPr algn="r" fontAlgn="b"/>
                      <a:r>
                        <a:rPr lang="en-US" sz="1000" u="none" strike="noStrike">
                          <a:effectLst/>
                        </a:rPr>
                        <a:t>139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13,424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9,309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2009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170</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14,541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10,938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2010</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189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14,460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13,298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2011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204</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14,631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13,929 </a:t>
                      </a:r>
                      <a:endParaRPr lang="en-US" sz="1000" b="0" i="0" u="none" strike="noStrike">
                        <a:effectLst/>
                        <a:latin typeface="Arial"/>
                      </a:endParaRPr>
                    </a:p>
                  </a:txBody>
                  <a:tcPr marL="9525" marR="9525" marT="9525" marB="0" anchor="b"/>
                </a:tc>
              </a:tr>
              <a:tr h="161925">
                <a:tc>
                  <a:txBody>
                    <a:bodyPr/>
                    <a:lstStyle/>
                    <a:p>
                      <a:pPr algn="ctr" fontAlgn="b"/>
                      <a:r>
                        <a:rPr lang="en-US" sz="1000" u="none" strike="noStrike">
                          <a:effectLst/>
                        </a:rPr>
                        <a:t>2012</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209</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15,047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13,218 </a:t>
                      </a:r>
                      <a:endParaRPr lang="en-US" sz="1000" b="0" i="0" u="none" strike="noStrike">
                        <a:effectLst/>
                        <a:latin typeface="Arial"/>
                      </a:endParaRPr>
                    </a:p>
                  </a:txBody>
                  <a:tcPr marL="9525" marR="9525" marT="9525" marB="0" anchor="b"/>
                </a:tc>
              </a:tr>
              <a:tr h="171450">
                <a:tc>
                  <a:txBody>
                    <a:bodyPr/>
                    <a:lstStyle/>
                    <a:p>
                      <a:pPr algn="ctr" fontAlgn="b"/>
                      <a:r>
                        <a:rPr lang="en-US" sz="1000" u="none" strike="noStrike">
                          <a:effectLst/>
                        </a:rPr>
                        <a:t>2013</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211</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14,887 </a:t>
                      </a:r>
                      <a:endParaRPr lang="en-US" sz="1000" b="0" i="0" u="none" strike="noStrike">
                        <a:effectLst/>
                        <a:latin typeface="Arial"/>
                      </a:endParaRPr>
                    </a:p>
                  </a:txBody>
                  <a:tcPr marL="9525" marR="9525" marT="9525" marB="0" anchor="b"/>
                </a:tc>
                <a:tc>
                  <a:txBody>
                    <a:bodyPr/>
                    <a:lstStyle/>
                    <a:p>
                      <a:pPr algn="r" fontAlgn="b"/>
                      <a:r>
                        <a:rPr lang="en-US" sz="1000" u="none" strike="noStrike">
                          <a:effectLst/>
                        </a:rPr>
                        <a:t>                13,312 </a:t>
                      </a:r>
                      <a:endParaRPr lang="en-US" sz="1000" b="0" i="0" u="none" strike="noStrike">
                        <a:effectLst/>
                        <a:latin typeface="Arial"/>
                      </a:endParaRPr>
                    </a:p>
                  </a:txBody>
                  <a:tcPr marL="9525" marR="9525" marT="9525" marB="0" anchor="b"/>
                </a:tc>
              </a:tr>
              <a:tr h="161925">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c>
                  <a:txBody>
                    <a:bodyPr/>
                    <a:lstStyle/>
                    <a:p>
                      <a:pPr algn="l" fontAlgn="b"/>
                      <a:endParaRPr lang="en-US" sz="1000" b="0" i="0" u="none" strike="noStrike">
                        <a:effectLst/>
                        <a:latin typeface="Arial"/>
                      </a:endParaRPr>
                    </a:p>
                  </a:txBody>
                  <a:tcPr marL="9525" marR="9525" marT="9525" marB="0" anchor="b"/>
                </a:tc>
              </a:tr>
              <a:tr h="390525">
                <a:tc gridSpan="4">
                  <a:txBody>
                    <a:bodyPr/>
                    <a:lstStyle/>
                    <a:p>
                      <a:pPr algn="l" fontAlgn="b"/>
                      <a:r>
                        <a:rPr lang="en-US" sz="1000" u="none" strike="noStrike" dirty="0">
                          <a:effectLst/>
                        </a:rPr>
                        <a:t>Source: Renewable Fuels Association. Ethanol Industry Statistics. http://www.ethanolrfa.org/pages/statistics</a:t>
                      </a:r>
                      <a:endParaRPr lang="en-US" sz="1000" b="0" i="0" u="none" strike="noStrike" dirty="0">
                        <a:effectLst/>
                        <a:latin typeface="Arial"/>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Pipelines and Transmission Lines</a:t>
            </a:r>
            <a:endParaRPr lang="en-US" dirty="0"/>
          </a:p>
        </p:txBody>
      </p:sp>
      <p:sp>
        <p:nvSpPr>
          <p:cNvPr id="32771" name="Content Placeholder 2"/>
          <p:cNvSpPr>
            <a:spLocks noGrp="1"/>
          </p:cNvSpPr>
          <p:nvPr>
            <p:ph idx="1"/>
          </p:nvPr>
        </p:nvSpPr>
        <p:spPr/>
        <p:txBody>
          <a:bodyPr/>
          <a:lstStyle/>
          <a:p>
            <a:r>
              <a:rPr lang="en-US" altLang="en-US" dirty="0"/>
              <a:t>High capital costs and long payback periods exposes them to risk of unseen market and industry changes</a:t>
            </a:r>
          </a:p>
          <a:p>
            <a:pPr lvl="1"/>
            <a:r>
              <a:rPr lang="en-US" altLang="en-US" dirty="0" smtClean="0"/>
              <a:t>Water Companies</a:t>
            </a:r>
          </a:p>
          <a:p>
            <a:pPr lvl="1"/>
            <a:r>
              <a:rPr lang="en-US" altLang="en-US" dirty="0" smtClean="0"/>
              <a:t>Oil Pipelines</a:t>
            </a:r>
          </a:p>
          <a:p>
            <a:pPr lvl="1"/>
            <a:r>
              <a:rPr lang="en-US" altLang="en-US" dirty="0" smtClean="0"/>
              <a:t>Natural </a:t>
            </a:r>
            <a:r>
              <a:rPr lang="en-US" altLang="en-US" smtClean="0"/>
              <a:t>Gas Pipelines</a:t>
            </a:r>
            <a:endParaRPr lang="en-US" altLang="en-US" dirty="0" smtClean="0"/>
          </a:p>
          <a:p>
            <a:pPr lvl="1"/>
            <a:r>
              <a:rPr lang="en-US" altLang="en-US" dirty="0" smtClean="0"/>
              <a:t>Power Transmission Line</a:t>
            </a:r>
          </a:p>
          <a:p>
            <a:pPr lvl="1"/>
            <a:r>
              <a:rPr lang="en-US" altLang="en-US" dirty="0" smtClean="0"/>
              <a:t>Telecomm/Fiber Optic Lines</a:t>
            </a:r>
          </a:p>
        </p:txBody>
      </p:sp>
      <p:sp>
        <p:nvSpPr>
          <p:cNvPr id="3277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277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01DCA5-CC0B-4DDB-A4C0-7F98565520FE}" type="slidenum">
              <a:rPr lang="en-US" altLang="en-US" smtClean="0">
                <a:solidFill>
                  <a:srgbClr val="B0B19E"/>
                </a:solidFill>
              </a:rPr>
              <a:pPr/>
              <a:t>29</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12291" name="Slide Number Placeholder 2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D03EFB-98F5-4AE8-BF67-486C6189F7BA}" type="slidenum">
              <a:rPr lang="en-US" altLang="en-US" smtClean="0">
                <a:solidFill>
                  <a:srgbClr val="B0B19E"/>
                </a:solidFill>
              </a:rPr>
              <a:pPr/>
              <a:t>3</a:t>
            </a:fld>
            <a:endParaRPr lang="en-US" altLang="en-US" smtClean="0">
              <a:solidFill>
                <a:srgbClr val="B0B19E"/>
              </a:solidFill>
            </a:endParaRPr>
          </a:p>
        </p:txBody>
      </p:sp>
      <p:sp>
        <p:nvSpPr>
          <p:cNvPr id="12292" name="Rectangle 3"/>
          <p:cNvSpPr>
            <a:spLocks noGrp="1" noRot="1" noChangeArrowheads="1"/>
          </p:cNvSpPr>
          <p:nvPr>
            <p:ph idx="1"/>
          </p:nvPr>
        </p:nvSpPr>
        <p:spPr>
          <a:xfrm>
            <a:off x="1435100" y="1600200"/>
            <a:ext cx="7499350" cy="4648200"/>
          </a:xfrm>
        </p:spPr>
        <p:txBody>
          <a:bodyPr/>
          <a:lstStyle/>
          <a:p>
            <a:pPr eaLnBrk="1" hangingPunct="1">
              <a:lnSpc>
                <a:spcPct val="80000"/>
              </a:lnSpc>
              <a:buFont typeface="Wingdings 3" panose="05040102010807070707" pitchFamily="18" charset="2"/>
              <a:buNone/>
            </a:pPr>
            <a:r>
              <a:rPr lang="en-US" altLang="en-US" sz="2200" dirty="0" smtClean="0"/>
              <a:t>	</a:t>
            </a:r>
            <a:r>
              <a:rPr lang="en-US" altLang="en-US" sz="2400" dirty="0" smtClean="0"/>
              <a:t>Provides real estate and business appraisal and advisory services, nationally and internationally, concerning conventional and non-traditional appraisal issues.</a:t>
            </a:r>
          </a:p>
          <a:p>
            <a:pPr eaLnBrk="1" hangingPunct="1">
              <a:lnSpc>
                <a:spcPct val="80000"/>
              </a:lnSpc>
              <a:buFont typeface="Wingdings 3" panose="05040102010807070707" pitchFamily="18" charset="2"/>
              <a:buNone/>
            </a:pPr>
            <a:endParaRPr lang="en-US" altLang="en-US" sz="2400" dirty="0" smtClean="0"/>
          </a:p>
          <a:p>
            <a:pPr eaLnBrk="1" hangingPunct="1">
              <a:lnSpc>
                <a:spcPct val="80000"/>
              </a:lnSpc>
            </a:pPr>
            <a:r>
              <a:rPr lang="en-US" altLang="en-US" sz="2400" dirty="0" smtClean="0"/>
              <a:t>Power Plants and Fuels Refineries</a:t>
            </a:r>
          </a:p>
          <a:p>
            <a:pPr eaLnBrk="1" hangingPunct="1">
              <a:lnSpc>
                <a:spcPct val="80000"/>
              </a:lnSpc>
            </a:pPr>
            <a:r>
              <a:rPr lang="en-US" altLang="en-US" sz="2400" dirty="0" smtClean="0"/>
              <a:t>Utilities and Special Purpose Properties</a:t>
            </a:r>
          </a:p>
          <a:p>
            <a:pPr eaLnBrk="1" hangingPunct="1">
              <a:lnSpc>
                <a:spcPct val="80000"/>
              </a:lnSpc>
            </a:pPr>
            <a:r>
              <a:rPr lang="en-US" altLang="en-US" sz="2400" dirty="0" smtClean="0"/>
              <a:t>Development,  Acquisition/Disposition</a:t>
            </a:r>
          </a:p>
          <a:p>
            <a:pPr eaLnBrk="1" hangingPunct="1">
              <a:lnSpc>
                <a:spcPct val="80000"/>
              </a:lnSpc>
            </a:pPr>
            <a:r>
              <a:rPr lang="en-US" altLang="en-US" sz="2400" dirty="0" smtClean="0"/>
              <a:t>Financing &amp; Feasibility</a:t>
            </a:r>
          </a:p>
          <a:p>
            <a:pPr eaLnBrk="1" hangingPunct="1">
              <a:lnSpc>
                <a:spcPct val="80000"/>
              </a:lnSpc>
            </a:pPr>
            <a:r>
              <a:rPr lang="en-US" altLang="en-US" sz="2400" dirty="0" smtClean="0"/>
              <a:t>Investor Reporting, GAAP Accounting</a:t>
            </a:r>
          </a:p>
          <a:p>
            <a:pPr eaLnBrk="1" hangingPunct="1">
              <a:lnSpc>
                <a:spcPct val="80000"/>
              </a:lnSpc>
            </a:pPr>
            <a:r>
              <a:rPr lang="en-US" altLang="en-US" sz="2400" dirty="0" smtClean="0"/>
              <a:t>Tax (i.e. Property Tax or Income Tax) or Audit</a:t>
            </a:r>
          </a:p>
          <a:p>
            <a:pPr eaLnBrk="1" hangingPunct="1">
              <a:lnSpc>
                <a:spcPct val="80000"/>
              </a:lnSpc>
            </a:pPr>
            <a:r>
              <a:rPr lang="en-US" altLang="en-US" sz="2400" dirty="0" smtClean="0"/>
              <a:t>Litigation</a:t>
            </a:r>
          </a:p>
          <a:p>
            <a:pPr eaLnBrk="1" hangingPunct="1">
              <a:lnSpc>
                <a:spcPct val="80000"/>
              </a:lnSpc>
            </a:pPr>
            <a:r>
              <a:rPr lang="en-US" altLang="en-US" sz="2400" dirty="0" smtClean="0"/>
              <a:t>Conventional Commercial Real Estate</a:t>
            </a:r>
          </a:p>
        </p:txBody>
      </p:sp>
      <p:sp>
        <p:nvSpPr>
          <p:cNvPr id="35842" name="Rectangle 2"/>
          <p:cNvSpPr>
            <a:spLocks noRot="1" noChangeArrowheads="1"/>
          </p:cNvSpPr>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3600">
                <a:solidFill>
                  <a:srgbClr val="696D52"/>
                </a:solidFill>
                <a:effectLst>
                  <a:outerShdw blurRad="38100" dist="38100" dir="2700000" algn="tl">
                    <a:srgbClr val="C0C0C0"/>
                  </a:outerShdw>
                </a:effectLst>
                <a:latin typeface="Gill Sans MT" panose="020B0502020104020203" pitchFamily="34" charset="0"/>
              </a:defRPr>
            </a:lvl1pPr>
            <a:lvl2pPr>
              <a:defRPr sz="3600">
                <a:solidFill>
                  <a:srgbClr val="696D52"/>
                </a:solidFill>
                <a:effectLst>
                  <a:outerShdw blurRad="38100" dist="38100" dir="2700000" algn="tl">
                    <a:srgbClr val="C0C0C0"/>
                  </a:outerShdw>
                </a:effectLst>
                <a:latin typeface="Gill Sans MT" panose="020B0502020104020203" pitchFamily="34" charset="0"/>
              </a:defRPr>
            </a:lvl2pPr>
            <a:lvl3pPr>
              <a:defRPr sz="3600">
                <a:solidFill>
                  <a:srgbClr val="696D52"/>
                </a:solidFill>
                <a:effectLst>
                  <a:outerShdw blurRad="38100" dist="38100" dir="2700000" algn="tl">
                    <a:srgbClr val="C0C0C0"/>
                  </a:outerShdw>
                </a:effectLst>
                <a:latin typeface="Gill Sans MT" panose="020B0502020104020203" pitchFamily="34" charset="0"/>
              </a:defRPr>
            </a:lvl3pPr>
            <a:lvl4pPr>
              <a:defRPr sz="3600">
                <a:solidFill>
                  <a:srgbClr val="696D52"/>
                </a:solidFill>
                <a:effectLst>
                  <a:outerShdw blurRad="38100" dist="38100" dir="2700000" algn="tl">
                    <a:srgbClr val="C0C0C0"/>
                  </a:outerShdw>
                </a:effectLst>
                <a:latin typeface="Gill Sans MT" panose="020B0502020104020203" pitchFamily="34" charset="0"/>
              </a:defRPr>
            </a:lvl4pPr>
            <a:lvl5pPr>
              <a:defRPr sz="3600">
                <a:solidFill>
                  <a:srgbClr val="696D52"/>
                </a:solidFill>
                <a:effectLst>
                  <a:outerShdw blurRad="38100" dist="38100" dir="2700000" algn="tl">
                    <a:srgbClr val="C0C0C0"/>
                  </a:outerShdw>
                </a:effectLst>
                <a:latin typeface="Gill Sans MT" panose="020B0502020104020203" pitchFamily="34" charset="0"/>
              </a:defRPr>
            </a:lvl5pPr>
            <a:lvl6pPr marL="45720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anose="020B0502020104020203" pitchFamily="34" charset="0"/>
              </a:defRPr>
            </a:lvl6pPr>
            <a:lvl7pPr marL="91440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anose="020B0502020104020203" pitchFamily="34" charset="0"/>
              </a:defRPr>
            </a:lvl7pPr>
            <a:lvl8pPr marL="137160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anose="020B0502020104020203" pitchFamily="34" charset="0"/>
              </a:defRPr>
            </a:lvl8pPr>
            <a:lvl9pPr marL="182880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anose="020B0502020104020203" pitchFamily="34" charset="0"/>
              </a:defRPr>
            </a:lvl9pPr>
          </a:lstStyle>
          <a:p>
            <a:pPr eaLnBrk="1" hangingPunct="1">
              <a:defRPr/>
            </a:pPr>
            <a:r>
              <a:rPr lang="en-US" altLang="en-US" smtClean="0"/>
              <a:t>Federal Appraisal &amp; Consulting </a:t>
            </a:r>
            <a:r>
              <a:rPr lang="en-US" altLang="en-US" sz="2800" smtClean="0"/>
              <a:t>LLC</a:t>
            </a:r>
          </a:p>
        </p:txBody>
      </p:sp>
      <p:sp>
        <p:nvSpPr>
          <p:cNvPr id="5" name="Wave 4"/>
          <p:cNvSpPr/>
          <p:nvPr/>
        </p:nvSpPr>
        <p:spPr>
          <a:xfrm>
            <a:off x="1752600" y="2819400"/>
            <a:ext cx="6858000" cy="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Pipelines</a:t>
            </a:r>
            <a:endParaRPr lang="en-US" dirty="0"/>
          </a:p>
        </p:txBody>
      </p:sp>
      <p:sp>
        <p:nvSpPr>
          <p:cNvPr id="33795" name="Content Placeholder 2"/>
          <p:cNvSpPr>
            <a:spLocks noGrp="1"/>
          </p:cNvSpPr>
          <p:nvPr>
            <p:ph idx="1"/>
          </p:nvPr>
        </p:nvSpPr>
        <p:spPr>
          <a:xfrm>
            <a:off x="152400" y="1447800"/>
            <a:ext cx="8648700" cy="4800600"/>
          </a:xfrm>
        </p:spPr>
        <p:txBody>
          <a:bodyPr/>
          <a:lstStyle/>
          <a:p>
            <a:r>
              <a:rPr lang="en-US" altLang="en-US" dirty="0" smtClean="0"/>
              <a:t>New oil pipelines can make rail transport for oil or distillates less competitive.</a:t>
            </a:r>
          </a:p>
          <a:p>
            <a:r>
              <a:rPr lang="en-US" altLang="en-US" dirty="0" smtClean="0"/>
              <a:t>New natural gas pipelines can support more gas-fired generation, hurting coal and nuclear power production</a:t>
            </a:r>
          </a:p>
          <a:p>
            <a:pPr lvl="1"/>
            <a:r>
              <a:rPr lang="en-US" altLang="en-US" dirty="0" smtClean="0"/>
              <a:t>Most likely to impact New England states in the next few years</a:t>
            </a:r>
          </a:p>
          <a:p>
            <a:r>
              <a:rPr lang="en-US" altLang="en-US" dirty="0" smtClean="0"/>
              <a:t>Increased domestic oil and natural gas production decreases volumes at import facilities, negatively impacting values</a:t>
            </a:r>
          </a:p>
          <a:p>
            <a:pPr lvl="1"/>
            <a:endParaRPr lang="en-US" altLang="en-US" dirty="0" smtClean="0"/>
          </a:p>
          <a:p>
            <a:pPr lvl="1"/>
            <a:endParaRPr lang="en-US" altLang="en-US" dirty="0" smtClean="0"/>
          </a:p>
        </p:txBody>
      </p:sp>
      <p:sp>
        <p:nvSpPr>
          <p:cNvPr id="3379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379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C85840-748B-4DD0-99E4-5DB7C3625EF7}" type="slidenum">
              <a:rPr lang="en-US" altLang="en-US" smtClean="0">
                <a:solidFill>
                  <a:srgbClr val="B0B19E"/>
                </a:solidFill>
              </a:rPr>
              <a:pPr/>
              <a:t>30</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Government Subsidies</a:t>
            </a:r>
            <a:endParaRPr lang="en-US" dirty="0"/>
          </a:p>
        </p:txBody>
      </p:sp>
      <p:sp>
        <p:nvSpPr>
          <p:cNvPr id="34819" name="Content Placeholder 2"/>
          <p:cNvSpPr>
            <a:spLocks noGrp="1"/>
          </p:cNvSpPr>
          <p:nvPr>
            <p:ph idx="1"/>
          </p:nvPr>
        </p:nvSpPr>
        <p:spPr/>
        <p:txBody>
          <a:bodyPr/>
          <a:lstStyle/>
          <a:p>
            <a:r>
              <a:rPr lang="en-US" altLang="en-US" dirty="0" smtClean="0"/>
              <a:t>Some large projects require government subsidies for financial feasibility</a:t>
            </a:r>
          </a:p>
          <a:p>
            <a:pPr lvl="1"/>
            <a:r>
              <a:rPr lang="en-US" altLang="en-US" dirty="0" smtClean="0"/>
              <a:t>Costs to development only equal cash flows when cash flows from operations are enhanced with subsidies</a:t>
            </a:r>
          </a:p>
          <a:p>
            <a:pPr lvl="2"/>
            <a:r>
              <a:rPr lang="en-US" altLang="en-US" dirty="0" smtClean="0"/>
              <a:t>Cost = value of cash flow from operations + value of subsidies</a:t>
            </a:r>
          </a:p>
          <a:p>
            <a:pPr lvl="2"/>
            <a:r>
              <a:rPr lang="en-US" altLang="en-US" dirty="0" smtClean="0"/>
              <a:t>EG.  ARRA1603 for Wind and Solar.</a:t>
            </a:r>
          </a:p>
        </p:txBody>
      </p:sp>
      <p:sp>
        <p:nvSpPr>
          <p:cNvPr id="3482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482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E42C39B-D987-4E12-80D5-1D879B1C5ABD}" type="slidenum">
              <a:rPr lang="en-US" altLang="en-US" smtClean="0">
                <a:solidFill>
                  <a:srgbClr val="B0B19E"/>
                </a:solidFill>
              </a:rPr>
              <a:pPr/>
              <a:t>31</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Appraisal Issues</a:t>
            </a:r>
            <a:endParaRPr lang="en-US" dirty="0"/>
          </a:p>
        </p:txBody>
      </p:sp>
      <p:sp>
        <p:nvSpPr>
          <p:cNvPr id="35843" name="Content Placeholder 2"/>
          <p:cNvSpPr>
            <a:spLocks noGrp="1"/>
          </p:cNvSpPr>
          <p:nvPr>
            <p:ph idx="1"/>
          </p:nvPr>
        </p:nvSpPr>
        <p:spPr/>
        <p:txBody>
          <a:bodyPr/>
          <a:lstStyle/>
          <a:p>
            <a:r>
              <a:rPr lang="en-US" altLang="en-US" dirty="0" smtClean="0"/>
              <a:t>Market and Industry Knowledge</a:t>
            </a:r>
          </a:p>
          <a:p>
            <a:r>
              <a:rPr lang="en-US" altLang="en-US" dirty="0" smtClean="0"/>
              <a:t>Physical Deterioration, engineering</a:t>
            </a:r>
          </a:p>
          <a:p>
            <a:r>
              <a:rPr lang="en-US" altLang="en-US" dirty="0" smtClean="0"/>
              <a:t>Functional &amp; Economic Obsolescence</a:t>
            </a:r>
          </a:p>
          <a:p>
            <a:r>
              <a:rPr lang="en-US" altLang="en-US" dirty="0" smtClean="0"/>
              <a:t>Highest and Best Use</a:t>
            </a:r>
          </a:p>
          <a:p>
            <a:pPr lvl="1"/>
            <a:r>
              <a:rPr lang="en-US" altLang="en-US" dirty="0" smtClean="0"/>
              <a:t>Changes through years</a:t>
            </a:r>
          </a:p>
          <a:p>
            <a:pPr lvl="1"/>
            <a:r>
              <a:rPr lang="en-US" altLang="en-US" dirty="0" smtClean="0"/>
              <a:t>Changes occurring right around appraisal date</a:t>
            </a:r>
          </a:p>
          <a:p>
            <a:pPr lvl="1"/>
            <a:r>
              <a:rPr lang="en-US" altLang="en-US" dirty="0" smtClean="0"/>
              <a:t>Financial feasibility, lack of</a:t>
            </a:r>
          </a:p>
          <a:p>
            <a:pPr lvl="1"/>
            <a:r>
              <a:rPr lang="en-US" altLang="en-US" dirty="0" smtClean="0"/>
              <a:t>Legally permissible</a:t>
            </a:r>
          </a:p>
          <a:p>
            <a:pPr lvl="1"/>
            <a:r>
              <a:rPr lang="en-US" altLang="en-US" dirty="0" smtClean="0"/>
              <a:t>Maximally productive, new</a:t>
            </a:r>
          </a:p>
          <a:p>
            <a:endParaRPr lang="en-US" altLang="en-US" dirty="0" smtClean="0"/>
          </a:p>
        </p:txBody>
      </p:sp>
      <p:sp>
        <p:nvSpPr>
          <p:cNvPr id="3584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584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B22E05A-284B-4062-830E-541370898958}" type="slidenum">
              <a:rPr lang="en-US" altLang="en-US" smtClean="0">
                <a:solidFill>
                  <a:srgbClr val="B0B19E"/>
                </a:solidFill>
              </a:rPr>
              <a:pPr/>
              <a:t>32</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Appraisal Issues</a:t>
            </a:r>
            <a:r>
              <a:rPr lang="en-US" sz="1600" dirty="0" smtClean="0"/>
              <a:t>, continued</a:t>
            </a:r>
            <a:endParaRPr lang="en-US" sz="1600" dirty="0"/>
          </a:p>
        </p:txBody>
      </p:sp>
      <p:sp>
        <p:nvSpPr>
          <p:cNvPr id="36867" name="Content Placeholder 2"/>
          <p:cNvSpPr>
            <a:spLocks noGrp="1"/>
          </p:cNvSpPr>
          <p:nvPr>
            <p:ph idx="1"/>
          </p:nvPr>
        </p:nvSpPr>
        <p:spPr/>
        <p:txBody>
          <a:bodyPr/>
          <a:lstStyle/>
          <a:p>
            <a:r>
              <a:rPr lang="en-US" altLang="en-US" smtClean="0"/>
              <a:t>Changes in Income Stream</a:t>
            </a:r>
          </a:p>
          <a:p>
            <a:pPr lvl="1"/>
            <a:r>
              <a:rPr lang="en-US" altLang="en-US" smtClean="0"/>
              <a:t>Dollar Amounts</a:t>
            </a:r>
          </a:p>
          <a:p>
            <a:pPr lvl="1"/>
            <a:r>
              <a:rPr lang="en-US" altLang="en-US" smtClean="0"/>
              <a:t>Timing of Changes</a:t>
            </a:r>
          </a:p>
          <a:p>
            <a:r>
              <a:rPr lang="en-US" altLang="en-US" smtClean="0"/>
              <a:t>Risks, impacts on Cap and Discount Rates</a:t>
            </a:r>
          </a:p>
          <a:p>
            <a:r>
              <a:rPr lang="en-US" altLang="en-US" smtClean="0"/>
              <a:t>Addressing Retirement</a:t>
            </a:r>
          </a:p>
          <a:p>
            <a:pPr lvl="1"/>
            <a:r>
              <a:rPr lang="en-US" altLang="en-US" smtClean="0"/>
              <a:t>When</a:t>
            </a:r>
          </a:p>
          <a:p>
            <a:pPr lvl="1"/>
            <a:r>
              <a:rPr lang="en-US" altLang="en-US" smtClean="0"/>
              <a:t>Costs</a:t>
            </a:r>
          </a:p>
          <a:p>
            <a:pPr lvl="1"/>
            <a:r>
              <a:rPr lang="en-US" altLang="en-US" smtClean="0"/>
              <a:t>Salvage Value, Scrap Value, </a:t>
            </a:r>
          </a:p>
          <a:p>
            <a:pPr lvl="1"/>
            <a:r>
              <a:rPr lang="en-US" altLang="en-US" smtClean="0"/>
              <a:t>Land and Building Residual Uses and Value</a:t>
            </a:r>
          </a:p>
          <a:p>
            <a:endParaRPr lang="en-US" altLang="en-US" smtClean="0"/>
          </a:p>
          <a:p>
            <a:endParaRPr lang="en-US" altLang="en-US" smtClean="0"/>
          </a:p>
        </p:txBody>
      </p:sp>
      <p:sp>
        <p:nvSpPr>
          <p:cNvPr id="3686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686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CDC47B7-5EDF-4C23-8CFB-CD58E877FC96}" type="slidenum">
              <a:rPr lang="en-US" altLang="en-US" smtClean="0">
                <a:solidFill>
                  <a:srgbClr val="B0B19E"/>
                </a:solidFill>
              </a:rPr>
              <a:pPr/>
              <a:t>33</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Impacts to Highest and Best Use</a:t>
            </a:r>
            <a:endParaRPr lang="en-US" dirty="0"/>
          </a:p>
        </p:txBody>
      </p:sp>
      <p:sp>
        <p:nvSpPr>
          <p:cNvPr id="37891" name="Content Placeholder 2"/>
          <p:cNvSpPr>
            <a:spLocks noGrp="1"/>
          </p:cNvSpPr>
          <p:nvPr>
            <p:ph idx="1"/>
          </p:nvPr>
        </p:nvSpPr>
        <p:spPr/>
        <p:txBody>
          <a:bodyPr/>
          <a:lstStyle/>
          <a:p>
            <a:r>
              <a:rPr lang="en-US" altLang="en-US" dirty="0" smtClean="0"/>
              <a:t>Floor value –lowest value before required consideration of alternative uses.</a:t>
            </a:r>
          </a:p>
          <a:p>
            <a:pPr lvl="1"/>
            <a:r>
              <a:rPr lang="en-US" altLang="en-US" dirty="0" smtClean="0"/>
              <a:t>Retooling</a:t>
            </a:r>
          </a:p>
          <a:p>
            <a:pPr lvl="1"/>
            <a:r>
              <a:rPr lang="en-US" altLang="en-US" dirty="0" smtClean="0"/>
              <a:t>Redevelopment</a:t>
            </a:r>
          </a:p>
          <a:p>
            <a:pPr lvl="1"/>
            <a:r>
              <a:rPr lang="en-US" altLang="en-US" dirty="0" smtClean="0"/>
              <a:t>Liabilities and social costs</a:t>
            </a:r>
          </a:p>
          <a:p>
            <a:pPr lvl="1"/>
            <a:r>
              <a:rPr lang="en-US" altLang="en-US" dirty="0" smtClean="0"/>
              <a:t>Scrap and salvage value</a:t>
            </a:r>
          </a:p>
        </p:txBody>
      </p:sp>
      <p:sp>
        <p:nvSpPr>
          <p:cNvPr id="3789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789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528BD3-1490-4985-BF83-7A0CF563DE4B}" type="slidenum">
              <a:rPr lang="en-US" altLang="en-US" smtClean="0">
                <a:solidFill>
                  <a:srgbClr val="B0B19E"/>
                </a:solidFill>
              </a:rPr>
              <a:pPr/>
              <a:t>34</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EG. Change in Highest and Best Use</a:t>
            </a:r>
            <a:endParaRPr lang="en-US" dirty="0"/>
          </a:p>
        </p:txBody>
      </p:sp>
      <p:sp>
        <p:nvSpPr>
          <p:cNvPr id="6" name="Text Placeholder 5"/>
          <p:cNvSpPr>
            <a:spLocks noGrp="1"/>
          </p:cNvSpPr>
          <p:nvPr>
            <p:ph idx="1"/>
          </p:nvPr>
        </p:nvSpPr>
        <p:spPr>
          <a:xfrm>
            <a:off x="533400" y="1447800"/>
            <a:ext cx="8401050" cy="4800600"/>
          </a:xfrm>
        </p:spPr>
        <p:txBody>
          <a:bodyPr/>
          <a:lstStyle/>
          <a:p>
            <a:pPr>
              <a:defRPr/>
            </a:pPr>
            <a:r>
              <a:rPr lang="en-US" dirty="0" smtClean="0"/>
              <a:t>Dec. 2011- Sunoco closed the 178,000 barrel per day Marcellus Hook refinery in Philadelphia, citing uneconomic returns</a:t>
            </a:r>
          </a:p>
          <a:p>
            <a:pPr>
              <a:defRPr/>
            </a:pPr>
            <a:r>
              <a:rPr lang="en-US" dirty="0" smtClean="0"/>
              <a:t>Sept. 2012 – Sunoco announces plans to redevelop site and infrastructure to support LNG exports</a:t>
            </a:r>
          </a:p>
          <a:p>
            <a:pPr>
              <a:defRPr/>
            </a:pPr>
            <a:r>
              <a:rPr lang="en-US" dirty="0" smtClean="0"/>
              <a:t>Nov 2014 – Sonoco Logistics announces plans to build second pipeline to serve Marcellus Hook, bringing the total announced investments since Sep 2012 to $3+ billion.</a:t>
            </a:r>
          </a:p>
          <a:p>
            <a:pPr marL="82550" indent="0">
              <a:buFont typeface="Wingdings 2" panose="05020102010507070707" pitchFamily="18" charset="2"/>
              <a:buNone/>
              <a:defRPr/>
            </a:pPr>
            <a:endParaRPr lang="en-US" dirty="0"/>
          </a:p>
        </p:txBody>
      </p:sp>
      <p:sp>
        <p:nvSpPr>
          <p:cNvPr id="3891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891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C80C2E-8667-479C-BB8C-0888D049BE5E}" type="slidenum">
              <a:rPr lang="en-US" altLang="en-US" smtClean="0">
                <a:solidFill>
                  <a:srgbClr val="B0B19E"/>
                </a:solidFill>
              </a:rPr>
              <a:pPr/>
              <a:t>35</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a:defRPr/>
            </a:pPr>
            <a:r>
              <a:rPr lang="en-US" dirty="0" smtClean="0"/>
              <a:t>Highest and Best Use </a:t>
            </a:r>
            <a:r>
              <a:rPr lang="en-US" sz="1600" dirty="0" smtClean="0"/>
              <a:t>Continued</a:t>
            </a:r>
            <a:endParaRPr lang="en-US" sz="1600" dirty="0"/>
          </a:p>
        </p:txBody>
      </p:sp>
      <p:pic>
        <p:nvPicPr>
          <p:cNvPr id="3993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28800" y="1479550"/>
            <a:ext cx="6705600" cy="4732338"/>
          </a:xfrm>
        </p:spPr>
      </p:pic>
      <p:sp>
        <p:nvSpPr>
          <p:cNvPr id="39940"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3994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3A5F91-2B9A-4814-BDB6-AB02BB0E42DE}" type="slidenum">
              <a:rPr lang="en-US" altLang="en-US" smtClean="0">
                <a:solidFill>
                  <a:srgbClr val="B0B19E"/>
                </a:solidFill>
              </a:rPr>
              <a:pPr/>
              <a:t>36</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Change in Highest and Best </a:t>
            </a:r>
            <a:r>
              <a:rPr lang="en-US" dirty="0" smtClean="0"/>
              <a:t>Use</a:t>
            </a:r>
            <a:endParaRPr lang="en-US" dirty="0"/>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37</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2401462202"/>
              </p:ext>
            </p:extLst>
          </p:nvPr>
        </p:nvGraphicFramePr>
        <p:xfrm>
          <a:off x="381000" y="1143000"/>
          <a:ext cx="8686800" cy="52387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1828800" y="3657600"/>
            <a:ext cx="4876800" cy="646331"/>
          </a:xfrm>
          <a:prstGeom prst="rect">
            <a:avLst/>
          </a:prstGeom>
          <a:ln>
            <a:solidFill>
              <a:schemeClr val="accent1"/>
            </a:solidFill>
          </a:ln>
        </p:spPr>
        <p:txBody>
          <a:bodyPr wrap="square">
            <a:spAutoFit/>
          </a:bodyPr>
          <a:lstStyle/>
          <a:p>
            <a:r>
              <a:rPr lang="en-US" dirty="0" smtClean="0"/>
              <a:t>Point of Change </a:t>
            </a:r>
            <a:r>
              <a:rPr lang="en-US" dirty="0"/>
              <a:t>in Highest and Best </a:t>
            </a:r>
            <a:r>
              <a:rPr lang="en-US" dirty="0" smtClean="0"/>
              <a:t>Use. (Must account for decommissioning expense.)</a:t>
            </a:r>
            <a:endParaRPr lang="en-US" dirty="0"/>
          </a:p>
        </p:txBody>
      </p:sp>
      <p:sp>
        <p:nvSpPr>
          <p:cNvPr id="8" name="Rectangle 7"/>
          <p:cNvSpPr/>
          <p:nvPr/>
        </p:nvSpPr>
        <p:spPr>
          <a:xfrm>
            <a:off x="1842331" y="4419510"/>
            <a:ext cx="4876800" cy="369332"/>
          </a:xfrm>
          <a:prstGeom prst="rect">
            <a:avLst/>
          </a:prstGeom>
          <a:ln>
            <a:solidFill>
              <a:schemeClr val="accent1"/>
            </a:solidFill>
          </a:ln>
        </p:spPr>
        <p:txBody>
          <a:bodyPr wrap="square">
            <a:spAutoFit/>
          </a:bodyPr>
          <a:lstStyle/>
          <a:p>
            <a:r>
              <a:rPr lang="en-US" dirty="0" smtClean="0"/>
              <a:t>Red Line = Land Value less </a:t>
            </a:r>
            <a:r>
              <a:rPr lang="en-US" dirty="0" err="1" smtClean="0"/>
              <a:t>Decomm</a:t>
            </a:r>
            <a:endParaRPr lang="en-US" dirty="0"/>
          </a:p>
        </p:txBody>
      </p:sp>
    </p:spTree>
    <p:extLst>
      <p:ext uri="{BB962C8B-B14F-4D97-AF65-F5344CB8AC3E}">
        <p14:creationId xmlns:p14="http://schemas.microsoft.com/office/powerpoint/2010/main" val="333031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Cause of Conflicts</a:t>
            </a:r>
            <a:endParaRPr lang="en-US" dirty="0"/>
          </a:p>
        </p:txBody>
      </p:sp>
      <p:sp>
        <p:nvSpPr>
          <p:cNvPr id="41987" name="Content Placeholder 2"/>
          <p:cNvSpPr>
            <a:spLocks noGrp="1"/>
          </p:cNvSpPr>
          <p:nvPr>
            <p:ph idx="1"/>
          </p:nvPr>
        </p:nvSpPr>
        <p:spPr/>
        <p:txBody>
          <a:bodyPr/>
          <a:lstStyle/>
          <a:p>
            <a:r>
              <a:rPr lang="en-US" altLang="en-US" dirty="0" smtClean="0"/>
              <a:t>Conflicts arise from </a:t>
            </a:r>
          </a:p>
          <a:p>
            <a:pPr lvl="1"/>
            <a:r>
              <a:rPr lang="en-US" altLang="en-US" dirty="0" smtClean="0"/>
              <a:t>Reconciling different approaches</a:t>
            </a:r>
          </a:p>
          <a:p>
            <a:pPr lvl="2"/>
            <a:r>
              <a:rPr lang="en-US" altLang="en-US" dirty="0" smtClean="0"/>
              <a:t>Cost approach on solar vs income after subsidies are finished.</a:t>
            </a:r>
          </a:p>
          <a:p>
            <a:pPr lvl="2"/>
            <a:r>
              <a:rPr lang="en-US" altLang="en-US" dirty="0" smtClean="0"/>
              <a:t>Cost approach on old telecomm equipment vs new </a:t>
            </a:r>
          </a:p>
          <a:p>
            <a:pPr lvl="1"/>
            <a:r>
              <a:rPr lang="en-US" altLang="en-US" dirty="0" smtClean="0"/>
              <a:t>Failing to account for the market or industry change</a:t>
            </a:r>
          </a:p>
          <a:p>
            <a:pPr lvl="2"/>
            <a:r>
              <a:rPr lang="en-US" altLang="en-US" dirty="0" smtClean="0"/>
              <a:t>Falling natural gas prices</a:t>
            </a:r>
          </a:p>
          <a:p>
            <a:pPr lvl="2"/>
            <a:r>
              <a:rPr lang="en-US" altLang="en-US" dirty="0" smtClean="0"/>
              <a:t>Falling crude oil prices</a:t>
            </a:r>
          </a:p>
          <a:p>
            <a:pPr lvl="2"/>
            <a:r>
              <a:rPr lang="en-US" altLang="en-US" dirty="0" smtClean="0"/>
              <a:t>Effects on demand from “Great Recession”</a:t>
            </a:r>
          </a:p>
        </p:txBody>
      </p:sp>
      <p:sp>
        <p:nvSpPr>
          <p:cNvPr id="4198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4198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61AE7C-45AA-4063-82BB-D92BD13893BC}" type="slidenum">
              <a:rPr lang="en-US" altLang="en-US" smtClean="0">
                <a:solidFill>
                  <a:srgbClr val="B0B19E"/>
                </a:solidFill>
              </a:rPr>
              <a:pPr/>
              <a:t>38</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Case Study – Biomass to Energy Plant</a:t>
            </a:r>
            <a:endParaRPr lang="en-US" dirty="0"/>
          </a:p>
        </p:txBody>
      </p:sp>
      <p:sp>
        <p:nvSpPr>
          <p:cNvPr id="43011" name="Content Placeholder 2"/>
          <p:cNvSpPr>
            <a:spLocks noGrp="1"/>
          </p:cNvSpPr>
          <p:nvPr>
            <p:ph idx="1"/>
          </p:nvPr>
        </p:nvSpPr>
        <p:spPr>
          <a:xfrm>
            <a:off x="609600" y="1447800"/>
            <a:ext cx="8324850" cy="4800600"/>
          </a:xfrm>
        </p:spPr>
        <p:txBody>
          <a:bodyPr/>
          <a:lstStyle/>
          <a:p>
            <a:r>
              <a:rPr lang="en-US" altLang="en-US" sz="2800" dirty="0" smtClean="0"/>
              <a:t>Cost New:  $75 million</a:t>
            </a:r>
          </a:p>
          <a:p>
            <a:r>
              <a:rPr lang="en-US" altLang="en-US" sz="2800" dirty="0" smtClean="0"/>
              <a:t>Value from Cash Flow from Operations:  $60 million</a:t>
            </a:r>
          </a:p>
          <a:p>
            <a:r>
              <a:rPr lang="en-US" altLang="en-US" sz="2800" dirty="0" smtClean="0"/>
              <a:t>Value of Subsidies:  $15 million</a:t>
            </a:r>
          </a:p>
          <a:p>
            <a:pPr lvl="1"/>
            <a:r>
              <a:rPr lang="en-US" altLang="en-US" sz="2400" dirty="0" smtClean="0"/>
              <a:t>Net present value</a:t>
            </a:r>
          </a:p>
          <a:p>
            <a:r>
              <a:rPr lang="en-US" altLang="en-US" sz="2800" dirty="0" smtClean="0"/>
              <a:t>Total Value of Plant: $75 million, as of beginning of subsidies.  </a:t>
            </a:r>
          </a:p>
          <a:p>
            <a:pPr lvl="1"/>
            <a:r>
              <a:rPr lang="en-US" altLang="en-US" sz="2400" dirty="0" smtClean="0"/>
              <a:t>Feasibility???:  Yes</a:t>
            </a:r>
          </a:p>
          <a:p>
            <a:r>
              <a:rPr lang="en-US" altLang="en-US" sz="2800" dirty="0" smtClean="0"/>
              <a:t>If subsidies are paid in full in year one, then in year two value is only $60 million. </a:t>
            </a:r>
          </a:p>
          <a:p>
            <a:pPr lvl="1"/>
            <a:r>
              <a:rPr lang="en-US" altLang="en-US" sz="2400" dirty="0" smtClean="0"/>
              <a:t>While originally feasible, plant now suffers $15 million in obsolescence.</a:t>
            </a:r>
          </a:p>
        </p:txBody>
      </p:sp>
      <p:sp>
        <p:nvSpPr>
          <p:cNvPr id="43012"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43013"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EE093A2-FA0E-4E61-A30B-C919F91F375C}" type="slidenum">
              <a:rPr lang="en-US" altLang="en-US" smtClean="0">
                <a:solidFill>
                  <a:srgbClr val="B0B19E"/>
                </a:solidFill>
              </a:rPr>
              <a:pPr/>
              <a:t>39</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13315" name="Slide Number Placeholder 2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6609C6A-8E9F-44C0-A587-62765333251F}" type="slidenum">
              <a:rPr lang="en-US" altLang="en-US" smtClean="0">
                <a:solidFill>
                  <a:srgbClr val="B0B19E"/>
                </a:solidFill>
              </a:rPr>
              <a:pPr/>
              <a:t>4</a:t>
            </a:fld>
            <a:endParaRPr lang="en-US" altLang="en-US" smtClean="0">
              <a:solidFill>
                <a:srgbClr val="B0B19E"/>
              </a:solidFill>
            </a:endParaRPr>
          </a:p>
        </p:txBody>
      </p:sp>
      <p:sp>
        <p:nvSpPr>
          <p:cNvPr id="12290" name="Rectangle 2"/>
          <p:cNvSpPr>
            <a:spLocks noGrp="1" noRot="1" noChangeArrowheads="1"/>
          </p:cNvSpPr>
          <p:nvPr>
            <p:ph type="title"/>
          </p:nvPr>
        </p:nvSpPr>
        <p:spPr/>
        <p:txBody>
          <a:bodyPr/>
          <a:lstStyle/>
          <a:p>
            <a:pPr eaLnBrk="1" hangingPunct="1">
              <a:defRPr/>
            </a:pPr>
            <a:r>
              <a:rPr lang="en-US" altLang="en-US" smtClean="0"/>
              <a:t>Mark Pomykacz, </a:t>
            </a:r>
            <a:r>
              <a:rPr lang="en-US" altLang="en-US" sz="2800" smtClean="0"/>
              <a:t>MAI, MRICS</a:t>
            </a:r>
          </a:p>
        </p:txBody>
      </p:sp>
      <p:sp>
        <p:nvSpPr>
          <p:cNvPr id="13317" name="Rectangle 3"/>
          <p:cNvSpPr>
            <a:spLocks noGrp="1" noRot="1" noChangeArrowheads="1"/>
          </p:cNvSpPr>
          <p:nvPr>
            <p:ph idx="1"/>
          </p:nvPr>
        </p:nvSpPr>
        <p:spPr>
          <a:xfrm>
            <a:off x="1295400" y="1143000"/>
            <a:ext cx="7543800" cy="5105400"/>
          </a:xfrm>
        </p:spPr>
        <p:txBody>
          <a:bodyPr/>
          <a:lstStyle/>
          <a:p>
            <a:pPr eaLnBrk="1" hangingPunct="1">
              <a:lnSpc>
                <a:spcPct val="90000"/>
              </a:lnSpc>
              <a:buFont typeface="Wingdings" panose="05000000000000000000" pitchFamily="2" charset="2"/>
              <a:buNone/>
            </a:pPr>
            <a:endParaRPr lang="en-US" altLang="en-US" sz="1900" u="sng" smtClean="0">
              <a:cs typeface="Times New Roman" panose="02020603050405020304" pitchFamily="18" charset="0"/>
            </a:endParaRPr>
          </a:p>
          <a:p>
            <a:pPr eaLnBrk="1" hangingPunct="1">
              <a:lnSpc>
                <a:spcPct val="90000"/>
              </a:lnSpc>
            </a:pPr>
            <a:r>
              <a:rPr lang="en-US" altLang="en-US" sz="2200" smtClean="0">
                <a:cs typeface="Times New Roman" panose="02020603050405020304" pitchFamily="18" charset="0"/>
              </a:rPr>
              <a:t>Managing Partner – Federal Appraisal &amp; Consulting, LLC</a:t>
            </a:r>
          </a:p>
          <a:p>
            <a:pPr eaLnBrk="1" hangingPunct="1">
              <a:lnSpc>
                <a:spcPct val="90000"/>
              </a:lnSpc>
            </a:pPr>
            <a:r>
              <a:rPr lang="en-US" altLang="en-US" sz="2200" smtClean="0">
                <a:cs typeface="Times New Roman" panose="02020603050405020304" pitchFamily="18" charset="0"/>
              </a:rPr>
              <a:t>30 years appraising</a:t>
            </a:r>
          </a:p>
          <a:p>
            <a:pPr eaLnBrk="1" hangingPunct="1">
              <a:lnSpc>
                <a:spcPct val="90000"/>
              </a:lnSpc>
            </a:pPr>
            <a:r>
              <a:rPr lang="en-US" altLang="en-US" sz="2200" smtClean="0">
                <a:cs typeface="Times New Roman" panose="02020603050405020304" pitchFamily="18" charset="0"/>
              </a:rPr>
              <a:t>Appraisal Specialties = Special Properties</a:t>
            </a:r>
          </a:p>
          <a:p>
            <a:pPr marL="742950" lvl="1" indent="-285750" eaLnBrk="1" hangingPunct="1">
              <a:lnSpc>
                <a:spcPct val="90000"/>
              </a:lnSpc>
            </a:pPr>
            <a:r>
              <a:rPr lang="en-US" altLang="en-US" sz="2000" smtClean="0">
                <a:cs typeface="Times New Roman" panose="02020603050405020304" pitchFamily="18" charset="0"/>
              </a:rPr>
              <a:t>Power Plants</a:t>
            </a:r>
          </a:p>
          <a:p>
            <a:pPr marL="742950" lvl="1" indent="-285750" eaLnBrk="1" hangingPunct="1">
              <a:lnSpc>
                <a:spcPct val="90000"/>
              </a:lnSpc>
            </a:pPr>
            <a:r>
              <a:rPr lang="en-US" altLang="en-US" sz="2000" smtClean="0">
                <a:cs typeface="Times New Roman" panose="02020603050405020304" pitchFamily="18" charset="0"/>
              </a:rPr>
              <a:t>Fuel Refineries</a:t>
            </a:r>
          </a:p>
          <a:p>
            <a:pPr marL="742950" lvl="1" indent="-285750" eaLnBrk="1" hangingPunct="1">
              <a:lnSpc>
                <a:spcPct val="90000"/>
              </a:lnSpc>
            </a:pPr>
            <a:r>
              <a:rPr lang="en-US" altLang="en-US" sz="2000" smtClean="0">
                <a:cs typeface="Times New Roman" panose="02020603050405020304" pitchFamily="18" charset="0"/>
              </a:rPr>
              <a:t>Transmission Systems</a:t>
            </a:r>
          </a:p>
          <a:p>
            <a:pPr marL="742950" lvl="1" indent="-285750" eaLnBrk="1" hangingPunct="1">
              <a:lnSpc>
                <a:spcPct val="90000"/>
              </a:lnSpc>
            </a:pPr>
            <a:r>
              <a:rPr lang="en-US" altLang="en-US" sz="2000" smtClean="0">
                <a:cs typeface="Times New Roman" panose="02020603050405020304" pitchFamily="18" charset="0"/>
              </a:rPr>
              <a:t>Water Companies</a:t>
            </a:r>
          </a:p>
          <a:p>
            <a:pPr marL="742950" lvl="1" indent="-285750" eaLnBrk="1" hangingPunct="1">
              <a:lnSpc>
                <a:spcPct val="90000"/>
              </a:lnSpc>
            </a:pPr>
            <a:r>
              <a:rPr lang="en-US" altLang="en-US" sz="2000" smtClean="0">
                <a:cs typeface="Times New Roman" panose="02020603050405020304" pitchFamily="18" charset="0"/>
              </a:rPr>
              <a:t>Rail Roads</a:t>
            </a:r>
          </a:p>
          <a:p>
            <a:pPr marL="742950" lvl="1" indent="-285750" eaLnBrk="1" hangingPunct="1">
              <a:lnSpc>
                <a:spcPct val="90000"/>
              </a:lnSpc>
            </a:pPr>
            <a:r>
              <a:rPr lang="en-US" altLang="en-US" sz="2000" smtClean="0">
                <a:cs typeface="Times New Roman" panose="02020603050405020304" pitchFamily="18" charset="0"/>
              </a:rPr>
              <a:t>Telecommunications</a:t>
            </a:r>
          </a:p>
          <a:p>
            <a:pPr eaLnBrk="1" hangingPunct="1">
              <a:lnSpc>
                <a:spcPct val="90000"/>
              </a:lnSpc>
            </a:pPr>
            <a:r>
              <a:rPr lang="en-US" altLang="en-US" sz="2200" smtClean="0">
                <a:cs typeface="Times New Roman" panose="02020603050405020304" pitchFamily="18" charset="0"/>
              </a:rPr>
              <a:t>MAI, AI-GRS Appraisal Institute</a:t>
            </a:r>
          </a:p>
          <a:p>
            <a:pPr eaLnBrk="1" hangingPunct="1">
              <a:lnSpc>
                <a:spcPct val="90000"/>
              </a:lnSpc>
            </a:pPr>
            <a:r>
              <a:rPr lang="en-US" altLang="en-US" sz="2200" smtClean="0">
                <a:cs typeface="Times New Roman" panose="02020603050405020304" pitchFamily="18" charset="0"/>
              </a:rPr>
              <a:t>MRICS, Member of the Royal Institution of Chartered Surveyors</a:t>
            </a:r>
          </a:p>
          <a:p>
            <a:pPr eaLnBrk="1" hangingPunct="1">
              <a:lnSpc>
                <a:spcPct val="90000"/>
              </a:lnSpc>
            </a:pPr>
            <a:r>
              <a:rPr lang="en-US" altLang="en-US" sz="2200" smtClean="0">
                <a:cs typeface="Times New Roman" panose="02020603050405020304" pitchFamily="18" charset="0"/>
              </a:rPr>
              <a:t>State Certified General Real Estate Appraiser, multiple states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Approach</a:t>
            </a:r>
            <a:endParaRPr lang="en-US" dirty="0"/>
          </a:p>
        </p:txBody>
      </p:sp>
      <p:sp>
        <p:nvSpPr>
          <p:cNvPr id="3" name="Content Placeholder 2"/>
          <p:cNvSpPr>
            <a:spLocks noGrp="1"/>
          </p:cNvSpPr>
          <p:nvPr>
            <p:ph idx="1"/>
          </p:nvPr>
        </p:nvSpPr>
        <p:spPr>
          <a:xfrm>
            <a:off x="1435100" y="1219200"/>
            <a:ext cx="7499350" cy="5029200"/>
          </a:xfrm>
        </p:spPr>
        <p:txBody>
          <a:bodyPr/>
          <a:lstStyle/>
          <a:p>
            <a:pPr marL="82550" indent="0">
              <a:buNone/>
            </a:pPr>
            <a:r>
              <a:rPr lang="en-US" sz="2400" dirty="0" smtClean="0"/>
              <a:t>			</a:t>
            </a:r>
            <a:r>
              <a:rPr lang="en-US" sz="2000" dirty="0" smtClean="0"/>
              <a:t>In Year One		In Year Two</a:t>
            </a:r>
          </a:p>
          <a:p>
            <a:pPr marL="82550" indent="0">
              <a:buNone/>
            </a:pPr>
            <a:r>
              <a:rPr lang="en-US" sz="2000" dirty="0" smtClean="0"/>
              <a:t>Cost New		$75 M			$77 M</a:t>
            </a:r>
          </a:p>
          <a:p>
            <a:pPr marL="82550" indent="0">
              <a:buNone/>
            </a:pPr>
            <a:r>
              <a:rPr lang="en-US" sz="2000" dirty="0" smtClean="0"/>
              <a:t>  </a:t>
            </a:r>
            <a:r>
              <a:rPr lang="en-US" sz="2000" dirty="0" err="1" smtClean="0"/>
              <a:t>Phy</a:t>
            </a:r>
            <a:r>
              <a:rPr lang="en-US" sz="2000" dirty="0" smtClean="0"/>
              <a:t>. </a:t>
            </a:r>
            <a:r>
              <a:rPr lang="en-US" sz="2000" dirty="0" err="1" smtClean="0"/>
              <a:t>Depre</a:t>
            </a:r>
            <a:r>
              <a:rPr lang="en-US" sz="2000" dirty="0" smtClean="0"/>
              <a:t>.		$  0			$  2 M</a:t>
            </a:r>
          </a:p>
          <a:p>
            <a:pPr marL="82550" indent="0">
              <a:buNone/>
            </a:pPr>
            <a:r>
              <a:rPr lang="en-US" sz="2000" dirty="0" smtClean="0"/>
              <a:t>RCNLD	</a:t>
            </a:r>
            <a:r>
              <a:rPr lang="en-US" sz="2000" dirty="0"/>
              <a:t>	$75 M		</a:t>
            </a:r>
            <a:r>
              <a:rPr lang="en-US" sz="2000" dirty="0" smtClean="0"/>
              <a:t>	$75 M</a:t>
            </a:r>
          </a:p>
          <a:p>
            <a:pPr marL="82550" indent="0">
              <a:buNone/>
            </a:pPr>
            <a:r>
              <a:rPr lang="en-US" sz="2000" dirty="0" smtClean="0"/>
              <a:t>Value of Subsidy		</a:t>
            </a:r>
            <a:r>
              <a:rPr lang="en-US" sz="2000" dirty="0" smtClean="0">
                <a:solidFill>
                  <a:schemeClr val="bg1">
                    <a:lumMod val="65000"/>
                  </a:schemeClr>
                </a:solidFill>
              </a:rPr>
              <a:t>$15 M</a:t>
            </a:r>
            <a:r>
              <a:rPr lang="en-US" sz="2000" dirty="0" smtClean="0"/>
              <a:t>			$  0</a:t>
            </a:r>
            <a:endParaRPr lang="en-US" sz="2000" dirty="0"/>
          </a:p>
          <a:p>
            <a:pPr marL="82550" indent="0">
              <a:buNone/>
            </a:pPr>
            <a:r>
              <a:rPr lang="en-US" sz="2000" dirty="0" smtClean="0"/>
              <a:t>Effective </a:t>
            </a:r>
            <a:r>
              <a:rPr lang="en-US" sz="2000" dirty="0" err="1" smtClean="0"/>
              <a:t>RCNLPhysD</a:t>
            </a:r>
            <a:r>
              <a:rPr lang="en-US" sz="2000" dirty="0" smtClean="0"/>
              <a:t>	</a:t>
            </a:r>
            <a:r>
              <a:rPr lang="en-US" sz="2000" dirty="0" smtClean="0">
                <a:solidFill>
                  <a:schemeClr val="bg1">
                    <a:lumMod val="65000"/>
                  </a:schemeClr>
                </a:solidFill>
              </a:rPr>
              <a:t>$60 M</a:t>
            </a:r>
            <a:r>
              <a:rPr lang="en-US" sz="2000" dirty="0" smtClean="0"/>
              <a:t>			$75 M</a:t>
            </a:r>
          </a:p>
          <a:p>
            <a:pPr marL="82550" indent="0">
              <a:buNone/>
            </a:pPr>
            <a:r>
              <a:rPr lang="en-US" sz="2000" dirty="0" smtClean="0"/>
              <a:t>Eco Obs.		$  0			$15 M</a:t>
            </a:r>
          </a:p>
          <a:p>
            <a:pPr marL="82550" indent="0">
              <a:buNone/>
            </a:pPr>
            <a:r>
              <a:rPr lang="en-US" sz="2000" dirty="0" smtClean="0"/>
              <a:t>Cost RCNLAD		$75 M			$60 M</a:t>
            </a:r>
          </a:p>
          <a:p>
            <a:pPr marL="82550" indent="0">
              <a:buNone/>
            </a:pPr>
            <a:endParaRPr lang="en-US" sz="2000" dirty="0" smtClean="0"/>
          </a:p>
          <a:p>
            <a:pPr marL="82550" indent="0">
              <a:buNone/>
            </a:pPr>
            <a:r>
              <a:rPr lang="en-US" sz="2000" dirty="0" smtClean="0"/>
              <a:t>DCF from operations</a:t>
            </a:r>
            <a:r>
              <a:rPr lang="en-US" sz="2000" dirty="0"/>
              <a:t>	</a:t>
            </a:r>
            <a:r>
              <a:rPr lang="en-US" sz="2000" dirty="0" smtClean="0"/>
              <a:t>$60 </a:t>
            </a:r>
            <a:r>
              <a:rPr lang="en-US" sz="2000" dirty="0"/>
              <a:t>M			$</a:t>
            </a:r>
            <a:r>
              <a:rPr lang="en-US" sz="2000" dirty="0" smtClean="0"/>
              <a:t>60 </a:t>
            </a:r>
            <a:r>
              <a:rPr lang="en-US" sz="2000" dirty="0"/>
              <a:t>M</a:t>
            </a:r>
          </a:p>
          <a:p>
            <a:pPr marL="82550" indent="0">
              <a:buNone/>
            </a:pPr>
            <a:r>
              <a:rPr lang="en-US" sz="2000" dirty="0" smtClean="0"/>
              <a:t>Value of </a:t>
            </a:r>
            <a:r>
              <a:rPr lang="en-US" sz="2000" dirty="0"/>
              <a:t>Subsidy	</a:t>
            </a:r>
            <a:r>
              <a:rPr lang="en-US" sz="2000" dirty="0" smtClean="0"/>
              <a:t>	$15 </a:t>
            </a:r>
            <a:r>
              <a:rPr lang="en-US" sz="2000" dirty="0"/>
              <a:t>M			</a:t>
            </a:r>
            <a:r>
              <a:rPr lang="en-US" sz="2000" dirty="0" smtClean="0"/>
              <a:t>$  0</a:t>
            </a:r>
          </a:p>
          <a:p>
            <a:pPr marL="82550" indent="0">
              <a:buNone/>
            </a:pPr>
            <a:r>
              <a:rPr lang="en-US" sz="2000" dirty="0" smtClean="0"/>
              <a:t>DCF </a:t>
            </a:r>
            <a:r>
              <a:rPr lang="en-US" sz="2000" dirty="0" err="1" smtClean="0"/>
              <a:t>Oper</a:t>
            </a:r>
            <a:r>
              <a:rPr lang="en-US" sz="2000" dirty="0" smtClean="0"/>
              <a:t>. &amp; Sub.	$75 M			$60 M</a:t>
            </a:r>
          </a:p>
          <a:p>
            <a:pPr marL="82550" indent="0">
              <a:buNone/>
            </a:pPr>
            <a:endParaRPr lang="en-US" sz="2000" dirty="0"/>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40</a:t>
            </a:fld>
            <a:endParaRPr lang="en-US" altLang="en-US"/>
          </a:p>
        </p:txBody>
      </p:sp>
    </p:spTree>
    <p:extLst>
      <p:ext uri="{BB962C8B-B14F-4D97-AF65-F5344CB8AC3E}">
        <p14:creationId xmlns:p14="http://schemas.microsoft.com/office/powerpoint/2010/main" val="19560454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Case Study – Base Load Plant in Low Capacity Price Market</a:t>
            </a:r>
            <a:endParaRPr lang="en-US" dirty="0"/>
          </a:p>
        </p:txBody>
      </p:sp>
      <p:sp>
        <p:nvSpPr>
          <p:cNvPr id="44035" name="Content Placeholder 2"/>
          <p:cNvSpPr>
            <a:spLocks noGrp="1"/>
          </p:cNvSpPr>
          <p:nvPr>
            <p:ph idx="1"/>
          </p:nvPr>
        </p:nvSpPr>
        <p:spPr>
          <a:xfrm>
            <a:off x="609600" y="1447800"/>
            <a:ext cx="8324850" cy="4800600"/>
          </a:xfrm>
        </p:spPr>
        <p:txBody>
          <a:bodyPr/>
          <a:lstStyle/>
          <a:p>
            <a:r>
              <a:rPr lang="en-US" altLang="en-US" sz="2800" smtClean="0"/>
              <a:t>Value from Cash Flow from Operations:  $100 million</a:t>
            </a:r>
          </a:p>
          <a:p>
            <a:pPr lvl="1"/>
            <a:r>
              <a:rPr lang="en-US" altLang="en-US" sz="2400" smtClean="0"/>
              <a:t>Profit Margin:  5%, a low margin</a:t>
            </a:r>
          </a:p>
          <a:p>
            <a:pPr lvl="1"/>
            <a:r>
              <a:rPr lang="en-US" altLang="en-US" sz="2400" smtClean="0"/>
              <a:t>Higher risk of unprofitably and full obsolescence</a:t>
            </a:r>
          </a:p>
          <a:p>
            <a:pPr lvl="1"/>
            <a:r>
              <a:rPr lang="en-US" altLang="en-US" sz="2400" smtClean="0"/>
              <a:t>Threat of need to close plant is real</a:t>
            </a:r>
          </a:p>
          <a:p>
            <a:r>
              <a:rPr lang="en-US" altLang="en-US" sz="2800" smtClean="0"/>
              <a:t>Value of proposed Capacity Revenue:  $100 million</a:t>
            </a:r>
          </a:p>
          <a:p>
            <a:r>
              <a:rPr lang="en-US" altLang="en-US" sz="2800" smtClean="0"/>
              <a:t>Total Value of Plant: $200 million, if new Capacity Revenue rules are implemented</a:t>
            </a:r>
          </a:p>
          <a:p>
            <a:pPr lvl="1"/>
            <a:r>
              <a:rPr lang="en-US" altLang="en-US" sz="2400" smtClean="0"/>
              <a:t>Profit Margin:  Doubled to 10%, </a:t>
            </a:r>
          </a:p>
          <a:p>
            <a:pPr lvl="1"/>
            <a:r>
              <a:rPr lang="en-US" altLang="en-US" sz="2400" smtClean="0"/>
              <a:t>Lower risk of unprofitably and full obsolescence</a:t>
            </a:r>
          </a:p>
          <a:p>
            <a:pPr lvl="1"/>
            <a:r>
              <a:rPr lang="en-US" altLang="en-US" sz="2400" smtClean="0"/>
              <a:t>Reduced risk of closure</a:t>
            </a:r>
          </a:p>
          <a:p>
            <a:endParaRPr lang="en-US" altLang="en-US" sz="2400" smtClean="0"/>
          </a:p>
        </p:txBody>
      </p:sp>
      <p:sp>
        <p:nvSpPr>
          <p:cNvPr id="4403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4403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BBC1A3F-6B20-451A-A7C9-11FBCB94ADA0}" type="slidenum">
              <a:rPr lang="en-US" altLang="en-US" smtClean="0">
                <a:solidFill>
                  <a:srgbClr val="B0B19E"/>
                </a:solidFill>
              </a:rPr>
              <a:pPr/>
              <a:t>41</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&amp; Functional Obsolescence</a:t>
            </a:r>
            <a:endParaRPr lang="en-US" dirty="0"/>
          </a:p>
        </p:txBody>
      </p:sp>
      <p:sp>
        <p:nvSpPr>
          <p:cNvPr id="46083" name="Content Placeholder 2"/>
          <p:cNvSpPr>
            <a:spLocks noGrp="1"/>
          </p:cNvSpPr>
          <p:nvPr>
            <p:ph idx="1"/>
          </p:nvPr>
        </p:nvSpPr>
        <p:spPr/>
        <p:txBody>
          <a:bodyPr/>
          <a:lstStyle/>
          <a:p>
            <a:r>
              <a:rPr lang="en-US" altLang="en-US" dirty="0" smtClean="0"/>
              <a:t>Near the end of economic life issues often come down to economic and functional obsolescence.</a:t>
            </a:r>
          </a:p>
          <a:p>
            <a:r>
              <a:rPr lang="en-US" altLang="en-US" dirty="0" smtClean="0"/>
              <a:t>Issue is how to measure it.</a:t>
            </a:r>
          </a:p>
          <a:p>
            <a:pPr lvl="1"/>
            <a:endParaRPr lang="en-US" altLang="en-US" dirty="0" smtClean="0"/>
          </a:p>
          <a:p>
            <a:endParaRPr lang="en-US" altLang="en-US" dirty="0" smtClean="0"/>
          </a:p>
        </p:txBody>
      </p:sp>
      <p:sp>
        <p:nvSpPr>
          <p:cNvPr id="46084"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4608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0B9A871-56AA-4C01-AFAD-3C2DD50F580A}" type="slidenum">
              <a:rPr lang="en-US" altLang="en-US" smtClean="0">
                <a:solidFill>
                  <a:srgbClr val="B0B19E"/>
                </a:solidFill>
              </a:rPr>
              <a:pPr/>
              <a:t>42</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Economic &amp; Functional Obsolescence</a:t>
            </a:r>
            <a:endParaRPr lang="en-US" dirty="0"/>
          </a:p>
        </p:txBody>
      </p:sp>
      <p:sp>
        <p:nvSpPr>
          <p:cNvPr id="47107" name="Content Placeholder 2"/>
          <p:cNvSpPr>
            <a:spLocks noGrp="1"/>
          </p:cNvSpPr>
          <p:nvPr>
            <p:ph idx="1"/>
          </p:nvPr>
        </p:nvSpPr>
        <p:spPr/>
        <p:txBody>
          <a:bodyPr/>
          <a:lstStyle/>
          <a:p>
            <a:r>
              <a:rPr lang="en-US" altLang="en-US" dirty="0" smtClean="0"/>
              <a:t>Appraisal Theory</a:t>
            </a:r>
          </a:p>
          <a:p>
            <a:pPr lvl="1"/>
            <a:r>
              <a:rPr lang="en-US" altLang="en-US" dirty="0" smtClean="0"/>
              <a:t>Circularity</a:t>
            </a:r>
          </a:p>
          <a:p>
            <a:pPr lvl="1"/>
            <a:endParaRPr lang="en-US" altLang="en-US" dirty="0" smtClean="0"/>
          </a:p>
          <a:p>
            <a:r>
              <a:rPr lang="en-US" altLang="en-US" dirty="0" smtClean="0"/>
              <a:t>Income Shortfall</a:t>
            </a:r>
          </a:p>
          <a:p>
            <a:pPr marL="603250" lvl="2" indent="0">
              <a:buNone/>
            </a:pPr>
            <a:r>
              <a:rPr lang="en-US" altLang="en-US" dirty="0" smtClean="0"/>
              <a:t>Cost * Ro = Required Income</a:t>
            </a:r>
          </a:p>
          <a:p>
            <a:pPr marL="603250" lvl="2" indent="0">
              <a:buNone/>
            </a:pPr>
            <a:r>
              <a:rPr lang="en-US" altLang="en-US" dirty="0" smtClean="0"/>
              <a:t>Required Income – Actual Income = Income Shortfall</a:t>
            </a:r>
          </a:p>
          <a:p>
            <a:pPr marL="603250" lvl="2" indent="0">
              <a:buNone/>
            </a:pPr>
            <a:r>
              <a:rPr lang="en-US" altLang="en-US" dirty="0" smtClean="0"/>
              <a:t>Income Shortfall / Ro = Economic Obsolescence</a:t>
            </a:r>
          </a:p>
          <a:p>
            <a:pPr marL="603250" lvl="2" indent="0">
              <a:buNone/>
            </a:pPr>
            <a:endParaRPr lang="en-US" altLang="en-US" dirty="0" smtClean="0"/>
          </a:p>
          <a:p>
            <a:r>
              <a:rPr lang="en-US" altLang="en-US" dirty="0" smtClean="0"/>
              <a:t>Court Decisions on Income Shortfall</a:t>
            </a:r>
          </a:p>
          <a:p>
            <a:endParaRPr lang="en-US" altLang="en-US" dirty="0" smtClean="0"/>
          </a:p>
        </p:txBody>
      </p:sp>
      <p:sp>
        <p:nvSpPr>
          <p:cNvPr id="47108"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47109"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89E34B-C5FF-4F54-9CF6-F021FFEAB138}" type="slidenum">
              <a:rPr lang="en-US" altLang="en-US" smtClean="0">
                <a:solidFill>
                  <a:srgbClr val="B0B19E"/>
                </a:solidFill>
              </a:rPr>
              <a:pPr/>
              <a:t>43</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Reproduction versus Replacement Cost</a:t>
            </a:r>
            <a:endParaRPr lang="en-US" dirty="0"/>
          </a:p>
        </p:txBody>
      </p:sp>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44</a:t>
            </a:fld>
            <a:endParaRPr lang="en-US" altLang="en-US"/>
          </a:p>
        </p:txBody>
      </p:sp>
      <p:graphicFrame>
        <p:nvGraphicFramePr>
          <p:cNvPr id="6" name="Chart 5"/>
          <p:cNvGraphicFramePr>
            <a:graphicFrameLocks/>
          </p:cNvGraphicFramePr>
          <p:nvPr>
            <p:extLst>
              <p:ext uri="{D42A27DB-BD31-4B8C-83A1-F6EECF244321}">
                <p14:modId xmlns:p14="http://schemas.microsoft.com/office/powerpoint/2010/main" val="928953965"/>
              </p:ext>
            </p:extLst>
          </p:nvPr>
        </p:nvGraphicFramePr>
        <p:xfrm>
          <a:off x="990600" y="1415143"/>
          <a:ext cx="7943850" cy="49666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645977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74638"/>
            <a:ext cx="7867650" cy="1143000"/>
          </a:xfrm>
        </p:spPr>
        <p:txBody>
          <a:bodyPr>
            <a:normAutofit fontScale="90000"/>
          </a:bodyPr>
          <a:lstStyle/>
          <a:p>
            <a:pPr>
              <a:defRPr/>
            </a:pPr>
            <a:r>
              <a:rPr lang="en-US" sz="4000" dirty="0" smtClean="0"/>
              <a:t>Windfalls:</a:t>
            </a:r>
            <a:r>
              <a:rPr lang="en-US" dirty="0" smtClean="0"/>
              <a:t/>
            </a:r>
            <a:br>
              <a:rPr lang="en-US" dirty="0" smtClean="0"/>
            </a:br>
            <a:r>
              <a:rPr lang="en-US" dirty="0" smtClean="0"/>
              <a:t>The Other Side of Economic Obsolescence </a:t>
            </a:r>
            <a:endParaRPr lang="en-US" dirty="0"/>
          </a:p>
        </p:txBody>
      </p:sp>
      <p:sp>
        <p:nvSpPr>
          <p:cNvPr id="49155" name="Content Placeholder 2"/>
          <p:cNvSpPr>
            <a:spLocks noGrp="1"/>
          </p:cNvSpPr>
          <p:nvPr>
            <p:ph idx="1"/>
          </p:nvPr>
        </p:nvSpPr>
        <p:spPr>
          <a:xfrm>
            <a:off x="76200" y="1447800"/>
            <a:ext cx="8991600" cy="4800600"/>
          </a:xfrm>
        </p:spPr>
        <p:txBody>
          <a:bodyPr/>
          <a:lstStyle/>
          <a:p>
            <a:r>
              <a:rPr lang="en-US" altLang="en-US" sz="2800" dirty="0" smtClean="0"/>
              <a:t>If there is a big loser from a big change in a market or industry, there is often a big winner.</a:t>
            </a:r>
          </a:p>
          <a:p>
            <a:pPr lvl="1"/>
            <a:r>
              <a:rPr lang="en-US" altLang="en-US" sz="2400" dirty="0" smtClean="0"/>
              <a:t>Often, if one property value is decreased due to market forces, someone else’s value is enhanced.</a:t>
            </a:r>
          </a:p>
          <a:p>
            <a:r>
              <a:rPr lang="en-US" altLang="en-US" sz="2800" dirty="0" smtClean="0"/>
              <a:t>If fracking gas hurts oil and coal, then it helps gas-fired turbines.</a:t>
            </a:r>
          </a:p>
          <a:p>
            <a:r>
              <a:rPr lang="en-US" altLang="en-US" sz="2800" dirty="0" smtClean="0"/>
              <a:t>If cable offers a triple play (</a:t>
            </a:r>
            <a:r>
              <a:rPr lang="en-US" altLang="en-US" sz="2800" dirty="0" err="1" smtClean="0"/>
              <a:t>tv</a:t>
            </a:r>
            <a:r>
              <a:rPr lang="en-US" altLang="en-US" sz="2800" dirty="0" smtClean="0"/>
              <a:t>, internet, and phone), then cell and land line values are hurt but cable company values are enhanced.</a:t>
            </a:r>
          </a:p>
          <a:p>
            <a:r>
              <a:rPr lang="en-US" altLang="en-US" sz="2800" dirty="0" smtClean="0"/>
              <a:t>An increase of the ethanol blend regulations hurts oil refinery and pipeline values but enhances ethanol refineries and corn farm values.</a:t>
            </a:r>
          </a:p>
        </p:txBody>
      </p:sp>
      <p:sp>
        <p:nvSpPr>
          <p:cNvPr id="49156"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4915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5FACA10-9F97-4DA6-A299-330B7C66D43E}" type="slidenum">
              <a:rPr lang="en-US" altLang="en-US" smtClean="0">
                <a:solidFill>
                  <a:srgbClr val="B0B19E"/>
                </a:solidFill>
              </a:rPr>
              <a:pPr/>
              <a:t>45</a:t>
            </a:fld>
            <a:endParaRPr lang="en-US" altLang="en-US" smtClean="0">
              <a:solidFill>
                <a:srgbClr val="B0B19E"/>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50179" name="Slide Number Placeholder 2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BFC971-B737-4D5F-992D-C2069EC832B1}" type="slidenum">
              <a:rPr lang="en-US" altLang="en-US" smtClean="0">
                <a:solidFill>
                  <a:srgbClr val="B0B19E"/>
                </a:solidFill>
              </a:rPr>
              <a:pPr/>
              <a:t>46</a:t>
            </a:fld>
            <a:endParaRPr lang="en-US" altLang="en-US" smtClean="0">
              <a:solidFill>
                <a:srgbClr val="B0B19E"/>
              </a:solidFill>
            </a:endParaRPr>
          </a:p>
        </p:txBody>
      </p:sp>
      <p:sp>
        <p:nvSpPr>
          <p:cNvPr id="119810" name="Rectangle 2"/>
          <p:cNvSpPr>
            <a:spLocks noGrp="1" noChangeArrowheads="1"/>
          </p:cNvSpPr>
          <p:nvPr>
            <p:ph type="title"/>
          </p:nvPr>
        </p:nvSpPr>
        <p:spPr bwMode="auto">
          <a:xfrm>
            <a:off x="1905000" y="381000"/>
            <a:ext cx="5334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defRPr/>
            </a:pPr>
            <a:r>
              <a:rPr lang="en-US" altLang="en-US" smtClean="0"/>
              <a:t>QUESTIONS</a:t>
            </a:r>
          </a:p>
        </p:txBody>
      </p:sp>
      <p:sp>
        <p:nvSpPr>
          <p:cNvPr id="50181" name="Rectangle 3"/>
          <p:cNvSpPr>
            <a:spLocks noChangeArrowheads="1"/>
          </p:cNvSpPr>
          <p:nvPr/>
        </p:nvSpPr>
        <p:spPr bwMode="auto">
          <a:xfrm>
            <a:off x="1782763" y="1800225"/>
            <a:ext cx="5578475" cy="250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50182" name="Picture 4" descr="Question%20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05000"/>
            <a:ext cx="7010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Text Box 5"/>
          <p:cNvSpPr txBox="1">
            <a:spLocks noChangeArrowheads="1"/>
          </p:cNvSpPr>
          <p:nvPr/>
        </p:nvSpPr>
        <p:spPr bwMode="auto">
          <a:xfrm>
            <a:off x="4876800" y="2365375"/>
            <a:ext cx="40957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a:t>Mark Pomykacz</a:t>
            </a:r>
            <a:endParaRPr lang="en-US" altLang="en-US" sz="2400" b="1"/>
          </a:p>
          <a:p>
            <a:r>
              <a:rPr lang="en-US" altLang="en-US" b="1"/>
              <a:t>Federal Appraisal &amp; Consulting LLC</a:t>
            </a:r>
          </a:p>
          <a:p>
            <a:r>
              <a:rPr lang="en-US" altLang="en-US" b="1"/>
              <a:t>Alpha Power Development LLC</a:t>
            </a:r>
          </a:p>
          <a:p>
            <a:endParaRPr lang="en-US" altLang="en-US"/>
          </a:p>
          <a:p>
            <a:r>
              <a:rPr lang="en-US" altLang="en-US"/>
              <a:t>460 Route 22 West, Ste. 403</a:t>
            </a:r>
          </a:p>
          <a:p>
            <a:r>
              <a:rPr lang="en-US" altLang="en-US"/>
              <a:t>Whitehouse Station, NJ  08889</a:t>
            </a:r>
          </a:p>
          <a:p>
            <a:r>
              <a:rPr lang="en-US" altLang="en-US"/>
              <a:t>Office:  (908) 534-3590</a:t>
            </a:r>
          </a:p>
          <a:p>
            <a:r>
              <a:rPr lang="en-US" altLang="en-US"/>
              <a:t>Mobile:  (917) 992-8444</a:t>
            </a:r>
          </a:p>
          <a:p>
            <a:r>
              <a:rPr lang="en-US" altLang="en-US"/>
              <a:t>Fax:  (908) 823-0575</a:t>
            </a:r>
          </a:p>
          <a:p>
            <a:endParaRPr lang="en-US" altLang="en-US"/>
          </a:p>
          <a:p>
            <a:r>
              <a:rPr lang="en-US" altLang="en-US">
                <a:hlinkClick r:id="rId3"/>
              </a:rPr>
              <a:t>mark@federalappraisal.com</a:t>
            </a:r>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a:defRPr/>
            </a:pPr>
            <a:r>
              <a:rPr lang="en-US" dirty="0" smtClean="0"/>
              <a:t>The </a:t>
            </a:r>
            <a:r>
              <a:rPr lang="en-US" dirty="0"/>
              <a:t>Layperson’s Basic </a:t>
            </a:r>
            <a:r>
              <a:rPr lang="en-US" dirty="0" smtClean="0"/>
              <a:t>Perception of Value Trends</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956198300"/>
              </p:ext>
            </p:extLst>
          </p:nvPr>
        </p:nvGraphicFramePr>
        <p:xfrm>
          <a:off x="1432559" y="2152650"/>
          <a:ext cx="7181215" cy="4248150"/>
        </p:xfrm>
        <a:graphic>
          <a:graphicData uri="http://schemas.openxmlformats.org/drawingml/2006/chart">
            <c:chart xmlns:c="http://schemas.openxmlformats.org/drawingml/2006/chart" xmlns:r="http://schemas.openxmlformats.org/officeDocument/2006/relationships" r:id="rId3"/>
          </a:graphicData>
        </a:graphic>
      </p:graphicFrame>
      <p:sp>
        <p:nvSpPr>
          <p:cNvPr id="15364" name="Footer Placeholder 3"/>
          <p:cNvSpPr txBox="1">
            <a:spLocks/>
          </p:cNvSpPr>
          <p:nvPr/>
        </p:nvSpPr>
        <p:spPr bwMode="auto">
          <a:xfrm>
            <a:off x="6248400" y="63817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80000"/>
              <a:buFont typeface="Wingdings 2" panose="05020102010507070707" pitchFamily="18" charset="2"/>
              <a:buChar char=""/>
              <a:defRPr sz="3200">
                <a:solidFill>
                  <a:schemeClr val="tx1"/>
                </a:solidFill>
                <a:latin typeface="Gill Sans MT" panose="020B0502020104020203" pitchFamily="34" charset="0"/>
              </a:defRPr>
            </a:lvl1pPr>
            <a:lvl2pPr indent="-236538">
              <a:spcBef>
                <a:spcPts val="550"/>
              </a:spcBef>
              <a:buClr>
                <a:schemeClr val="accent1"/>
              </a:buClr>
              <a:buFont typeface="Verdana" panose="020B0604030504040204" pitchFamily="34" charset="0"/>
              <a:buChar char="◦"/>
              <a:defRPr sz="2800">
                <a:solidFill>
                  <a:schemeClr val="tx1"/>
                </a:solidFill>
                <a:latin typeface="Gill Sans MT" panose="020B0502020104020203" pitchFamily="34" charset="0"/>
              </a:defRPr>
            </a:lvl2pPr>
            <a:lvl3pPr indent="-228600">
              <a:spcBef>
                <a:spcPct val="20000"/>
              </a:spcBef>
              <a:buClr>
                <a:schemeClr val="accent2"/>
              </a:buClr>
              <a:buFont typeface="Wingdings 2" panose="05020102010507070707" pitchFamily="18" charset="2"/>
              <a:buChar char=""/>
              <a:defRPr sz="2400">
                <a:solidFill>
                  <a:schemeClr val="tx1"/>
                </a:solidFill>
                <a:latin typeface="Gill Sans MT" panose="020B0502020104020203" pitchFamily="34" charset="0"/>
              </a:defRPr>
            </a:lvl3pPr>
            <a:lvl4pPr indent="-173038">
              <a:spcBef>
                <a:spcPct val="20000"/>
              </a:spcBef>
              <a:buClr>
                <a:srgbClr val="A8CDD7"/>
              </a:buClr>
              <a:buFont typeface="Wingdings 2" panose="05020102010507070707" pitchFamily="18" charset="2"/>
              <a:buChar char=""/>
              <a:defRPr sz="2000">
                <a:solidFill>
                  <a:schemeClr val="tx1"/>
                </a:solidFill>
                <a:latin typeface="Gill Sans MT" panose="020B0502020104020203" pitchFamily="34" charset="0"/>
              </a:defRPr>
            </a:lvl4pPr>
            <a:lvl5pPr indent="-182563">
              <a:spcBef>
                <a:spcPct val="20000"/>
              </a:spcBef>
              <a:buClr>
                <a:srgbClr val="C0BEAF"/>
              </a:buClr>
              <a:buFont typeface="Wingdings 2" panose="05020102010507070707" pitchFamily="18" charset="2"/>
              <a:buChar char=""/>
              <a:defRPr sz="2000">
                <a:solidFill>
                  <a:schemeClr val="tx1"/>
                </a:solidFill>
                <a:latin typeface="Gill Sans MT" panose="020B0502020104020203" pitchFamily="34" charset="0"/>
              </a:defRPr>
            </a:lvl5pPr>
            <a:lvl6pPr indent="-182563" eaLnBrk="0" fontAlgn="base" hangingPunct="0">
              <a:spcBef>
                <a:spcPct val="20000"/>
              </a:spcBef>
              <a:spcAft>
                <a:spcPct val="0"/>
              </a:spcAft>
              <a:buClr>
                <a:srgbClr val="C0BEAF"/>
              </a:buClr>
              <a:buFont typeface="Wingdings 2" panose="05020102010507070707" pitchFamily="18" charset="2"/>
              <a:buChar char=""/>
              <a:defRPr sz="2000">
                <a:solidFill>
                  <a:schemeClr val="tx1"/>
                </a:solidFill>
                <a:latin typeface="Gill Sans MT" panose="020B0502020104020203" pitchFamily="34" charset="0"/>
              </a:defRPr>
            </a:lvl6pPr>
            <a:lvl7pPr indent="-182563" eaLnBrk="0" fontAlgn="base" hangingPunct="0">
              <a:spcBef>
                <a:spcPct val="20000"/>
              </a:spcBef>
              <a:spcAft>
                <a:spcPct val="0"/>
              </a:spcAft>
              <a:buClr>
                <a:srgbClr val="C0BEAF"/>
              </a:buClr>
              <a:buFont typeface="Wingdings 2" panose="05020102010507070707" pitchFamily="18" charset="2"/>
              <a:buChar char=""/>
              <a:defRPr sz="2000">
                <a:solidFill>
                  <a:schemeClr val="tx1"/>
                </a:solidFill>
                <a:latin typeface="Gill Sans MT" panose="020B0502020104020203" pitchFamily="34" charset="0"/>
              </a:defRPr>
            </a:lvl7pPr>
            <a:lvl8pPr indent="-182563" eaLnBrk="0" fontAlgn="base" hangingPunct="0">
              <a:spcBef>
                <a:spcPct val="20000"/>
              </a:spcBef>
              <a:spcAft>
                <a:spcPct val="0"/>
              </a:spcAft>
              <a:buClr>
                <a:srgbClr val="C0BEAF"/>
              </a:buClr>
              <a:buFont typeface="Wingdings 2" panose="05020102010507070707" pitchFamily="18" charset="2"/>
              <a:buChar char=""/>
              <a:defRPr sz="2000">
                <a:solidFill>
                  <a:schemeClr val="tx1"/>
                </a:solidFill>
                <a:latin typeface="Gill Sans MT" panose="020B0502020104020203" pitchFamily="34" charset="0"/>
              </a:defRPr>
            </a:lvl8pPr>
            <a:lvl9pPr indent="-182563" eaLnBrk="0" fontAlgn="base" hangingPunct="0">
              <a:spcBef>
                <a:spcPct val="20000"/>
              </a:spcBef>
              <a:spcAft>
                <a:spcPct val="0"/>
              </a:spcAft>
              <a:buClr>
                <a:srgbClr val="C0BEAF"/>
              </a:buClr>
              <a:buFont typeface="Wingdings 2" panose="05020102010507070707" pitchFamily="18" charset="2"/>
              <a:buChar char=""/>
              <a:defRPr sz="2000">
                <a:solidFill>
                  <a:schemeClr val="tx1"/>
                </a:solidFill>
                <a:latin typeface="Gill Sans MT" panose="020B0502020104020203" pitchFamily="34" charset="0"/>
              </a:defRPr>
            </a:lvl9pPr>
          </a:lstStyle>
          <a:p>
            <a:pPr algn="r" eaLnBrk="1" hangingPunct="1">
              <a:spcBef>
                <a:spcPct val="0"/>
              </a:spcBef>
              <a:buClrTx/>
              <a:buSzTx/>
              <a:buFontTx/>
              <a:buNone/>
            </a:pPr>
            <a:r>
              <a:rPr lang="en-US" altLang="en-US" sz="1200">
                <a:solidFill>
                  <a:srgbClr val="B0B19E"/>
                </a:solidFill>
                <a:latin typeface="Arial" panose="020B0604020202020204" pitchFamily="34" charset="0"/>
              </a:rPr>
              <a:t>When Obsolescence is Accelerating Federal Appraisal &amp; Consulting LLC</a:t>
            </a:r>
          </a:p>
        </p:txBody>
      </p:sp>
      <p:sp>
        <p:nvSpPr>
          <p:cNvPr id="15365" name="Slide Number Placeholder 4"/>
          <p:cNvSpPr>
            <a:spLocks noGrp="1"/>
          </p:cNvSpPr>
          <p:nvPr>
            <p:ph type="sldNum" sz="quarter" idx="11"/>
          </p:nvPr>
        </p:nvSpPr>
        <p:spPr bwMode="auto">
          <a:xfrm>
            <a:off x="0" y="6381750"/>
            <a:ext cx="4572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B0B19E"/>
                </a:solidFill>
              </a:rPr>
              <a:t>5</a:t>
            </a:r>
          </a:p>
        </p:txBody>
      </p:sp>
      <p:graphicFrame>
        <p:nvGraphicFramePr>
          <p:cNvPr id="6" name="Chart 5"/>
          <p:cNvGraphicFramePr>
            <a:graphicFrameLocks/>
          </p:cNvGraphicFramePr>
          <p:nvPr>
            <p:extLst>
              <p:ext uri="{D42A27DB-BD31-4B8C-83A1-F6EECF244321}">
                <p14:modId xmlns:p14="http://schemas.microsoft.com/office/powerpoint/2010/main" val="1989364258"/>
              </p:ext>
            </p:extLst>
          </p:nvPr>
        </p:nvGraphicFramePr>
        <p:xfrm>
          <a:off x="1981200" y="2743200"/>
          <a:ext cx="3902528" cy="2171700"/>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2359439" y="3244334"/>
            <a:ext cx="184731" cy="369332"/>
          </a:xfrm>
          <a:prstGeom prst="rect">
            <a:avLst/>
          </a:prstGeom>
        </p:spPr>
        <p:txBody>
          <a:bodyPr wrap="none">
            <a:spAutoFit/>
          </a:bodyPr>
          <a:lstStyle/>
          <a:p>
            <a:endParaRPr lang="en-US" dirty="0"/>
          </a:p>
        </p:txBody>
      </p:sp>
      <p:sp>
        <p:nvSpPr>
          <p:cNvPr id="7" name="Rectangle 6"/>
          <p:cNvSpPr/>
          <p:nvPr/>
        </p:nvSpPr>
        <p:spPr>
          <a:xfrm>
            <a:off x="3044140" y="5400322"/>
            <a:ext cx="5565361" cy="646331"/>
          </a:xfrm>
          <a:prstGeom prst="rect">
            <a:avLst/>
          </a:prstGeom>
          <a:ln>
            <a:solidFill>
              <a:schemeClr val="accent1"/>
            </a:solidFill>
          </a:ln>
        </p:spPr>
        <p:txBody>
          <a:bodyPr wrap="square">
            <a:spAutoFit/>
          </a:bodyPr>
          <a:lstStyle/>
          <a:p>
            <a:r>
              <a:rPr lang="en-US" dirty="0"/>
              <a:t>The </a:t>
            </a:r>
            <a:r>
              <a:rPr lang="en-US" dirty="0" smtClean="0"/>
              <a:t>Constant Value Appreciation Hypothesis. </a:t>
            </a:r>
          </a:p>
          <a:p>
            <a:r>
              <a:rPr lang="en-US" dirty="0" smtClean="0"/>
              <a:t>A mistake?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But Value is based on Years of Income Remaining</a:t>
            </a:r>
            <a:endParaRPr lang="en-US" dirty="0"/>
          </a:p>
        </p:txBody>
      </p:sp>
      <p:sp>
        <p:nvSpPr>
          <p:cNvPr id="17411"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174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7CDDB1-86AD-4211-AD9E-FFB8C049EF22}" type="slidenum">
              <a:rPr lang="en-US" altLang="en-US" smtClean="0">
                <a:solidFill>
                  <a:srgbClr val="B0B19E"/>
                </a:solidFill>
              </a:rPr>
              <a:pPr/>
              <a:t>6</a:t>
            </a:fld>
            <a:endParaRPr lang="en-US" altLang="en-US" smtClean="0">
              <a:solidFill>
                <a:srgbClr val="B0B19E"/>
              </a:solidFill>
            </a:endParaRPr>
          </a:p>
        </p:txBody>
      </p:sp>
      <p:graphicFrame>
        <p:nvGraphicFramePr>
          <p:cNvPr id="6" name="Chart 5"/>
          <p:cNvGraphicFramePr>
            <a:graphicFrameLocks/>
          </p:cNvGraphicFramePr>
          <p:nvPr/>
        </p:nvGraphicFramePr>
        <p:xfrm>
          <a:off x="1435100" y="1752600"/>
          <a:ext cx="7499350" cy="4343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So how do you reconcile this?</a:t>
            </a:r>
            <a:endParaRPr lang="en-US" dirty="0"/>
          </a:p>
        </p:txBody>
      </p:sp>
      <p:sp>
        <p:nvSpPr>
          <p:cNvPr id="17411" name="Footer Placeholder 3"/>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 Federal Appraisal &amp; Consulting LLC</a:t>
            </a:r>
          </a:p>
        </p:txBody>
      </p:sp>
      <p:sp>
        <p:nvSpPr>
          <p:cNvPr id="17412"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7CDDB1-86AD-4211-AD9E-FFB8C049EF22}" type="slidenum">
              <a:rPr lang="en-US" altLang="en-US" smtClean="0">
                <a:solidFill>
                  <a:srgbClr val="B0B19E"/>
                </a:solidFill>
              </a:rPr>
              <a:pPr/>
              <a:t>7</a:t>
            </a:fld>
            <a:endParaRPr lang="en-US" altLang="en-US" smtClean="0">
              <a:solidFill>
                <a:srgbClr val="B0B19E"/>
              </a:solidFill>
            </a:endParaRPr>
          </a:p>
        </p:txBody>
      </p:sp>
      <p:graphicFrame>
        <p:nvGraphicFramePr>
          <p:cNvPr id="6" name="Chart 5"/>
          <p:cNvGraphicFramePr>
            <a:graphicFrameLocks/>
          </p:cNvGraphicFramePr>
          <p:nvPr>
            <p:extLst>
              <p:ext uri="{D42A27DB-BD31-4B8C-83A1-F6EECF244321}">
                <p14:modId xmlns:p14="http://schemas.microsoft.com/office/powerpoint/2010/main" val="1392562317"/>
              </p:ext>
            </p:extLst>
          </p:nvPr>
        </p:nvGraphicFramePr>
        <p:xfrm>
          <a:off x="1435100" y="1752600"/>
          <a:ext cx="749935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1980747255"/>
              </p:ext>
            </p:extLst>
          </p:nvPr>
        </p:nvGraphicFramePr>
        <p:xfrm>
          <a:off x="1295400" y="1858962"/>
          <a:ext cx="75438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35225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B0B19E"/>
                </a:solidFill>
              </a:rPr>
              <a:t>When Obsolescence is Accelerating</a:t>
            </a:r>
          </a:p>
          <a:p>
            <a:r>
              <a:rPr lang="en-US" altLang="en-US">
                <a:solidFill>
                  <a:srgbClr val="B0B19E"/>
                </a:solidFill>
              </a:rPr>
              <a:t>Federal Appraisal &amp; Consulting LLC</a:t>
            </a:r>
          </a:p>
        </p:txBody>
      </p:sp>
      <p:sp>
        <p:nvSpPr>
          <p:cNvPr id="20483" name="Slide Number Placeholder 21"/>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E99DC9-D23F-4A3F-A748-5BC369F5271B}" type="slidenum">
              <a:rPr lang="en-US" altLang="en-US" smtClean="0">
                <a:solidFill>
                  <a:srgbClr val="B0B19E"/>
                </a:solidFill>
              </a:rPr>
              <a:pPr/>
              <a:t>8</a:t>
            </a:fld>
            <a:endParaRPr lang="en-US" altLang="en-US" smtClean="0">
              <a:solidFill>
                <a:srgbClr val="B0B19E"/>
              </a:solidFill>
            </a:endParaRPr>
          </a:p>
        </p:txBody>
      </p:sp>
      <p:sp>
        <p:nvSpPr>
          <p:cNvPr id="124930" name="Rectangle 2"/>
          <p:cNvSpPr>
            <a:spLocks noGrp="1" noChangeArrowheads="1"/>
          </p:cNvSpPr>
          <p:nvPr>
            <p:ph type="title"/>
          </p:nvPr>
        </p:nvSpPr>
        <p:spPr bwMode="auto">
          <a:xfrm>
            <a:off x="1435100" y="533400"/>
            <a:ext cx="749935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pPr>
              <a:defRPr/>
            </a:pPr>
            <a:r>
              <a:rPr lang="en-US" altLang="en-US" dirty="0">
                <a:latin typeface="Arial" panose="020B0604020202020204" pitchFamily="34" charset="0"/>
              </a:rPr>
              <a:t>Property Values Change over Time, Usually </a:t>
            </a:r>
            <a:r>
              <a:rPr lang="en-US" altLang="en-US" dirty="0" smtClean="0">
                <a:latin typeface="Arial" panose="020B0604020202020204" pitchFamily="34" charset="0"/>
              </a:rPr>
              <a:t>Predictably</a:t>
            </a:r>
          </a:p>
        </p:txBody>
      </p:sp>
      <p:sp>
        <p:nvSpPr>
          <p:cNvPr id="20485" name="Rectangle 3"/>
          <p:cNvSpPr>
            <a:spLocks noGrp="1"/>
          </p:cNvSpPr>
          <p:nvPr>
            <p:ph type="body" idx="1"/>
          </p:nvPr>
        </p:nvSpPr>
        <p:spPr>
          <a:xfrm>
            <a:off x="1066800" y="2209800"/>
            <a:ext cx="7867650" cy="4038600"/>
          </a:xfrm>
        </p:spPr>
        <p:txBody>
          <a:bodyPr/>
          <a:lstStyle/>
          <a:p>
            <a:r>
              <a:rPr lang="en-US" altLang="en-US" sz="2800" dirty="0" smtClean="0">
                <a:latin typeface="Arial" panose="020B0604020202020204" pitchFamily="34" charset="0"/>
              </a:rPr>
              <a:t>Sometimes properties appreciate regularly, indefinitely, more or less predictably.</a:t>
            </a:r>
          </a:p>
          <a:p>
            <a:pPr lvl="1"/>
            <a:r>
              <a:rPr lang="en-US" altLang="en-US" sz="2400" dirty="0" smtClean="0">
                <a:latin typeface="Arial" panose="020B0604020202020204" pitchFamily="34" charset="0"/>
              </a:rPr>
              <a:t>SFHs, Apartment Buildings, Office Buildings</a:t>
            </a:r>
          </a:p>
          <a:p>
            <a:r>
              <a:rPr lang="en-US" altLang="en-US" sz="2800" dirty="0" smtClean="0">
                <a:latin typeface="Arial" panose="020B0604020202020204" pitchFamily="34" charset="0"/>
              </a:rPr>
              <a:t>Sometimes properties depreciate regularly, until retired, more or less predictably.</a:t>
            </a:r>
          </a:p>
          <a:p>
            <a:pPr lvl="1"/>
            <a:r>
              <a:rPr lang="en-US" altLang="en-US" sz="2400" dirty="0" smtClean="0">
                <a:latin typeface="Arial" panose="020B0604020202020204" pitchFamily="34" charset="0"/>
              </a:rPr>
              <a:t>Quarries, Batch Plants</a:t>
            </a:r>
          </a:p>
        </p:txBody>
      </p:sp>
    </p:spTree>
    <p:extLst>
      <p:ext uri="{BB962C8B-B14F-4D97-AF65-F5344CB8AC3E}">
        <p14:creationId xmlns:p14="http://schemas.microsoft.com/office/powerpoint/2010/main" val="3347745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altLang="en-US" smtClean="0"/>
              <a:t>When Obsolescence is Accelerating Federal Appraisal &amp; Consulting LLC</a:t>
            </a:r>
            <a:endParaRPr lang="en-US" altLang="en-US"/>
          </a:p>
        </p:txBody>
      </p:sp>
      <p:sp>
        <p:nvSpPr>
          <p:cNvPr id="5" name="Slide Number Placeholder 4"/>
          <p:cNvSpPr>
            <a:spLocks noGrp="1"/>
          </p:cNvSpPr>
          <p:nvPr>
            <p:ph type="sldNum" sz="quarter" idx="11"/>
          </p:nvPr>
        </p:nvSpPr>
        <p:spPr/>
        <p:txBody>
          <a:bodyPr/>
          <a:lstStyle/>
          <a:p>
            <a:pPr>
              <a:defRPr/>
            </a:pPr>
            <a:fld id="{5E8DC7A0-299D-4280-B6D0-9FC500289068}" type="slidenum">
              <a:rPr lang="en-US" altLang="en-US" smtClean="0"/>
              <a:pPr>
                <a:defRPr/>
              </a:pPr>
              <a:t>9</a:t>
            </a:fld>
            <a:endParaRPr lang="en-US" alt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93045553"/>
              </p:ext>
            </p:extLst>
          </p:nvPr>
        </p:nvGraphicFramePr>
        <p:xfrm>
          <a:off x="1143000" y="1219200"/>
          <a:ext cx="779145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2"/>
          <p:cNvSpPr txBox="1">
            <a:spLocks noChangeArrowheads="1"/>
          </p:cNvSpPr>
          <p:nvPr/>
        </p:nvSpPr>
        <p:spPr bwMode="auto">
          <a:xfrm>
            <a:off x="1587500" y="427038"/>
            <a:ext cx="7499350" cy="8683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l" rtl="0" eaLnBrk="0" fontAlgn="base" hangingPunct="0">
              <a:spcBef>
                <a:spcPct val="0"/>
              </a:spcBef>
              <a:spcAft>
                <a:spcPct val="0"/>
              </a:spcAft>
              <a:defRPr sz="3600" kern="1200">
                <a:solidFill>
                  <a:srgbClr val="696D5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2pPr>
            <a:lvl3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3pPr>
            <a:lvl4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4pPr>
            <a:lvl5pPr algn="l" rtl="0" eaLnBrk="0" fontAlgn="base" hangingPunct="0">
              <a:spcBef>
                <a:spcPct val="0"/>
              </a:spcBef>
              <a:spcAft>
                <a:spcPct val="0"/>
              </a:spcAft>
              <a:defRPr sz="3600">
                <a:solidFill>
                  <a:srgbClr val="696D52"/>
                </a:solidFill>
                <a:effectLst>
                  <a:outerShdw blurRad="38100" dist="38100" dir="2700000" algn="tl">
                    <a:srgbClr val="C0C0C0"/>
                  </a:outerShdw>
                </a:effectLst>
                <a:latin typeface="Gill Sans MT" pitchFamily="34" charset="0"/>
              </a:defRPr>
            </a:lvl5pPr>
            <a:lvl6pPr marL="457200" algn="l" rtl="0" fontAlgn="base">
              <a:spcBef>
                <a:spcPct val="0"/>
              </a:spcBef>
              <a:spcAft>
                <a:spcPct val="0"/>
              </a:spcAft>
              <a:defRPr sz="4300">
                <a:solidFill>
                  <a:srgbClr val="696D52"/>
                </a:solidFill>
                <a:latin typeface="Gill Sans MT" pitchFamily="34" charset="0"/>
              </a:defRPr>
            </a:lvl6pPr>
            <a:lvl7pPr marL="914400" algn="l" rtl="0" fontAlgn="base">
              <a:spcBef>
                <a:spcPct val="0"/>
              </a:spcBef>
              <a:spcAft>
                <a:spcPct val="0"/>
              </a:spcAft>
              <a:defRPr sz="4300">
                <a:solidFill>
                  <a:srgbClr val="696D52"/>
                </a:solidFill>
                <a:latin typeface="Gill Sans MT" pitchFamily="34" charset="0"/>
              </a:defRPr>
            </a:lvl7pPr>
            <a:lvl8pPr marL="1371600" algn="l" rtl="0" fontAlgn="base">
              <a:spcBef>
                <a:spcPct val="0"/>
              </a:spcBef>
              <a:spcAft>
                <a:spcPct val="0"/>
              </a:spcAft>
              <a:defRPr sz="4300">
                <a:solidFill>
                  <a:srgbClr val="696D52"/>
                </a:solidFill>
                <a:latin typeface="Gill Sans MT" pitchFamily="34" charset="0"/>
              </a:defRPr>
            </a:lvl8pPr>
            <a:lvl9pPr marL="1828800" algn="l" rtl="0" fontAlgn="base">
              <a:spcBef>
                <a:spcPct val="0"/>
              </a:spcBef>
              <a:spcAft>
                <a:spcPct val="0"/>
              </a:spcAft>
              <a:defRPr sz="4300">
                <a:solidFill>
                  <a:srgbClr val="696D52"/>
                </a:solidFill>
                <a:latin typeface="Gill Sans MT" pitchFamily="34" charset="0"/>
              </a:defRPr>
            </a:lvl9pPr>
            <a:extLst/>
          </a:lstStyle>
          <a:p>
            <a:pPr>
              <a:defRPr/>
            </a:pPr>
            <a:r>
              <a:rPr lang="en-US" sz="3200" dirty="0">
                <a:solidFill>
                  <a:schemeClr val="tx2"/>
                </a:solidFill>
                <a:latin typeface="Arial" panose="020B0604020202020204" pitchFamily="34" charset="0"/>
                <a:cs typeface="Arial" panose="020B0604020202020204" pitchFamily="34" charset="0"/>
              </a:rPr>
              <a:t>Prices of New Homes Sold in </a:t>
            </a:r>
            <a:r>
              <a:rPr lang="en-US" sz="3200" dirty="0" smtClean="0">
                <a:solidFill>
                  <a:schemeClr val="tx2"/>
                </a:solidFill>
                <a:latin typeface="Arial" panose="020B0604020202020204" pitchFamily="34" charset="0"/>
                <a:cs typeface="Arial" panose="020B0604020202020204" pitchFamily="34" charset="0"/>
              </a:rPr>
              <a:t>US</a:t>
            </a:r>
            <a:endParaRPr lang="en-US" altLang="en-US" sz="3200" dirty="0" smtClean="0">
              <a:latin typeface="Arial" panose="020B0604020202020204" pitchFamily="34" charset="0"/>
            </a:endParaRPr>
          </a:p>
        </p:txBody>
      </p:sp>
    </p:spTree>
    <p:extLst>
      <p:ext uri="{BB962C8B-B14F-4D97-AF65-F5344CB8AC3E}">
        <p14:creationId xmlns:p14="http://schemas.microsoft.com/office/powerpoint/2010/main" val="2543260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3.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4.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5.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6.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Solstice</Template>
  <TotalTime>5620</TotalTime>
  <Words>2906</Words>
  <Application>Microsoft Office PowerPoint</Application>
  <PresentationFormat>On-screen Show (4:3)</PresentationFormat>
  <Paragraphs>622</Paragraphs>
  <Slides>46</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Calibri</vt:lpstr>
      <vt:lpstr>Gill Sans MT</vt:lpstr>
      <vt:lpstr>Times New Roman</vt:lpstr>
      <vt:lpstr>Verdana</vt:lpstr>
      <vt:lpstr>Wingdings</vt:lpstr>
      <vt:lpstr>Wingdings 2</vt:lpstr>
      <vt:lpstr>Wingdings 3</vt:lpstr>
      <vt:lpstr>Solstice</vt:lpstr>
      <vt:lpstr>When Obsolescence is Accelerating</vt:lpstr>
      <vt:lpstr>Synopsis of When Obsolescence is Accelerating</vt:lpstr>
      <vt:lpstr>PowerPoint Presentation</vt:lpstr>
      <vt:lpstr>Mark Pomykacz, MAI, MRICS</vt:lpstr>
      <vt:lpstr>The Layperson’s Basic Perception of Value Trends</vt:lpstr>
      <vt:lpstr>But Value is based on Years of Income Remaining</vt:lpstr>
      <vt:lpstr>So how do you reconcile this?</vt:lpstr>
      <vt:lpstr>Property Values Change over Time, Usually Predictably</vt:lpstr>
      <vt:lpstr>PowerPoint Presentation</vt:lpstr>
      <vt:lpstr>Sometimes, Property Values Change over time unpredictably.</vt:lpstr>
      <vt:lpstr>DCF Model</vt:lpstr>
      <vt:lpstr>Constant Income Appreciation,  but Finite Cash Flow</vt:lpstr>
      <vt:lpstr>Constant Income Appreciation, except for last 10 years, and Finite Cash Flow</vt:lpstr>
      <vt:lpstr>Income, versus Land, versus Cost</vt:lpstr>
      <vt:lpstr>Income, versus Land, versus Cost</vt:lpstr>
      <vt:lpstr>Constant Appreciation Hypothesis</vt:lpstr>
      <vt:lpstr>Historical Assessment of  Two, Now Retired, Special Industrial Properties</vt:lpstr>
      <vt:lpstr>Reasons for Predictable Depreciation</vt:lpstr>
      <vt:lpstr>Reasons for Unpredictable Depreciation</vt:lpstr>
      <vt:lpstr>EG. Natural Gas Fracking</vt:lpstr>
      <vt:lpstr>Henry Hub Natural Gas Spot Prices</vt:lpstr>
      <vt:lpstr>EG. Lack of or Low Capacity Payments</vt:lpstr>
      <vt:lpstr>EG. Environmental Regulation</vt:lpstr>
      <vt:lpstr>EG. Old Technology</vt:lpstr>
      <vt:lpstr>Solar Panel Prices</vt:lpstr>
      <vt:lpstr>EG. Refineries and Other Margin Operations</vt:lpstr>
      <vt:lpstr>EG. Refineries and Other Margin Operations</vt:lpstr>
      <vt:lpstr>EX: Ethanol Crush Spreads Contract, Crush New Ethanol Plant Profitability</vt:lpstr>
      <vt:lpstr>EG. Pipelines and Transmission Lines</vt:lpstr>
      <vt:lpstr>EG. Pipelines</vt:lpstr>
      <vt:lpstr>EG. Government Subsidies</vt:lpstr>
      <vt:lpstr>Appraisal Issues</vt:lpstr>
      <vt:lpstr>Appraisal Issues, continued</vt:lpstr>
      <vt:lpstr>Impacts to Highest and Best Use</vt:lpstr>
      <vt:lpstr>EG. Change in Highest and Best Use</vt:lpstr>
      <vt:lpstr>Highest and Best Use Continued</vt:lpstr>
      <vt:lpstr>Change in Highest and Best Use</vt:lpstr>
      <vt:lpstr>Cause of Conflicts</vt:lpstr>
      <vt:lpstr>Case Study – Biomass to Energy Plant</vt:lpstr>
      <vt:lpstr>Cost Approach</vt:lpstr>
      <vt:lpstr>Case Study – Base Load Plant in Low Capacity Price Market</vt:lpstr>
      <vt:lpstr>Economic &amp; Functional Obsolescence</vt:lpstr>
      <vt:lpstr>Economic &amp; Functional Obsolescence</vt:lpstr>
      <vt:lpstr>Reproduction versus Replacement Cost</vt:lpstr>
      <vt:lpstr>Windfalls: The Other Side of Economic Obsolescence </vt:lpstr>
      <vt:lpstr>QUESTIONS</vt:lpstr>
    </vt:vector>
  </TitlesOfParts>
  <Company>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Appraisal &amp; Consulting LLC</dc:title>
  <dc:creator>Mark Pomykacz</dc:creator>
  <cp:lastModifiedBy>Mark Pomykacz</cp:lastModifiedBy>
  <cp:revision>293</cp:revision>
  <dcterms:created xsi:type="dcterms:W3CDTF">2008-09-04T17:30:57Z</dcterms:created>
  <dcterms:modified xsi:type="dcterms:W3CDTF">2016-07-21T19:31:07Z</dcterms:modified>
</cp:coreProperties>
</file>