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5" r:id="rId3"/>
    <p:sldId id="286" r:id="rId4"/>
    <p:sldId id="319" r:id="rId5"/>
    <p:sldId id="273" r:id="rId6"/>
    <p:sldId id="287" r:id="rId7"/>
    <p:sldId id="260" r:id="rId8"/>
    <p:sldId id="289" r:id="rId9"/>
    <p:sldId id="290" r:id="rId10"/>
    <p:sldId id="323" r:id="rId11"/>
    <p:sldId id="292" r:id="rId12"/>
    <p:sldId id="293" r:id="rId13"/>
    <p:sldId id="294" r:id="rId14"/>
    <p:sldId id="288" r:id="rId15"/>
    <p:sldId id="311" r:id="rId16"/>
    <p:sldId id="318" r:id="rId17"/>
    <p:sldId id="312" r:id="rId18"/>
    <p:sldId id="331" r:id="rId19"/>
    <p:sldId id="313" r:id="rId20"/>
    <p:sldId id="314" r:id="rId21"/>
    <p:sldId id="315" r:id="rId22"/>
    <p:sldId id="322" r:id="rId23"/>
    <p:sldId id="316" r:id="rId24"/>
    <p:sldId id="321" r:id="rId25"/>
    <p:sldId id="320" r:id="rId26"/>
    <p:sldId id="317" r:id="rId27"/>
    <p:sldId id="270" r:id="rId28"/>
    <p:sldId id="284" r:id="rId29"/>
    <p:sldId id="304" r:id="rId30"/>
    <p:sldId id="262" r:id="rId31"/>
    <p:sldId id="261" r:id="rId32"/>
    <p:sldId id="268" r:id="rId33"/>
    <p:sldId id="324" r:id="rId34"/>
    <p:sldId id="279" r:id="rId35"/>
    <p:sldId id="295" r:id="rId36"/>
    <p:sldId id="329" r:id="rId37"/>
    <p:sldId id="330" r:id="rId38"/>
    <p:sldId id="297" r:id="rId39"/>
    <p:sldId id="303" r:id="rId40"/>
    <p:sldId id="308" r:id="rId41"/>
    <p:sldId id="271" r:id="rId42"/>
    <p:sldId id="275" r:id="rId43"/>
    <p:sldId id="259" r:id="rId44"/>
    <p:sldId id="264" r:id="rId45"/>
    <p:sldId id="306" r:id="rId46"/>
    <p:sldId id="305" r:id="rId47"/>
    <p:sldId id="276" r:id="rId48"/>
    <p:sldId id="265" r:id="rId49"/>
    <p:sldId id="269" r:id="rId50"/>
    <p:sldId id="272" r:id="rId51"/>
    <p:sldId id="274" r:id="rId52"/>
    <p:sldId id="325" r:id="rId53"/>
    <p:sldId id="277" r:id="rId54"/>
    <p:sldId id="326" r:id="rId55"/>
    <p:sldId id="327" r:id="rId56"/>
    <p:sldId id="328" r:id="rId57"/>
    <p:sldId id="278" r:id="rId58"/>
    <p:sldId id="28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78A22F"/>
    <a:srgbClr val="597723"/>
    <a:srgbClr val="3A4D17"/>
    <a:srgbClr val="765A00"/>
    <a:srgbClr val="E96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1" autoAdjust="0"/>
    <p:restoredTop sz="94681" autoAdjust="0"/>
  </p:normalViewPr>
  <p:slideViewPr>
    <p:cSldViewPr snapToGrid="0">
      <p:cViewPr varScale="1">
        <p:scale>
          <a:sx n="128" d="100"/>
          <a:sy n="128" d="100"/>
        </p:scale>
        <p:origin x="8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B2C27-092E-47BD-AAB1-A135EBB521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6EED0-D471-4D24-B0D0-FF7D10D43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4B9A-BD86-4997-AA31-FFCADCDF713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8F79-FAFC-4040-8742-5D7B1502A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stores-closing-this-year-2019-2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.com/map-of-marijuana-legality-by-state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socialtrends.org/essay/millennial-life-how-young-adulthood-today-compares-with-prior-generation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lpage.com/analytics/scheduled-deliveries-mark-big-shifts-apartment-markets-2019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cusmillichap.com/research/researchreports/reports/2019/01/28/special-report-multifamily-investment-forecast-201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ic.businessinsider.com/stores-closing-this-year-2019-2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https://www.businessinsider.com/stores-closing-this-year-2019-2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https://disa.com/map-of-marijuana-legality-by-state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http://www.pewresearch.org/fact-tank/2018/03/01/millennials-overtake-baby-boomers/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0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https://www.pewsocialtrends.org/essay/millennial-life-how-young-adulthood-today-compares-with-prior-generations/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0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https://www.realpage.com/analytics/scheduled-deliveries-mark-big-shifts-apartment-markets-2019/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8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https://www.marcusmillichap.com/research/researchreports/reports/2019/01/28/special-report-multifamily-investment-forecast-2019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http://www.pewresearch.org/fact-tank/2018/04/05/a-record-64-million-americans-live-in-multigenerational-households/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8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https://nordic.businessinsider.com/stores-closing-this-year-2019-2/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78F79-FAFC-4040-8742-5D7B1502AE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2017Advanced Property Tax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5A93482-8E69-40F7-BCAD-5662A6CADB27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661B248-CFFE-4581-B15D-ABDB4626A1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91" y="1714805"/>
            <a:ext cx="8986982" cy="501939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Property Tax Seminar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99931" y="2101282"/>
            <a:ext cx="393192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3263" y="4592866"/>
            <a:ext cx="1078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Speakers: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263" y="50234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Mark Pomykacz, MAI, ASA, AI-GRS</a:t>
            </a:r>
          </a:p>
          <a:p>
            <a:r>
              <a:rPr lang="en-US" b="1" dirty="0"/>
              <a:t>Managing Member </a:t>
            </a:r>
          </a:p>
          <a:p>
            <a:r>
              <a:rPr lang="en-US" b="1" dirty="0"/>
              <a:t>Federal Appraisal, LLC</a:t>
            </a:r>
            <a:endParaRPr lang="en-US" dirty="0"/>
          </a:p>
          <a:p>
            <a:r>
              <a:rPr lang="en-US" dirty="0"/>
              <a:t>Whitehouse Station, NJ</a:t>
            </a:r>
          </a:p>
          <a:p>
            <a:r>
              <a:rPr lang="en-US" dirty="0"/>
              <a:t>Email: Mpomykacz@federalappraisal.com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01031-74CD-4540-8193-0F28B84889B8}"/>
              </a:ext>
            </a:extLst>
          </p:cNvPr>
          <p:cNvSpPr txBox="1"/>
          <p:nvPr/>
        </p:nvSpPr>
        <p:spPr>
          <a:xfrm>
            <a:off x="73891" y="2096686"/>
            <a:ext cx="8361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Millennials and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Estate Trends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0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DB06-C48D-4140-B797-DF02A740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Education Levels Come With Growing Debt Load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B2E66-BD7F-4646-B21E-7B8833CB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10</a:t>
            </a:fld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57830-2850-4130-8800-8CEE76FB6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6" y="1585209"/>
            <a:ext cx="7135757" cy="5189073"/>
          </a:xfrm>
        </p:spPr>
      </p:pic>
    </p:spTree>
    <p:extLst>
      <p:ext uri="{BB962C8B-B14F-4D97-AF65-F5344CB8AC3E}">
        <p14:creationId xmlns:p14="http://schemas.microsoft.com/office/powerpoint/2010/main" val="116142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Millennials’ Traits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1113508-450C-43FE-A519-38E27E8D4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9" y="1417637"/>
            <a:ext cx="6936715" cy="5441639"/>
          </a:xfrm>
        </p:spPr>
      </p:pic>
    </p:spTree>
    <p:extLst>
      <p:ext uri="{BB962C8B-B14F-4D97-AF65-F5344CB8AC3E}">
        <p14:creationId xmlns:p14="http://schemas.microsoft.com/office/powerpoint/2010/main" val="134776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Millennials’ Traits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12</a:t>
            </a:fld>
            <a:endParaRPr lang="en-US"/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5B1CCF8-4C08-48F9-93F6-8E01EEA21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" y="1245211"/>
            <a:ext cx="6960742" cy="5612789"/>
          </a:xfrm>
        </p:spPr>
      </p:pic>
    </p:spTree>
    <p:extLst>
      <p:ext uri="{BB962C8B-B14F-4D97-AF65-F5344CB8AC3E}">
        <p14:creationId xmlns:p14="http://schemas.microsoft.com/office/powerpoint/2010/main" val="115260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Millennials’ Traits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C4341E7-515A-410F-A416-562B0341B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7" y="1266956"/>
            <a:ext cx="6871184" cy="5591044"/>
          </a:xfrm>
        </p:spPr>
      </p:pic>
    </p:spTree>
    <p:extLst>
      <p:ext uri="{BB962C8B-B14F-4D97-AF65-F5344CB8AC3E}">
        <p14:creationId xmlns:p14="http://schemas.microsoft.com/office/powerpoint/2010/main" val="182763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Millennials’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AE97CDC-E935-496C-A987-20D85508FC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8" y="1417638"/>
            <a:ext cx="7012272" cy="5440362"/>
          </a:xfrm>
        </p:spPr>
      </p:pic>
    </p:spTree>
    <p:extLst>
      <p:ext uri="{BB962C8B-B14F-4D97-AF65-F5344CB8AC3E}">
        <p14:creationId xmlns:p14="http://schemas.microsoft.com/office/powerpoint/2010/main" val="13913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6AD3-575C-4F0C-A636-C4426C57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and Housing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9D90E-1E28-4684-8DE9-01324540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Image result for luxury apartments">
            <a:extLst>
              <a:ext uri="{FF2B5EF4-FFF2-40B4-BE49-F238E27FC236}">
                <a16:creationId xmlns:a16="http://schemas.microsoft.com/office/drawing/2014/main" id="{9626B807-BA00-40D1-A731-A1A77D4ABA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5" y="1692923"/>
            <a:ext cx="7683165" cy="44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9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 and Residential Real Estate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 reports tend to suggest that millennials are flocking to cities in droves</a:t>
            </a:r>
          </a:p>
          <a:p>
            <a:r>
              <a:rPr lang="en-US" dirty="0"/>
              <a:t>This re-urbanization has driven a boom in apartment construction.</a:t>
            </a:r>
          </a:p>
          <a:p>
            <a:r>
              <a:rPr lang="en-US" dirty="0"/>
              <a:t>A sea change in living styles, or something else?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48" y="3492542"/>
            <a:ext cx="4989785" cy="33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95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Apartment Construction Booms As “Millennials Move to Cities”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13052"/>
            <a:ext cx="3872478" cy="51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39" y="1497286"/>
            <a:ext cx="3881347" cy="52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2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CAB63F-06BE-4360-8215-7B1F800F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Apartment Supply Continues to Grow Above the Long Term Average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418B-9DA9-46E5-8E2C-B5650ADD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508F-A80C-4A6F-AE75-D1121FD5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 descr="Multifamily housing data">
            <a:extLst>
              <a:ext uri="{FF2B5EF4-FFF2-40B4-BE49-F238E27FC236}">
                <a16:creationId xmlns:a16="http://schemas.microsoft.com/office/drawing/2014/main" id="{769058DA-DC70-4641-8A5B-A20F1742EB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97" y="1479466"/>
            <a:ext cx="5516005" cy="29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ultifamily housing data services">
            <a:extLst>
              <a:ext uri="{FF2B5EF4-FFF2-40B4-BE49-F238E27FC236}">
                <a16:creationId xmlns:a16="http://schemas.microsoft.com/office/drawing/2014/main" id="{C27DCEB8-498F-492D-BD37-AFF740DC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21" y="4518314"/>
            <a:ext cx="5212955" cy="21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4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Multi-Family Cap Rates </a:t>
            </a:r>
            <a:br>
              <a:rPr lang="en-US" dirty="0"/>
            </a:br>
            <a:r>
              <a:rPr lang="en-US" dirty="0"/>
              <a:t>Push Multi-Decade Lows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AA199AC0-1FFB-471D-B41B-1A2DFC3692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8" y="1515023"/>
            <a:ext cx="3612630" cy="5151847"/>
          </a:xfrm>
        </p:spPr>
      </p:pic>
      <p:pic>
        <p:nvPicPr>
          <p:cNvPr id="11" name="Content Placeholder 10" descr="A pencil and paper&#10;&#10;Description automatically generated">
            <a:extLst>
              <a:ext uri="{FF2B5EF4-FFF2-40B4-BE49-F238E27FC236}">
                <a16:creationId xmlns:a16="http://schemas.microsoft.com/office/drawing/2014/main" id="{C4B5A60B-7A7A-4467-B1CE-6298A466AD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15023"/>
            <a:ext cx="3552594" cy="4968223"/>
          </a:xfrm>
        </p:spPr>
      </p:pic>
    </p:spTree>
    <p:extLst>
      <p:ext uri="{BB962C8B-B14F-4D97-AF65-F5344CB8AC3E}">
        <p14:creationId xmlns:p14="http://schemas.microsoft.com/office/powerpoint/2010/main" val="60852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27691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78A22F"/>
                </a:solidFill>
              </a:rPr>
              <a:t>Who Are Millennials?</a:t>
            </a:r>
            <a:br>
              <a:rPr lang="en-US" sz="4000" b="1" i="1" dirty="0">
                <a:solidFill>
                  <a:srgbClr val="78A22F"/>
                </a:solidFill>
              </a:rPr>
            </a:br>
            <a:r>
              <a:rPr lang="en-US" sz="4000" b="1" i="1" dirty="0">
                <a:solidFill>
                  <a:srgbClr val="78A22F"/>
                </a:solidFill>
              </a:rPr>
              <a:t>Answer:  The Worst!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32" name="Picture 8" descr="Image result for halloween costume of millenni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8"/>
          <a:stretch/>
        </p:blipFill>
        <p:spPr bwMode="auto">
          <a:xfrm>
            <a:off x="3037113" y="2302328"/>
            <a:ext cx="3069773" cy="4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3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…But Data Doesn’t Support “Urban Millennial” Story</a:t>
            </a: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084" y="1654969"/>
            <a:ext cx="3200400" cy="479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kolko-feature-urbanmillenials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36" y="1644476"/>
            <a:ext cx="3200400" cy="48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8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Urban Population % Declining Since Late 1980s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111" y="1518501"/>
            <a:ext cx="5712177" cy="51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1830-295E-4EA5-91F6-B14C601C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 Say They Want to Own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4307E-EC80-4A2A-BB20-4082A527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7D993F4-1EFE-45B0-B8C7-933C1B55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6" y="1751027"/>
            <a:ext cx="7620000" cy="3935604"/>
          </a:xfrm>
        </p:spPr>
      </p:pic>
    </p:spTree>
    <p:extLst>
      <p:ext uri="{BB962C8B-B14F-4D97-AF65-F5344CB8AC3E}">
        <p14:creationId xmlns:p14="http://schemas.microsoft.com/office/powerpoint/2010/main" val="393808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 Ownership Among Millennials Rebounding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680641"/>
            <a:ext cx="7405511" cy="4907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67489" y="2678667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Fannie Mae, US Census</a:t>
            </a:r>
          </a:p>
        </p:txBody>
      </p:sp>
    </p:spTree>
    <p:extLst>
      <p:ext uri="{BB962C8B-B14F-4D97-AF65-F5344CB8AC3E}">
        <p14:creationId xmlns:p14="http://schemas.microsoft.com/office/powerpoint/2010/main" val="719648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AA51-790E-44C7-BF07-3FAA1342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Slightly More Likely to Purchase in Urban Areas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18CBFD5-745F-4E2B-90C3-AEFD8F0FD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8741"/>
            <a:ext cx="7620000" cy="450351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3DD0C-0F3C-42DB-8680-705D06CD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0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08EED8-CA01-4FEF-A1DC-8245111F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Number of Multigenerational Households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CDCB9-E1A4-4A11-BE6F-A3F10FB7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 descr="http://assets.pewresearch.org/wp-content/uploads/var/www/vhosts/cms.pewresearch.org/htdocs/wp-content/blogs.dir/12/files/2018/04/05113203/FT_18.03.27_multiGeneration_trend.png">
            <a:extLst>
              <a:ext uri="{FF2B5EF4-FFF2-40B4-BE49-F238E27FC236}">
                <a16:creationId xmlns:a16="http://schemas.microsoft.com/office/drawing/2014/main" id="{D5091353-BBC8-4AAB-98C5-A16446A89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84" y="1489753"/>
            <a:ext cx="3668038" cy="538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0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4538-3628-476A-9B78-CA75F145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5031-6683-40A1-BA42-C8A22EB8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back to downtown</a:t>
            </a:r>
          </a:p>
          <a:p>
            <a:r>
              <a:rPr lang="en-US" dirty="0"/>
              <a:t>Postponing first time home purchases</a:t>
            </a:r>
          </a:p>
          <a:p>
            <a:r>
              <a:rPr lang="en-US" dirty="0"/>
              <a:t>Living in their parents basements</a:t>
            </a:r>
          </a:p>
          <a:p>
            <a:r>
              <a:rPr lang="en-US" dirty="0"/>
              <a:t>Quality-of-life living expectations</a:t>
            </a:r>
          </a:p>
          <a:p>
            <a:pPr lvl="1"/>
            <a:r>
              <a:rPr lang="en-US" dirty="0"/>
              <a:t>Entertainment</a:t>
            </a:r>
          </a:p>
          <a:p>
            <a:pPr lvl="1"/>
            <a:r>
              <a:rPr lang="en-US" dirty="0"/>
              <a:t>Recreation</a:t>
            </a:r>
          </a:p>
          <a:p>
            <a:pPr lvl="1"/>
            <a:r>
              <a:rPr lang="en-US" dirty="0"/>
              <a:t>Cultural amenities</a:t>
            </a:r>
          </a:p>
          <a:p>
            <a:pPr lvl="1"/>
            <a:r>
              <a:rPr lang="en-US" dirty="0"/>
              <a:t>Authenticity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23926-3EAB-4E7C-8B46-8B5E3B51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6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1" y="274638"/>
            <a:ext cx="8436429" cy="16938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Millennials Impact Manufacturing and Industrial Property Values?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42300" cy="4298950"/>
          </a:xfrm>
        </p:spPr>
        <p:txBody>
          <a:bodyPr>
            <a:normAutofit/>
          </a:bodyPr>
          <a:lstStyle/>
          <a:p>
            <a:r>
              <a:rPr lang="en-US" dirty="0"/>
              <a:t>Continued rise of E-commerce re-shaping supply chains and demand for both type and location of warehouses</a:t>
            </a:r>
          </a:p>
          <a:p>
            <a:r>
              <a:rPr lang="en-US" dirty="0"/>
              <a:t>Lower Demand for Manufacturing Jobs </a:t>
            </a:r>
          </a:p>
          <a:p>
            <a:pPr lvl="1"/>
            <a:r>
              <a:rPr lang="en-US" dirty="0"/>
              <a:t>thus lower demand for rusty manufacturing property</a:t>
            </a:r>
          </a:p>
          <a:p>
            <a:r>
              <a:rPr lang="en-US" dirty="0"/>
              <a:t>Migration back to cities (residential impact)</a:t>
            </a:r>
          </a:p>
          <a:p>
            <a:pPr lvl="1"/>
            <a:r>
              <a:rPr lang="en-US" dirty="0"/>
              <a:t>Reuse/redevelopment of old industrial properties</a:t>
            </a:r>
          </a:p>
          <a:p>
            <a:r>
              <a:rPr lang="en-US" dirty="0"/>
              <a:t>New uses for and users of industrial properties</a:t>
            </a:r>
          </a:p>
          <a:p>
            <a:pPr lvl="1"/>
            <a:r>
              <a:rPr lang="en-US" dirty="0"/>
              <a:t>Higher tech, unusual industrial/ manufacturing, </a:t>
            </a:r>
          </a:p>
          <a:p>
            <a:pPr lvl="2"/>
            <a:r>
              <a:rPr lang="en-US" dirty="0"/>
              <a:t>as well as the basics</a:t>
            </a:r>
          </a:p>
          <a:p>
            <a:pPr lvl="1"/>
            <a:r>
              <a:rPr lang="en-US" dirty="0"/>
              <a:t>Data Centers</a:t>
            </a:r>
          </a:p>
          <a:p>
            <a:pPr lvl="1"/>
            <a:r>
              <a:rPr lang="en-US" dirty="0"/>
              <a:t>Marijuana Production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66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1" y="274638"/>
            <a:ext cx="8436429" cy="16938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Millennials Impact Manufacturing and Industrial Property Values?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42300" cy="4068763"/>
          </a:xfrm>
        </p:spPr>
        <p:txBody>
          <a:bodyPr>
            <a:normAutofit/>
          </a:bodyPr>
          <a:lstStyle/>
          <a:p>
            <a:r>
              <a:rPr lang="en-US" dirty="0"/>
              <a:t>Their impact on other types of Property will lead impact on Man/</a:t>
            </a:r>
            <a:r>
              <a:rPr lang="en-US" dirty="0" err="1"/>
              <a:t>Ind</a:t>
            </a:r>
            <a:r>
              <a:rPr lang="en-US" dirty="0"/>
              <a:t> Properties</a:t>
            </a:r>
          </a:p>
          <a:p>
            <a:pPr lvl="1"/>
            <a:r>
              <a:rPr lang="en-US" dirty="0"/>
              <a:t>Residential</a:t>
            </a:r>
          </a:p>
          <a:p>
            <a:pPr lvl="2"/>
            <a:r>
              <a:rPr lang="en-US" dirty="0"/>
              <a:t>Variety of housing styles</a:t>
            </a:r>
          </a:p>
          <a:p>
            <a:pPr lvl="2"/>
            <a:r>
              <a:rPr lang="en-US" dirty="0"/>
              <a:t>Migration back to/residing in cities</a:t>
            </a:r>
          </a:p>
          <a:p>
            <a:pPr lvl="2"/>
            <a:r>
              <a:rPr lang="en-US" dirty="0"/>
              <a:t>Aging before buying first home</a:t>
            </a:r>
          </a:p>
          <a:p>
            <a:pPr lvl="1"/>
            <a:r>
              <a:rPr lang="en-US" dirty="0"/>
              <a:t>Retail</a:t>
            </a:r>
          </a:p>
          <a:p>
            <a:pPr lvl="2"/>
            <a:r>
              <a:rPr lang="en-US" dirty="0"/>
              <a:t>Online, not in-store shopping</a:t>
            </a:r>
          </a:p>
          <a:p>
            <a:pPr lvl="1"/>
            <a:r>
              <a:rPr lang="en-US" dirty="0"/>
              <a:t>Office</a:t>
            </a:r>
          </a:p>
          <a:p>
            <a:pPr lvl="2"/>
            <a:r>
              <a:rPr lang="en-US" dirty="0"/>
              <a:t>Less likely to work in traditional company or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40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Natives Drive Shift to </a:t>
            </a:r>
            <a:br>
              <a:rPr lang="en-US" dirty="0"/>
            </a:br>
            <a:r>
              <a:rPr lang="en-US" dirty="0"/>
              <a:t>E-Commerce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76020" y="4610815"/>
            <a:ext cx="234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Census Bureau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BDA70F-5261-4E32-B965-F141D8D9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637"/>
            <a:ext cx="8413514" cy="36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5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27691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78A22F"/>
                </a:solidFill>
              </a:rPr>
              <a:t>Who Are Millennials?</a:t>
            </a:r>
            <a:br>
              <a:rPr lang="en-US" sz="4000" b="1" i="1" dirty="0">
                <a:solidFill>
                  <a:srgbClr val="78A22F"/>
                </a:solidFill>
              </a:rPr>
            </a:br>
            <a:r>
              <a:rPr lang="en-US" sz="4000" b="1" i="1" dirty="0">
                <a:solidFill>
                  <a:srgbClr val="78A22F"/>
                </a:solidFill>
              </a:rPr>
              <a:t>Answer:  The Worst!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They feel</a:t>
            </a:r>
          </a:p>
          <a:p>
            <a:pPr lvl="1"/>
            <a:r>
              <a:rPr lang="en-US" dirty="0"/>
              <a:t>Entitled</a:t>
            </a:r>
          </a:p>
          <a:p>
            <a:pPr lvl="1"/>
            <a:r>
              <a:rPr lang="en-US" dirty="0"/>
              <a:t>Impatient</a:t>
            </a:r>
          </a:p>
          <a:p>
            <a:pPr lvl="1"/>
            <a:r>
              <a:rPr lang="en-US" dirty="0"/>
              <a:t>Lazy</a:t>
            </a:r>
          </a:p>
          <a:p>
            <a:pPr lvl="1"/>
            <a:r>
              <a:rPr lang="en-US" dirty="0"/>
              <a:t>Self conscious</a:t>
            </a:r>
          </a:p>
          <a:p>
            <a:pPr lvl="1"/>
            <a:r>
              <a:rPr lang="en-US" dirty="0"/>
              <a:t>Unhappy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"/>
          </p:nvPr>
        </p:nvSpPr>
        <p:spPr>
          <a:xfrm>
            <a:off x="4721224" y="2174874"/>
            <a:ext cx="4040188" cy="3951288"/>
          </a:xfrm>
        </p:spPr>
        <p:txBody>
          <a:bodyPr/>
          <a:lstStyle/>
          <a:p>
            <a:r>
              <a:rPr lang="en-US" dirty="0"/>
              <a:t>They are described as</a:t>
            </a:r>
          </a:p>
          <a:p>
            <a:pPr lvl="1"/>
            <a:r>
              <a:rPr lang="en-US" dirty="0"/>
              <a:t>Lazy</a:t>
            </a:r>
          </a:p>
          <a:p>
            <a:pPr lvl="1"/>
            <a:r>
              <a:rPr lang="en-US" dirty="0"/>
              <a:t>Narcissistic</a:t>
            </a:r>
          </a:p>
          <a:p>
            <a:pPr lvl="1"/>
            <a:r>
              <a:rPr lang="en-US" dirty="0"/>
              <a:t>Purpose starved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4749" y="2967335"/>
            <a:ext cx="807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DD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Wrong!  And this is useless!</a:t>
            </a:r>
          </a:p>
        </p:txBody>
      </p:sp>
    </p:spTree>
    <p:extLst>
      <p:ext uri="{BB962C8B-B14F-4D97-AF65-F5344CB8AC3E}">
        <p14:creationId xmlns:p14="http://schemas.microsoft.com/office/powerpoint/2010/main" val="27087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Natives Drive Shift to </a:t>
            </a:r>
            <a:br>
              <a:rPr lang="en-US" dirty="0"/>
            </a:br>
            <a:r>
              <a:rPr lang="en-US" dirty="0"/>
              <a:t>E-Commerce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30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4" y="1417636"/>
            <a:ext cx="7313886" cy="39220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460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E-Commerce Changing </a:t>
            </a:r>
            <a:br>
              <a:rPr lang="en-US" dirty="0"/>
            </a:br>
            <a:r>
              <a:rPr lang="en-US" dirty="0"/>
              <a:t>Warehouse Demand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4400"/>
            <a:ext cx="3523593" cy="46954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Online retail requires 3x the distribution center space of traditional brick and mortar</a:t>
            </a:r>
          </a:p>
          <a:p>
            <a:r>
              <a:rPr lang="en-US" dirty="0"/>
              <a:t>Multi-story warehouses, which exist in places like Japan and Singapore, coming to the US </a:t>
            </a:r>
          </a:p>
          <a:p>
            <a:r>
              <a:rPr lang="en-US" dirty="0"/>
              <a:t>Ideal warehouse locations are increasingly located closer to cities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92" y="1599764"/>
            <a:ext cx="4040009" cy="39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7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294" y="4251960"/>
            <a:ext cx="6584747" cy="566738"/>
          </a:xfrm>
        </p:spPr>
        <p:txBody>
          <a:bodyPr>
            <a:noAutofit/>
          </a:bodyPr>
          <a:lstStyle/>
          <a:p>
            <a:r>
              <a:rPr lang="en-US" dirty="0"/>
              <a:t>Prologis Opened Multistory Warehouse in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76925" y="4721878"/>
            <a:ext cx="6775553" cy="80486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Three floor, 590,000 square foot located outside Seattle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First of its kind in the 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 descr="The new Prologis Seattle facility (Photo: ProLogis)">
            <a:extLst>
              <a:ext uri="{FF2B5EF4-FFF2-40B4-BE49-F238E27FC236}">
                <a16:creationId xmlns:a16="http://schemas.microsoft.com/office/drawing/2014/main" id="{16B8F2DE-68AE-4ECC-B317-56CAD763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94" y="0"/>
            <a:ext cx="6584747" cy="43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38B9AF-0EA4-4192-8E67-AC62A1A4D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San Francisco and New York City also have multistory warehouses under construction.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7272A-7674-4D60-BA29-D1BC982D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33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ECD8-01C7-4BCF-8D06-5F0BD27F16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050" name="Picture 2" descr="story image">
            <a:extLst>
              <a:ext uri="{FF2B5EF4-FFF2-40B4-BE49-F238E27FC236}">
                <a16:creationId xmlns:a16="http://schemas.microsoft.com/office/drawing/2014/main" id="{DF03B52D-E3A3-4DD0-B5A7-2772F758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61429"/>
            <a:ext cx="7644448" cy="55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39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E-Commerce Industrial Real Estate </a:t>
            </a:r>
            <a:br>
              <a:rPr lang="en-US" dirty="0"/>
            </a:br>
            <a:r>
              <a:rPr lang="en-US" dirty="0"/>
              <a:t>Valuation Implications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Demand for more modern facilities</a:t>
            </a:r>
          </a:p>
          <a:p>
            <a:r>
              <a:rPr lang="en-US" dirty="0"/>
              <a:t>Shift in locational preferences</a:t>
            </a:r>
          </a:p>
          <a:p>
            <a:r>
              <a:rPr lang="en-US" dirty="0"/>
              <a:t>Increased costs for multistory construction of warehouses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59831"/>
            <a:ext cx="3657600" cy="2743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95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Shift to E-Commerce Drove Spike in Retail Store Closings in 2017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9" y="1600200"/>
            <a:ext cx="7261181" cy="4800600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9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8F6F-C024-4BC7-BF5F-7EA1CC7C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Continued in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5ACC1-F434-4201-9231-B012E172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66FED-D2EA-4755-816F-83B57A25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36</a:t>
            </a:fld>
            <a:endParaRPr lang="en-US"/>
          </a:p>
        </p:txBody>
      </p:sp>
      <p:pic>
        <p:nvPicPr>
          <p:cNvPr id="3074" name="Picture 2" descr="stores closing 2018 chart">
            <a:extLst>
              <a:ext uri="{FF2B5EF4-FFF2-40B4-BE49-F238E27FC236}">
                <a16:creationId xmlns:a16="http://schemas.microsoft.com/office/drawing/2014/main" id="{5A3000CC-CFB0-4F0E-8884-E742EC7B3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36" y="1480279"/>
            <a:ext cx="4753234" cy="51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84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30A5-8C34-4544-85D4-D470C454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into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D728E-1A46-4B22-8FC4-3013C6D1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2017 Advanced Property Tax Seminar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4CF3F-F562-4FA9-9F3A-ACFACC83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37</a:t>
            </a:fld>
            <a:endParaRPr lang="en-US"/>
          </a:p>
        </p:txBody>
      </p:sp>
      <p:pic>
        <p:nvPicPr>
          <p:cNvPr id="4098" name="Picture 2" descr="store closing 2019 (2)">
            <a:extLst>
              <a:ext uri="{FF2B5EF4-FFF2-40B4-BE49-F238E27FC236}">
                <a16:creationId xmlns:a16="http://schemas.microsoft.com/office/drawing/2014/main" id="{033B505A-409C-407A-A559-0A981EE95D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4" y="1239245"/>
            <a:ext cx="7717436" cy="54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41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Malls Must Focus on Experience, </a:t>
            </a:r>
            <a:br>
              <a:rPr lang="en-US" dirty="0"/>
            </a:br>
            <a:r>
              <a:rPr lang="en-US" dirty="0"/>
              <a:t>Seek New Tenants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40" y="1528324"/>
            <a:ext cx="6368753" cy="4762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1647496"/>
            <a:ext cx="307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Atlanta, Georgia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2159" y="6290441"/>
            <a:ext cx="29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Growth Properties</a:t>
            </a:r>
          </a:p>
        </p:txBody>
      </p:sp>
    </p:spTree>
    <p:extLst>
      <p:ext uri="{BB962C8B-B14F-4D97-AF65-F5344CB8AC3E}">
        <p14:creationId xmlns:p14="http://schemas.microsoft.com/office/powerpoint/2010/main" val="2024365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Millennial Mall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9" y="1381033"/>
            <a:ext cx="4674928" cy="50606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39A82B9-E361-4372-9B74-06CC1BF4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 Defined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E3C536-8CF6-4A69-AABB-3C9B5C18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36890B-EA88-454F-9280-E0155FB03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8" y="1739276"/>
            <a:ext cx="7941763" cy="4305924"/>
          </a:xfrm>
        </p:spPr>
      </p:pic>
    </p:spTree>
    <p:extLst>
      <p:ext uri="{BB962C8B-B14F-4D97-AF65-F5344CB8AC3E}">
        <p14:creationId xmlns:p14="http://schemas.microsoft.com/office/powerpoint/2010/main" val="3374066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811B-DF3A-40EA-95F9-0E289818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Economic Sectors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022611-51F0-416C-98FD-CA59A9B56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Centers</a:t>
            </a:r>
          </a:p>
        </p:txBody>
      </p:sp>
      <p:pic>
        <p:nvPicPr>
          <p:cNvPr id="2050" name="Picture 2" descr="Image result for data center exterior">
            <a:extLst>
              <a:ext uri="{FF2B5EF4-FFF2-40B4-BE49-F238E27FC236}">
                <a16:creationId xmlns:a16="http://schemas.microsoft.com/office/drawing/2014/main" id="{25579A35-8307-4F7C-9C1B-4E6F89D1C4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32081"/>
            <a:ext cx="3657600" cy="24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5792D8-F515-4DA2-BF8E-16899443A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Recreational Marijuana</a:t>
            </a:r>
          </a:p>
        </p:txBody>
      </p:sp>
      <p:pic>
        <p:nvPicPr>
          <p:cNvPr id="2052" name="Picture 4" descr="Image result for legal pot store exterior">
            <a:extLst>
              <a:ext uri="{FF2B5EF4-FFF2-40B4-BE49-F238E27FC236}">
                <a16:creationId xmlns:a16="http://schemas.microsoft.com/office/drawing/2014/main" id="{F621D21D-10B0-441C-A72A-E672E2AD336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930709"/>
            <a:ext cx="3657600" cy="24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E0AD-4516-4E46-AC95-BFAE7BF1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5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Natives Also Drive </a:t>
            </a:r>
            <a:br>
              <a:rPr lang="en-US" dirty="0"/>
            </a:br>
            <a:r>
              <a:rPr lang="en-US" dirty="0"/>
              <a:t>Demand For Data Centers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centers are large buildings housing hundreds of networked servers.</a:t>
            </a:r>
          </a:p>
          <a:p>
            <a:r>
              <a:rPr lang="en-US" dirty="0"/>
              <a:t>Large users of electricity, the facilities typically require reinforced floors and have backup </a:t>
            </a:r>
            <a:r>
              <a:rPr lang="en-US"/>
              <a:t>power generation on site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46" y="1778015"/>
            <a:ext cx="4483823" cy="2989813"/>
          </a:xfr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10469" y="4767828"/>
            <a:ext cx="18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Google Server Room</a:t>
            </a:r>
          </a:p>
        </p:txBody>
      </p:sp>
    </p:spTree>
    <p:extLst>
      <p:ext uri="{BB962C8B-B14F-4D97-AF65-F5344CB8AC3E}">
        <p14:creationId xmlns:p14="http://schemas.microsoft.com/office/powerpoint/2010/main" val="47130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or Manufacturing Facility?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Cooling towers to chill water used to cool the server rooms in Google’s Council Bluffs, Iowa data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68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Google Repurposing Industrial Sites Across the US…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3089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 2015 – Google data center to replace Hemlock Semiconductor in Clarksville, TN</a:t>
            </a:r>
          </a:p>
          <a:p>
            <a:r>
              <a:rPr lang="en-US" dirty="0"/>
              <a:t>June 2015 - Google to build $600 million data facility at TVA Widows Creek Fossil Plant, AL</a:t>
            </a:r>
          </a:p>
          <a:p>
            <a:r>
              <a:rPr lang="en-US" dirty="0"/>
              <a:t>Sept 2013 – Google buys former Gatorade Manufacturing plant in OK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91" y="1984566"/>
            <a:ext cx="3835374" cy="2548668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56675" y="4611144"/>
            <a:ext cx="20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TVA Widows Creek</a:t>
            </a:r>
          </a:p>
        </p:txBody>
      </p:sp>
    </p:spTree>
    <p:extLst>
      <p:ext uri="{BB962C8B-B14F-4D97-AF65-F5344CB8AC3E}">
        <p14:creationId xmlns:p14="http://schemas.microsoft.com/office/powerpoint/2010/main" val="2955430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362"/>
          </a:xfrm>
        </p:spPr>
        <p:txBody>
          <a:bodyPr>
            <a:normAutofit/>
          </a:bodyPr>
          <a:lstStyle/>
          <a:p>
            <a:r>
              <a:rPr lang="en-US" dirty="0"/>
              <a:t>…And Its Not Just Google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4" y="1583331"/>
            <a:ext cx="7604608" cy="921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3" y="4333980"/>
            <a:ext cx="5376733" cy="1789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4" y="2828452"/>
            <a:ext cx="5094510" cy="13002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17244" y="553930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DataCenter</a:t>
            </a:r>
            <a:r>
              <a:rPr lang="en-US" sz="1400" dirty="0"/>
              <a:t> Dynamics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7422" y="2045065"/>
            <a:ext cx="2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Austin Business Journal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8823" y="3287484"/>
            <a:ext cx="155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FastCompany.com</a:t>
            </a:r>
          </a:p>
        </p:txBody>
      </p:sp>
    </p:spTree>
    <p:extLst>
      <p:ext uri="{BB962C8B-B14F-4D97-AF65-F5344CB8AC3E}">
        <p14:creationId xmlns:p14="http://schemas.microsoft.com/office/powerpoint/2010/main" val="3228917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362"/>
          </a:xfrm>
        </p:spPr>
        <p:txBody>
          <a:bodyPr>
            <a:normAutofit/>
          </a:bodyPr>
          <a:lstStyle/>
          <a:p>
            <a:r>
              <a:rPr lang="en-US" dirty="0"/>
              <a:t>…And Its Not Just Google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62" y="1253072"/>
            <a:ext cx="5114475" cy="3749257"/>
          </a:xfr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2" y="5259644"/>
            <a:ext cx="7096633" cy="785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18886" y="5737423"/>
            <a:ext cx="21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Imperial Realty Company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6531" y="254067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DataCenter</a:t>
            </a:r>
            <a:r>
              <a:rPr lang="en-US" sz="1400" dirty="0"/>
              <a:t> Dynamics</a:t>
            </a:r>
          </a:p>
        </p:txBody>
      </p:sp>
    </p:spTree>
    <p:extLst>
      <p:ext uri="{BB962C8B-B14F-4D97-AF65-F5344CB8AC3E}">
        <p14:creationId xmlns:p14="http://schemas.microsoft.com/office/powerpoint/2010/main" val="1594751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its Not Just the US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6617"/>
            <a:ext cx="7034743" cy="1482529"/>
          </a:xfr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8" y="3905956"/>
            <a:ext cx="7047794" cy="1743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09142" y="5152795"/>
            <a:ext cx="73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0743" y="3133971"/>
            <a:ext cx="123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TheStack.com</a:t>
            </a:r>
          </a:p>
        </p:txBody>
      </p:sp>
    </p:spTree>
    <p:extLst>
      <p:ext uri="{BB962C8B-B14F-4D97-AF65-F5344CB8AC3E}">
        <p14:creationId xmlns:p14="http://schemas.microsoft.com/office/powerpoint/2010/main" val="1238793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its Not Just the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45" y="1614953"/>
            <a:ext cx="5908510" cy="4970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711400" y="6277386"/>
            <a:ext cx="1593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Irish Independent</a:t>
            </a:r>
          </a:p>
        </p:txBody>
      </p:sp>
    </p:spTree>
    <p:extLst>
      <p:ext uri="{BB962C8B-B14F-4D97-AF65-F5344CB8AC3E}">
        <p14:creationId xmlns:p14="http://schemas.microsoft.com/office/powerpoint/2010/main" val="3024741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Center Valuation Implications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Highest and Best Use</a:t>
            </a:r>
          </a:p>
          <a:p>
            <a:r>
              <a:rPr lang="en-US" dirty="0"/>
              <a:t>Real vs Personal Property</a:t>
            </a:r>
          </a:p>
          <a:p>
            <a:r>
              <a:rPr lang="en-US" dirty="0"/>
              <a:t>Purchase price + $ invested into property =/= market value?</a:t>
            </a:r>
          </a:p>
          <a:p>
            <a:r>
              <a:rPr lang="en-US" dirty="0"/>
              <a:t>EG. </a:t>
            </a:r>
          </a:p>
          <a:p>
            <a:pPr lvl="1"/>
            <a:r>
              <a:rPr lang="en-US" dirty="0"/>
              <a:t>Warehouse = $50 psf</a:t>
            </a:r>
          </a:p>
          <a:p>
            <a:pPr lvl="1"/>
            <a:r>
              <a:rPr lang="en-US" dirty="0"/>
              <a:t>Data Center = $500 psf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84" y="1760909"/>
            <a:ext cx="4346499" cy="326028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9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New, Greener Use of </a:t>
            </a:r>
            <a:br>
              <a:rPr lang="en-US" dirty="0"/>
            </a:br>
            <a:r>
              <a:rPr lang="en-US" dirty="0"/>
              <a:t>Industrial 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49</a:t>
            </a:fld>
            <a:endParaRPr lang="en-US"/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82C044C8-5FEA-4046-9C8A-F89D4333B0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" y="1456154"/>
            <a:ext cx="7337686" cy="5386814"/>
          </a:xfrm>
        </p:spPr>
      </p:pic>
    </p:spTree>
    <p:extLst>
      <p:ext uri="{BB962C8B-B14F-4D97-AF65-F5344CB8AC3E}">
        <p14:creationId xmlns:p14="http://schemas.microsoft.com/office/powerpoint/2010/main" val="321755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78A22F"/>
                </a:solidFill>
              </a:rPr>
              <a:t>The Largest Generation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Projections are that by 2019 Millennials will be the largest generation by population.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 descr="A close up of a map&#10;&#10;Description generated with high confidence">
            <a:extLst>
              <a:ext uri="{FF2B5EF4-FFF2-40B4-BE49-F238E27FC236}">
                <a16:creationId xmlns:a16="http://schemas.microsoft.com/office/drawing/2014/main" id="{A158053D-11BA-451B-B323-4B93510849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97" y="1381137"/>
            <a:ext cx="4318570" cy="5103765"/>
          </a:xfrm>
        </p:spPr>
      </p:pic>
    </p:spTree>
    <p:extLst>
      <p:ext uri="{BB962C8B-B14F-4D97-AF65-F5344CB8AC3E}">
        <p14:creationId xmlns:p14="http://schemas.microsoft.com/office/powerpoint/2010/main" val="1345263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273050"/>
            <a:ext cx="7819697" cy="877833"/>
          </a:xfrm>
        </p:spPr>
        <p:txBody>
          <a:bodyPr>
            <a:noAutofit/>
          </a:bodyPr>
          <a:lstStyle/>
          <a:p>
            <a:r>
              <a:rPr lang="en-US" sz="2800" dirty="0"/>
              <a:t>Marijuana Cultivation Starting to Crowd Out Standard Industrial Users?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1821" y="1258754"/>
            <a:ext cx="2958353" cy="486740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Colorado &amp; Washington legalized recreational marijuana in 2012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Voters in Massachusetts, Maine, California, and Nevada approved legalization in November 2016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Several other states could legalize in 2019, including NJ, NY, RI, 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50</a:t>
            </a:fld>
            <a:endParaRPr lang="en-US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" y="4907287"/>
            <a:ext cx="7772400" cy="561160"/>
          </a:xfr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9" y="5691710"/>
            <a:ext cx="7598701" cy="1084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75" y="2042798"/>
            <a:ext cx="5083822" cy="1766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268357" y="3421496"/>
            <a:ext cx="87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Bloomberg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8923" y="5669469"/>
            <a:ext cx="439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WSJ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3118" y="4043757"/>
            <a:ext cx="935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Denver Post</a:t>
            </a:r>
          </a:p>
        </p:txBody>
      </p:sp>
    </p:spTree>
    <p:extLst>
      <p:ext uri="{BB962C8B-B14F-4D97-AF65-F5344CB8AC3E}">
        <p14:creationId xmlns:p14="http://schemas.microsoft.com/office/powerpoint/2010/main" val="4131052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Marijuana Cultivation Offers Potential for Hundreds of New Industrial Users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6" y="1869487"/>
            <a:ext cx="6802436" cy="4586491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2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133B-F27E-4C11-88B2-E6A7814E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Colorado Has Seen Rapid Growth in New Real Estate Demand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25CF00-1F1E-4705-8B4C-F31477FE8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627756"/>
              </p:ext>
            </p:extLst>
          </p:nvPr>
        </p:nvGraphicFramePr>
        <p:xfrm>
          <a:off x="636999" y="1941816"/>
          <a:ext cx="7294650" cy="4103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813">
                  <a:extLst>
                    <a:ext uri="{9D8B030D-6E8A-4147-A177-3AD203B41FA5}">
                      <a16:colId xmlns:a16="http://schemas.microsoft.com/office/drawing/2014/main" val="1352649402"/>
                    </a:ext>
                  </a:extLst>
                </a:gridCol>
                <a:gridCol w="1265634">
                  <a:extLst>
                    <a:ext uri="{9D8B030D-6E8A-4147-A177-3AD203B41FA5}">
                      <a16:colId xmlns:a16="http://schemas.microsoft.com/office/drawing/2014/main" val="1432802091"/>
                    </a:ext>
                  </a:extLst>
                </a:gridCol>
                <a:gridCol w="1777639">
                  <a:extLst>
                    <a:ext uri="{9D8B030D-6E8A-4147-A177-3AD203B41FA5}">
                      <a16:colId xmlns:a16="http://schemas.microsoft.com/office/drawing/2014/main" val="717324892"/>
                    </a:ext>
                  </a:extLst>
                </a:gridCol>
                <a:gridCol w="1127564">
                  <a:extLst>
                    <a:ext uri="{9D8B030D-6E8A-4147-A177-3AD203B41FA5}">
                      <a16:colId xmlns:a16="http://schemas.microsoft.com/office/drawing/2014/main" val="1886442584"/>
                    </a:ext>
                  </a:extLst>
                </a:gridCol>
              </a:tblGrid>
              <a:tr h="5861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Number of Colorado Marijuana Licensees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16053"/>
                  </a:ext>
                </a:extLst>
              </a:tr>
              <a:tr h="11723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As of 4/1/2019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1 Year After Legalization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% Change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689406"/>
                  </a:ext>
                </a:extLst>
              </a:tr>
              <a:tr h="5861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Growing Operations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419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006119"/>
                  </a:ext>
                </a:extLst>
              </a:tr>
              <a:tr h="5861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Manufacturing Operations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188%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4870863"/>
                  </a:ext>
                </a:extLst>
              </a:tr>
              <a:tr h="5861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Retail Stores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322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2238385"/>
                  </a:ext>
                </a:extLst>
              </a:tr>
              <a:tr h="5861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Total Recreational Locations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1548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839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2F2B20"/>
                          </a:solidFill>
                          <a:effectLst/>
                          <a:latin typeface="Cambria" panose="02040503050406030204" pitchFamily="18" charset="0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963690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BFAEA-E3BE-4DF5-8D9A-3CE9B872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35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Industrial Vacancy Rates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D40551-020B-4B71-9455-8175D578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53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289EF-3218-47E4-93EF-B0CB7237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200"/>
            <a:ext cx="768881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08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A1FB-0CD4-4199-BAB4-996AB923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Industrial Asking Rents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DC284-DD5A-408D-B72D-CA22CF66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54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0EE80-2F57-4E7E-8E63-44BD8E7B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B6BB7-BF71-477F-A471-9827A626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45605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679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5D55-9D1B-4AA8-AF4B-D1A0E671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Retail Vacancy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46656-E351-48CB-9A04-462B0FA7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55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45A1F-64D1-4181-9DD3-B32496EA9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DE4669-3141-4605-B0E6-791953BB3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66" y="1600200"/>
            <a:ext cx="7675334" cy="45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78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14B3-BD2D-474E-B747-03507F10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Retail Asking Rents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60928-3A0F-4248-9731-4FA39A97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56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C6190-1D4E-47F9-A46B-DD2914932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BEFED9-E1CD-49DA-AA0B-CA5B908B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6" y="1600199"/>
            <a:ext cx="7739514" cy="45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18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Marijuana Real Estate Valuation Implications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Real vs Personal Property</a:t>
            </a:r>
          </a:p>
          <a:p>
            <a:r>
              <a:rPr lang="en-US" dirty="0"/>
              <a:t>Increased rental rates</a:t>
            </a:r>
          </a:p>
          <a:p>
            <a:r>
              <a:rPr lang="en-US" dirty="0"/>
              <a:t>Lower vacancy rates</a:t>
            </a:r>
          </a:p>
          <a:p>
            <a:r>
              <a:rPr lang="en-US" dirty="0"/>
              <a:t>Risk: Longevity of the industry</a:t>
            </a:r>
          </a:p>
          <a:p>
            <a:r>
              <a:rPr lang="en-US" dirty="0"/>
              <a:t>Impact of conversions longer term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3" y="1813035"/>
            <a:ext cx="4357797" cy="290519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14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5600" cy="48006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Millennials  </a:t>
            </a:r>
          </a:p>
          <a:p>
            <a:pPr lvl="1"/>
            <a:r>
              <a:rPr lang="en-US" sz="3200" dirty="0"/>
              <a:t>Are a huge demographic and are very diverse</a:t>
            </a:r>
          </a:p>
          <a:p>
            <a:pPr lvl="1"/>
            <a:r>
              <a:rPr lang="en-US" sz="3200" dirty="0"/>
              <a:t>Have wider ranging needs</a:t>
            </a:r>
          </a:p>
          <a:p>
            <a:pPr lvl="1"/>
            <a:r>
              <a:rPr lang="en-US" sz="3200" dirty="0"/>
              <a:t>Will force change more quickly than historically</a:t>
            </a:r>
          </a:p>
          <a:p>
            <a:r>
              <a:rPr lang="en-US" sz="3200" dirty="0"/>
              <a:t>Real estate will need to adapt</a:t>
            </a:r>
          </a:p>
          <a:p>
            <a:r>
              <a:rPr lang="en-US" sz="3200" dirty="0"/>
              <a:t>Appraisers will need more sophistication to understand the complexity of the demographic trends and value.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Millennials’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Digitally Native – Millennials grew up using technology</a:t>
            </a:r>
          </a:p>
          <a:p>
            <a:r>
              <a:rPr lang="en-US" dirty="0"/>
              <a:t>Ethnically, racially diverse</a:t>
            </a:r>
          </a:p>
          <a:p>
            <a:r>
              <a:rPr lang="en-US" dirty="0"/>
              <a:t>Highly educated...</a:t>
            </a:r>
          </a:p>
          <a:p>
            <a:r>
              <a:rPr lang="en-US" dirty="0"/>
              <a:t>…which has also caused them to be highly indebted</a:t>
            </a:r>
          </a:p>
          <a:p>
            <a:r>
              <a:rPr lang="en-US" dirty="0"/>
              <a:t>…Under employed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49" y="1902819"/>
            <a:ext cx="3854408" cy="241693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3397" y="4856262"/>
            <a:ext cx="7030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DD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One size will NOT fit all!</a:t>
            </a:r>
          </a:p>
        </p:txBody>
      </p:sp>
    </p:spTree>
    <p:extLst>
      <p:ext uri="{BB962C8B-B14F-4D97-AF65-F5344CB8AC3E}">
        <p14:creationId xmlns:p14="http://schemas.microsoft.com/office/powerpoint/2010/main" val="4328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Millennials’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FB1F4C3-E601-4283-8F2E-97559108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98" y="1255118"/>
            <a:ext cx="5938464" cy="56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8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Millennials’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8</a:t>
            </a:fld>
            <a:endParaRPr lang="en-US"/>
          </a:p>
        </p:txBody>
      </p:sp>
      <p:pic>
        <p:nvPicPr>
          <p:cNvPr id="7170" name="Picture 2" descr="Millennials less likely to be married than previous generations at same age">
            <a:extLst>
              <a:ext uri="{FF2B5EF4-FFF2-40B4-BE49-F238E27FC236}">
                <a16:creationId xmlns:a16="http://schemas.microsoft.com/office/drawing/2014/main" id="{6780D7DE-187F-4CFD-B337-92D258B58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0" y="1276718"/>
            <a:ext cx="4631688" cy="55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7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Millennials’ Traits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B248-CFFE-4581-B15D-ABDB4626A102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E89C0-D81D-4E8D-ADB9-D75AA3EB6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Among Millennials, women outpacing men in college completion">
            <a:extLst>
              <a:ext uri="{FF2B5EF4-FFF2-40B4-BE49-F238E27FC236}">
                <a16:creationId xmlns:a16="http://schemas.microsoft.com/office/drawing/2014/main" id="{74FD1EE2-DE65-4ECC-8CD6-B94BF233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3" y="1213136"/>
            <a:ext cx="7995374" cy="53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53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14508</TotalTime>
  <Words>1156</Words>
  <Application>Microsoft Office PowerPoint</Application>
  <PresentationFormat>On-screen Show (4:3)</PresentationFormat>
  <Paragraphs>269</Paragraphs>
  <Slides>58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Cambria</vt:lpstr>
      <vt:lpstr>Times New Roman</vt:lpstr>
      <vt:lpstr>Adjacency</vt:lpstr>
      <vt:lpstr>Advanced Property Tax Seminar</vt:lpstr>
      <vt:lpstr>Who Are Millennials? Answer:  The Worst!</vt:lpstr>
      <vt:lpstr>Who Are Millennials? Answer:  The Worst!</vt:lpstr>
      <vt:lpstr>Millennials Defined</vt:lpstr>
      <vt:lpstr>The Largest Generation</vt:lpstr>
      <vt:lpstr>Millennials’ Traits</vt:lpstr>
      <vt:lpstr>Millennials’ Traits</vt:lpstr>
      <vt:lpstr>Millennials’ Traits</vt:lpstr>
      <vt:lpstr>Millennials’ Traits</vt:lpstr>
      <vt:lpstr>Higher Education Levels Come With Growing Debt Load</vt:lpstr>
      <vt:lpstr>Millennials’ Traits</vt:lpstr>
      <vt:lpstr>Millennials’ Traits</vt:lpstr>
      <vt:lpstr>Millennials’ Traits</vt:lpstr>
      <vt:lpstr>Millennials’ Traits</vt:lpstr>
      <vt:lpstr>Residential and Housing</vt:lpstr>
      <vt:lpstr>Millennials and Residential Real Estate </vt:lpstr>
      <vt:lpstr>Apartment Construction Booms As “Millennials Move to Cities”</vt:lpstr>
      <vt:lpstr>Apartment Supply Continues to Grow Above the Long Term Average</vt:lpstr>
      <vt:lpstr>And Multi-Family Cap Rates  Push Multi-Decade Lows</vt:lpstr>
      <vt:lpstr>…But Data Doesn’t Support “Urban Millennial” Story</vt:lpstr>
      <vt:lpstr>Urban Population % Declining Since Late 1980s</vt:lpstr>
      <vt:lpstr>Millennials Say They Want to Own</vt:lpstr>
      <vt:lpstr>Home Ownership Among Millennials Rebounding</vt:lpstr>
      <vt:lpstr>Only Slightly More Likely to Purchase in Urban Areas</vt:lpstr>
      <vt:lpstr>Growing Number of Multigenerational Households</vt:lpstr>
      <vt:lpstr>Residential Trends</vt:lpstr>
      <vt:lpstr>How Millennials Impact Manufacturing and Industrial Property Values?</vt:lpstr>
      <vt:lpstr>How Millennials Impact Manufacturing and Industrial Property Values?</vt:lpstr>
      <vt:lpstr>Digital Natives Drive Shift to  E-Commerce </vt:lpstr>
      <vt:lpstr>Digital Natives Drive Shift to  E-Commerce </vt:lpstr>
      <vt:lpstr>E-Commerce Changing  Warehouse Demand</vt:lpstr>
      <vt:lpstr>Prologis Opened Multistory Warehouse in 2018</vt:lpstr>
      <vt:lpstr>PowerPoint Presentation</vt:lpstr>
      <vt:lpstr>E-Commerce Industrial Real Estate  Valuation Implications</vt:lpstr>
      <vt:lpstr>Shift to E-Commerce Drove Spike in Retail Store Closings in 2017</vt:lpstr>
      <vt:lpstr>Which Continued in 2018</vt:lpstr>
      <vt:lpstr>And into 2019</vt:lpstr>
      <vt:lpstr>Malls Must Focus on Experience,  Seek New Tenants</vt:lpstr>
      <vt:lpstr>Introducing the Millennial Mall</vt:lpstr>
      <vt:lpstr>New Economic Sectors</vt:lpstr>
      <vt:lpstr>Digital Natives Also Drive  Demand For Data Centers</vt:lpstr>
      <vt:lpstr>Data Center or Manufacturing Facility?</vt:lpstr>
      <vt:lpstr>Google Repurposing Industrial Sites Across the US…</vt:lpstr>
      <vt:lpstr>…And Its Not Just Google</vt:lpstr>
      <vt:lpstr>…And Its Not Just Google</vt:lpstr>
      <vt:lpstr>…And its Not Just the US</vt:lpstr>
      <vt:lpstr>…And its Not Just the US</vt:lpstr>
      <vt:lpstr>Data Center Valuation Implications</vt:lpstr>
      <vt:lpstr>A New, Greener Use of  Industrial Space</vt:lpstr>
      <vt:lpstr>Marijuana Cultivation Starting to Crowd Out Standard Industrial Users?</vt:lpstr>
      <vt:lpstr>Marijuana Cultivation Offers Potential for Hundreds of New Industrial Users</vt:lpstr>
      <vt:lpstr>Colorado Has Seen Rapid Growth in New Real Estate Demand</vt:lpstr>
      <vt:lpstr>Impact on Industrial Vacancy Rates</vt:lpstr>
      <vt:lpstr>Impact on Industrial Asking Rents</vt:lpstr>
      <vt:lpstr>Impact on Retail Vacancy Rates</vt:lpstr>
      <vt:lpstr>Impact on Retail Asking Rents</vt:lpstr>
      <vt:lpstr>Marijuana Real Estate Valuation Implications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INCOME TAX SEMINAR</dc:title>
  <dc:creator>Stephanie LeVert</dc:creator>
  <cp:lastModifiedBy>Mike Maher</cp:lastModifiedBy>
  <cp:revision>174</cp:revision>
  <dcterms:created xsi:type="dcterms:W3CDTF">2015-10-02T20:44:06Z</dcterms:created>
  <dcterms:modified xsi:type="dcterms:W3CDTF">2019-04-02T16:59:00Z</dcterms:modified>
</cp:coreProperties>
</file>