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5" r:id="rId1"/>
  </p:sldMasterIdLst>
  <p:notesMasterIdLst>
    <p:notesMasterId r:id="rId75"/>
  </p:notesMasterIdLst>
  <p:sldIdLst>
    <p:sldId id="256" r:id="rId2"/>
    <p:sldId id="257" r:id="rId3"/>
    <p:sldId id="258" r:id="rId4"/>
    <p:sldId id="296" r:id="rId5"/>
    <p:sldId id="260" r:id="rId6"/>
    <p:sldId id="286" r:id="rId7"/>
    <p:sldId id="303" r:id="rId8"/>
    <p:sldId id="300" r:id="rId9"/>
    <p:sldId id="308" r:id="rId10"/>
    <p:sldId id="290" r:id="rId11"/>
    <p:sldId id="307" r:id="rId12"/>
    <p:sldId id="291" r:id="rId13"/>
    <p:sldId id="310" r:id="rId14"/>
    <p:sldId id="336" r:id="rId15"/>
    <p:sldId id="337" r:id="rId16"/>
    <p:sldId id="292" r:id="rId17"/>
    <p:sldId id="293" r:id="rId18"/>
    <p:sldId id="287" r:id="rId19"/>
    <p:sldId id="289" r:id="rId20"/>
    <p:sldId id="295" r:id="rId21"/>
    <p:sldId id="294" r:id="rId22"/>
    <p:sldId id="339" r:id="rId23"/>
    <p:sldId id="288" r:id="rId24"/>
    <p:sldId id="278" r:id="rId25"/>
    <p:sldId id="305" r:id="rId26"/>
    <p:sldId id="306" r:id="rId27"/>
    <p:sldId id="297" r:id="rId28"/>
    <p:sldId id="309" r:id="rId29"/>
    <p:sldId id="275" r:id="rId30"/>
    <p:sldId id="276" r:id="rId31"/>
    <p:sldId id="274" r:id="rId32"/>
    <p:sldId id="340" r:id="rId33"/>
    <p:sldId id="273" r:id="rId34"/>
    <p:sldId id="277" r:id="rId35"/>
    <p:sldId id="313" r:id="rId36"/>
    <p:sldId id="315" r:id="rId37"/>
    <p:sldId id="285" r:id="rId38"/>
    <p:sldId id="282" r:id="rId39"/>
    <p:sldId id="335" r:id="rId40"/>
    <p:sldId id="283" r:id="rId41"/>
    <p:sldId id="316" r:id="rId42"/>
    <p:sldId id="284" r:id="rId43"/>
    <p:sldId id="331" r:id="rId44"/>
    <p:sldId id="279" r:id="rId45"/>
    <p:sldId id="281" r:id="rId46"/>
    <p:sldId id="280" r:id="rId47"/>
    <p:sldId id="262" r:id="rId48"/>
    <p:sldId id="265" r:id="rId49"/>
    <p:sldId id="270" r:id="rId50"/>
    <p:sldId id="318" r:id="rId51"/>
    <p:sldId id="319" r:id="rId52"/>
    <p:sldId id="320" r:id="rId53"/>
    <p:sldId id="334" r:id="rId54"/>
    <p:sldId id="341" r:id="rId55"/>
    <p:sldId id="344" r:id="rId56"/>
    <p:sldId id="345" r:id="rId57"/>
    <p:sldId id="346" r:id="rId58"/>
    <p:sldId id="347" r:id="rId59"/>
    <p:sldId id="348" r:id="rId60"/>
    <p:sldId id="311" r:id="rId61"/>
    <p:sldId id="327" r:id="rId62"/>
    <p:sldId id="321" r:id="rId63"/>
    <p:sldId id="323" r:id="rId64"/>
    <p:sldId id="322" r:id="rId65"/>
    <p:sldId id="324" r:id="rId66"/>
    <p:sldId id="326" r:id="rId67"/>
    <p:sldId id="333" r:id="rId68"/>
    <p:sldId id="325" r:id="rId69"/>
    <p:sldId id="342" r:id="rId70"/>
    <p:sldId id="317" r:id="rId71"/>
    <p:sldId id="312" r:id="rId72"/>
    <p:sldId id="343" r:id="rId73"/>
    <p:sldId id="259" r:id="rId7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60" autoAdjust="0"/>
    <p:restoredTop sz="94660"/>
  </p:normalViewPr>
  <p:slideViewPr>
    <p:cSldViewPr>
      <p:cViewPr varScale="1">
        <p:scale>
          <a:sx n="64" d="100"/>
          <a:sy n="64" d="100"/>
        </p:scale>
        <p:origin x="813"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25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lt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53DBD6E-DF77-442F-8E18-4EDBEACBB980}" type="slidenum">
              <a:rPr lang="en-US" altLang="en-US"/>
              <a:pPr>
                <a:defRPr/>
              </a:pPr>
              <a:t>‹#›</a:t>
            </a:fld>
            <a:endParaRPr lang="en-US" altLang="en-US"/>
          </a:p>
        </p:txBody>
      </p:sp>
    </p:spTree>
    <p:extLst>
      <p:ext uri="{BB962C8B-B14F-4D97-AF65-F5344CB8AC3E}">
        <p14:creationId xmlns:p14="http://schemas.microsoft.com/office/powerpoint/2010/main" val="30131336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987DCE-1D28-4338-B7BB-1AFB047266EE}" type="slidenum">
              <a:rPr lang="en-US" altLang="en-US" smtClean="0"/>
              <a:pPr>
                <a:spcBef>
                  <a:spcPct val="0"/>
                </a:spcBef>
              </a:pPr>
              <a:t>1</a:t>
            </a:fld>
            <a:endParaRPr lang="en-US" altLang="en-US"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027390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261E2A3-0D51-4277-8BFE-BCEA1922F696}" type="slidenum">
              <a:rPr lang="en-US" altLang="en-US" smtClean="0"/>
              <a:pPr>
                <a:spcBef>
                  <a:spcPct val="0"/>
                </a:spcBef>
              </a:pPr>
              <a:t>49</a:t>
            </a:fld>
            <a:endParaRPr lang="en-US" alt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398687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96B1519-B295-4EA6-83FA-102BC6913705}" type="slidenum">
              <a:rPr lang="en-US" altLang="en-US" smtClean="0"/>
              <a:pPr>
                <a:spcBef>
                  <a:spcPct val="0"/>
                </a:spcBef>
              </a:pPr>
              <a:t>73</a:t>
            </a:fld>
            <a:endParaRPr lang="en-US" alt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805211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E60FA63-E3EE-4931-B06B-664BCAF9AC78}" type="slidenum">
              <a:rPr lang="en-US" altLang="en-US" smtClean="0"/>
              <a:pPr>
                <a:spcBef>
                  <a:spcPct val="0"/>
                </a:spcBef>
              </a:pPr>
              <a:t>2</a:t>
            </a:fld>
            <a:endParaRPr lang="en-US" alt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129373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67DE883-F36C-4D51-9BCE-4EA41095C4FD}" type="slidenum">
              <a:rPr lang="en-US" altLang="en-US" smtClean="0"/>
              <a:pPr>
                <a:spcBef>
                  <a:spcPct val="0"/>
                </a:spcBef>
              </a:pPr>
              <a:t>3</a:t>
            </a:fld>
            <a:endParaRPr lang="en-US" alt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603039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67DE883-F36C-4D51-9BCE-4EA41095C4FD}" type="slidenum">
              <a:rPr lang="en-US" altLang="en-US" smtClean="0"/>
              <a:pPr>
                <a:spcBef>
                  <a:spcPct val="0"/>
                </a:spcBef>
              </a:pPr>
              <a:t>4</a:t>
            </a:fld>
            <a:endParaRPr lang="en-US" alt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942421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78882C5-1E9A-49C2-AA6B-6A358FC7AA11}" type="slidenum">
              <a:rPr lang="en-US" altLang="en-US" smtClean="0"/>
              <a:pPr>
                <a:spcBef>
                  <a:spcPct val="0"/>
                </a:spcBef>
              </a:pPr>
              <a:t>5</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584429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North</a:t>
            </a:r>
            <a:r>
              <a:rPr lang="en-US" baseline="0" smtClean="0"/>
              <a:t> Bergen, NJ</a:t>
            </a:r>
            <a:endParaRPr lang="en-US" dirty="0"/>
          </a:p>
        </p:txBody>
      </p:sp>
      <p:sp>
        <p:nvSpPr>
          <p:cNvPr id="4" name="Slide Number Placeholder 3"/>
          <p:cNvSpPr>
            <a:spLocks noGrp="1"/>
          </p:cNvSpPr>
          <p:nvPr>
            <p:ph type="sldNum" sz="quarter" idx="10"/>
          </p:nvPr>
        </p:nvSpPr>
        <p:spPr/>
        <p:txBody>
          <a:bodyPr/>
          <a:lstStyle/>
          <a:p>
            <a:pPr>
              <a:defRPr/>
            </a:pPr>
            <a:fld id="{D53DBD6E-DF77-442F-8E18-4EDBEACBB980}" type="slidenum">
              <a:rPr lang="en-US" altLang="en-US" smtClean="0"/>
              <a:pPr>
                <a:defRPr/>
              </a:pPr>
              <a:t>13</a:t>
            </a:fld>
            <a:endParaRPr lang="en-US" altLang="en-US"/>
          </a:p>
        </p:txBody>
      </p:sp>
    </p:spTree>
    <p:extLst>
      <p:ext uri="{BB962C8B-B14F-4D97-AF65-F5344CB8AC3E}">
        <p14:creationId xmlns:p14="http://schemas.microsoft.com/office/powerpoint/2010/main" val="3176429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Edina, MN</a:t>
            </a:r>
            <a:endParaRPr lang="en-US" dirty="0"/>
          </a:p>
        </p:txBody>
      </p:sp>
      <p:sp>
        <p:nvSpPr>
          <p:cNvPr id="4" name="Slide Number Placeholder 3"/>
          <p:cNvSpPr>
            <a:spLocks noGrp="1"/>
          </p:cNvSpPr>
          <p:nvPr>
            <p:ph type="sldNum" sz="quarter" idx="10"/>
          </p:nvPr>
        </p:nvSpPr>
        <p:spPr/>
        <p:txBody>
          <a:bodyPr/>
          <a:lstStyle/>
          <a:p>
            <a:pPr>
              <a:defRPr/>
            </a:pPr>
            <a:fld id="{D53DBD6E-DF77-442F-8E18-4EDBEACBB980}" type="slidenum">
              <a:rPr lang="en-US" altLang="en-US" smtClean="0"/>
              <a:pPr>
                <a:defRPr/>
              </a:pPr>
              <a:t>15</a:t>
            </a:fld>
            <a:endParaRPr lang="en-US" altLang="en-US"/>
          </a:p>
        </p:txBody>
      </p:sp>
    </p:spTree>
    <p:extLst>
      <p:ext uri="{BB962C8B-B14F-4D97-AF65-F5344CB8AC3E}">
        <p14:creationId xmlns:p14="http://schemas.microsoft.com/office/powerpoint/2010/main" val="3318154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EDE7310-1012-46ED-8972-604643F8F253}" type="slidenum">
              <a:rPr lang="en-US" altLang="en-US" smtClean="0"/>
              <a:pPr>
                <a:spcBef>
                  <a:spcPct val="0"/>
                </a:spcBef>
              </a:pPr>
              <a:t>47</a:t>
            </a:fld>
            <a:endParaRPr lang="en-US" alt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805387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5E2E0CA-F39A-4DD4-A1F7-2F533219639D}" type="slidenum">
              <a:rPr lang="en-US" altLang="en-US" smtClean="0"/>
              <a:pPr>
                <a:spcBef>
                  <a:spcPct val="0"/>
                </a:spcBef>
              </a:pPr>
              <a:t>48</a:t>
            </a:fld>
            <a:endParaRPr lang="en-US" alt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316462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n-US" smtClean="0"/>
              <a:t>Click to edit Master title style</a:t>
            </a:r>
            <a:endParaRPr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7"/>
          <p:cNvSpPr>
            <a:spLocks noGrp="1"/>
          </p:cNvSpPr>
          <p:nvPr>
            <p:ph type="dt" sz="half" idx="10"/>
          </p:nvPr>
        </p:nvSpPr>
        <p:spPr>
          <a:xfrm>
            <a:off x="6400800" y="6354763"/>
            <a:ext cx="2286000" cy="366712"/>
          </a:xfrm>
        </p:spPr>
        <p:txBody>
          <a:bodyPr/>
          <a:lstStyle>
            <a:lvl1pPr>
              <a:defRPr sz="1400"/>
            </a:lvl1pPr>
          </a:lstStyle>
          <a:p>
            <a:pPr>
              <a:defRPr/>
            </a:pPr>
            <a:endParaRPr lang="en-US" altLang="en-US"/>
          </a:p>
        </p:txBody>
      </p:sp>
      <p:sp>
        <p:nvSpPr>
          <p:cNvPr id="11" name="Footer Placeholder 16"/>
          <p:cNvSpPr>
            <a:spLocks noGrp="1"/>
          </p:cNvSpPr>
          <p:nvPr>
            <p:ph type="ftr" sz="quarter" idx="11"/>
          </p:nvPr>
        </p:nvSpPr>
        <p:spPr>
          <a:xfrm>
            <a:off x="2898775" y="6354763"/>
            <a:ext cx="3475038" cy="366712"/>
          </a:xfrm>
        </p:spPr>
        <p:txBody>
          <a:bodyPr/>
          <a:lstStyle>
            <a:lvl1pPr>
              <a:defRPr/>
            </a:lvl1pPr>
          </a:lstStyle>
          <a:p>
            <a:pPr>
              <a:defRPr/>
            </a:pPr>
            <a:r>
              <a:rPr lang="en-US" altLang="en-US"/>
              <a:t>Federal Appraisal &amp; Consulting LLC</a:t>
            </a:r>
          </a:p>
        </p:txBody>
      </p:sp>
      <p:sp>
        <p:nvSpPr>
          <p:cNvPr id="12" name="Slide Number Placeholder 28"/>
          <p:cNvSpPr>
            <a:spLocks noGrp="1"/>
          </p:cNvSpPr>
          <p:nvPr>
            <p:ph type="sldNum" sz="quarter" idx="12"/>
          </p:nvPr>
        </p:nvSpPr>
        <p:spPr>
          <a:xfrm>
            <a:off x="1216025" y="6354763"/>
            <a:ext cx="1219200" cy="366712"/>
          </a:xfrm>
        </p:spPr>
        <p:txBody>
          <a:bodyPr/>
          <a:lstStyle>
            <a:lvl1pPr>
              <a:defRPr/>
            </a:lvl1pPr>
          </a:lstStyle>
          <a:p>
            <a:pPr>
              <a:defRPr/>
            </a:pPr>
            <a:fld id="{4BAF0BBD-2EB2-43E7-8577-FCFC5165B837}" type="slidenum">
              <a:rPr lang="en-US" altLang="en-US"/>
              <a:pPr>
                <a:defRPr/>
              </a:pPr>
              <a:t>‹#›</a:t>
            </a:fld>
            <a:endParaRPr lang="en-US" altLang="en-US"/>
          </a:p>
        </p:txBody>
      </p:sp>
    </p:spTree>
    <p:extLst>
      <p:ext uri="{BB962C8B-B14F-4D97-AF65-F5344CB8AC3E}">
        <p14:creationId xmlns:p14="http://schemas.microsoft.com/office/powerpoint/2010/main" val="2645546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ltLang="en-US"/>
          </a:p>
        </p:txBody>
      </p:sp>
      <p:sp>
        <p:nvSpPr>
          <p:cNvPr id="5" name="Footer Placeholder 2"/>
          <p:cNvSpPr>
            <a:spLocks noGrp="1"/>
          </p:cNvSpPr>
          <p:nvPr>
            <p:ph type="ftr" sz="quarter" idx="11"/>
          </p:nvPr>
        </p:nvSpPr>
        <p:spPr/>
        <p:txBody>
          <a:bodyPr/>
          <a:lstStyle>
            <a:lvl1pPr>
              <a:defRPr/>
            </a:lvl1pPr>
          </a:lstStyle>
          <a:p>
            <a:pPr>
              <a:defRPr/>
            </a:pPr>
            <a:r>
              <a:rPr lang="en-US" altLang="en-US"/>
              <a:t>Federal Appraisal &amp; Consulting LLC</a:t>
            </a:r>
          </a:p>
        </p:txBody>
      </p:sp>
      <p:sp>
        <p:nvSpPr>
          <p:cNvPr id="6" name="Slide Number Placeholder 22"/>
          <p:cNvSpPr>
            <a:spLocks noGrp="1"/>
          </p:cNvSpPr>
          <p:nvPr>
            <p:ph type="sldNum" sz="quarter" idx="12"/>
          </p:nvPr>
        </p:nvSpPr>
        <p:spPr/>
        <p:txBody>
          <a:bodyPr/>
          <a:lstStyle>
            <a:lvl1pPr>
              <a:defRPr/>
            </a:lvl1pPr>
          </a:lstStyle>
          <a:p>
            <a:pPr>
              <a:defRPr/>
            </a:pPr>
            <a:fld id="{CC30A3DD-733D-4BEF-BB70-D3EF001C3870}" type="slidenum">
              <a:rPr lang="en-US" altLang="en-US"/>
              <a:pPr>
                <a:defRPr/>
              </a:pPr>
              <a:t>‹#›</a:t>
            </a:fld>
            <a:endParaRPr lang="en-US" altLang="en-US"/>
          </a:p>
        </p:txBody>
      </p:sp>
    </p:spTree>
    <p:extLst>
      <p:ext uri="{BB962C8B-B14F-4D97-AF65-F5344CB8AC3E}">
        <p14:creationId xmlns:p14="http://schemas.microsoft.com/office/powerpoint/2010/main" val="1844431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 name="Isosceles Triang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Straight Connector 14"/>
          <p:cNvSpPr>
            <a:spLocks noChangeShapeType="1"/>
          </p:cNvSpPr>
          <p:nvPr/>
        </p:nvSpPr>
        <p:spPr bwMode="auto">
          <a:xfrm rot="5400000">
            <a:off x="3630612" y="3201988"/>
            <a:ext cx="585152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r>
              <a:rPr lang="en-US" altLang="en-US"/>
              <a:t>Federal Appraisal &amp; Consulting LLC</a:t>
            </a:r>
          </a:p>
        </p:txBody>
      </p:sp>
      <p:sp>
        <p:nvSpPr>
          <p:cNvPr id="9" name="Slide Number Placeholder 5"/>
          <p:cNvSpPr>
            <a:spLocks noGrp="1"/>
          </p:cNvSpPr>
          <p:nvPr>
            <p:ph type="sldNum" sz="quarter" idx="12"/>
          </p:nvPr>
        </p:nvSpPr>
        <p:spPr/>
        <p:txBody>
          <a:bodyPr/>
          <a:lstStyle>
            <a:lvl1pPr>
              <a:defRPr/>
            </a:lvl1pPr>
          </a:lstStyle>
          <a:p>
            <a:pPr>
              <a:defRPr/>
            </a:pPr>
            <a:fld id="{F47C7AA2-6B27-4814-988F-A0C7D07DEC3D}" type="slidenum">
              <a:rPr lang="en-US" altLang="en-US"/>
              <a:pPr>
                <a:defRPr/>
              </a:pPr>
              <a:t>‹#›</a:t>
            </a:fld>
            <a:endParaRPr lang="en-US" altLang="en-US"/>
          </a:p>
        </p:txBody>
      </p:sp>
    </p:spTree>
    <p:extLst>
      <p:ext uri="{BB962C8B-B14F-4D97-AF65-F5344CB8AC3E}">
        <p14:creationId xmlns:p14="http://schemas.microsoft.com/office/powerpoint/2010/main" val="2407406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219200"/>
            <a:ext cx="82296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ltLang="en-US"/>
          </a:p>
        </p:txBody>
      </p:sp>
      <p:sp>
        <p:nvSpPr>
          <p:cNvPr id="5" name="Footer Placeholder 2"/>
          <p:cNvSpPr>
            <a:spLocks noGrp="1"/>
          </p:cNvSpPr>
          <p:nvPr>
            <p:ph type="ftr" sz="quarter" idx="11"/>
          </p:nvPr>
        </p:nvSpPr>
        <p:spPr/>
        <p:txBody>
          <a:bodyPr/>
          <a:lstStyle>
            <a:lvl1pPr>
              <a:defRPr/>
            </a:lvl1pPr>
          </a:lstStyle>
          <a:p>
            <a:pPr>
              <a:defRPr/>
            </a:pPr>
            <a:r>
              <a:rPr lang="en-US" altLang="en-US"/>
              <a:t>Federal Appraisal &amp; Consulting LLC</a:t>
            </a:r>
          </a:p>
        </p:txBody>
      </p:sp>
      <p:sp>
        <p:nvSpPr>
          <p:cNvPr id="6" name="Slide Number Placeholder 22"/>
          <p:cNvSpPr>
            <a:spLocks noGrp="1"/>
          </p:cNvSpPr>
          <p:nvPr>
            <p:ph type="sldNum" sz="quarter" idx="12"/>
          </p:nvPr>
        </p:nvSpPr>
        <p:spPr/>
        <p:txBody>
          <a:bodyPr/>
          <a:lstStyle>
            <a:lvl1pPr>
              <a:defRPr/>
            </a:lvl1pPr>
          </a:lstStyle>
          <a:p>
            <a:pPr>
              <a:defRPr/>
            </a:pPr>
            <a:fld id="{B58B1814-B5EA-43E1-8942-38011C2854FE}" type="slidenum">
              <a:rPr lang="en-US" altLang="en-US"/>
              <a:pPr>
                <a:defRPr/>
              </a:pPr>
              <a:t>‹#›</a:t>
            </a:fld>
            <a:endParaRPr lang="en-US" altLang="en-US"/>
          </a:p>
        </p:txBody>
      </p:sp>
    </p:spTree>
    <p:extLst>
      <p:ext uri="{BB962C8B-B14F-4D97-AF65-F5344CB8AC3E}">
        <p14:creationId xmlns:p14="http://schemas.microsoft.com/office/powerpoint/2010/main" val="3038986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6400800" y="6354763"/>
            <a:ext cx="2286000" cy="366712"/>
          </a:xfrm>
        </p:spPr>
        <p:txBody>
          <a:bodyPr/>
          <a:lstStyle>
            <a:lvl1pPr>
              <a:defRPr/>
            </a:lvl1pPr>
          </a:lstStyle>
          <a:p>
            <a:pPr>
              <a:defRPr/>
            </a:pPr>
            <a:endParaRPr lang="en-US" altLang="en-US"/>
          </a:p>
        </p:txBody>
      </p:sp>
      <p:sp>
        <p:nvSpPr>
          <p:cNvPr id="7" name="Footer Placeholder 4"/>
          <p:cNvSpPr>
            <a:spLocks noGrp="1"/>
          </p:cNvSpPr>
          <p:nvPr>
            <p:ph type="ftr" sz="quarter" idx="11"/>
          </p:nvPr>
        </p:nvSpPr>
        <p:spPr>
          <a:xfrm>
            <a:off x="2898775" y="6354763"/>
            <a:ext cx="3475038" cy="366712"/>
          </a:xfrm>
        </p:spPr>
        <p:txBody>
          <a:bodyPr/>
          <a:lstStyle>
            <a:lvl1pPr>
              <a:defRPr/>
            </a:lvl1pPr>
          </a:lstStyle>
          <a:p>
            <a:pPr>
              <a:defRPr/>
            </a:pPr>
            <a:r>
              <a:rPr lang="en-US" altLang="en-US"/>
              <a:t>Federal Appraisal &amp; Consulting LLC</a:t>
            </a:r>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pPr>
              <a:defRPr/>
            </a:pPr>
            <a:fld id="{6B30B4CC-CC77-42B4-9689-7F06B6BD577D}" type="slidenum">
              <a:rPr lang="en-US" altLang="en-US"/>
              <a:pPr>
                <a:defRPr/>
              </a:pPr>
              <a:t>‹#›</a:t>
            </a:fld>
            <a:endParaRPr lang="en-US" altLang="en-US"/>
          </a:p>
        </p:txBody>
      </p:sp>
    </p:spTree>
    <p:extLst>
      <p:ext uri="{BB962C8B-B14F-4D97-AF65-F5344CB8AC3E}">
        <p14:creationId xmlns:p14="http://schemas.microsoft.com/office/powerpoint/2010/main" val="109226591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ltLang="en-US"/>
          </a:p>
        </p:txBody>
      </p:sp>
      <p:sp>
        <p:nvSpPr>
          <p:cNvPr id="6" name="Footer Placeholder 2"/>
          <p:cNvSpPr>
            <a:spLocks noGrp="1"/>
          </p:cNvSpPr>
          <p:nvPr>
            <p:ph type="ftr" sz="quarter" idx="11"/>
          </p:nvPr>
        </p:nvSpPr>
        <p:spPr/>
        <p:txBody>
          <a:bodyPr/>
          <a:lstStyle>
            <a:lvl1pPr>
              <a:defRPr/>
            </a:lvl1pPr>
          </a:lstStyle>
          <a:p>
            <a:pPr>
              <a:defRPr/>
            </a:pPr>
            <a:r>
              <a:rPr lang="en-US" altLang="en-US"/>
              <a:t>Federal Appraisal &amp; Consulting LLC</a:t>
            </a:r>
          </a:p>
        </p:txBody>
      </p:sp>
      <p:sp>
        <p:nvSpPr>
          <p:cNvPr id="7" name="Slide Number Placeholder 22"/>
          <p:cNvSpPr>
            <a:spLocks noGrp="1"/>
          </p:cNvSpPr>
          <p:nvPr>
            <p:ph type="sldNum" sz="quarter" idx="12"/>
          </p:nvPr>
        </p:nvSpPr>
        <p:spPr/>
        <p:txBody>
          <a:bodyPr/>
          <a:lstStyle>
            <a:lvl1pPr>
              <a:defRPr/>
            </a:lvl1pPr>
          </a:lstStyle>
          <a:p>
            <a:pPr>
              <a:defRPr/>
            </a:pPr>
            <a:fld id="{A4708B23-B4E8-4456-B343-F504C3AB1057}" type="slidenum">
              <a:rPr lang="en-US" altLang="en-US"/>
              <a:pPr>
                <a:defRPr/>
              </a:pPr>
              <a:t>‹#›</a:t>
            </a:fld>
            <a:endParaRPr lang="en-US" altLang="en-US"/>
          </a:p>
        </p:txBody>
      </p:sp>
    </p:spTree>
    <p:extLst>
      <p:ext uri="{BB962C8B-B14F-4D97-AF65-F5344CB8AC3E}">
        <p14:creationId xmlns:p14="http://schemas.microsoft.com/office/powerpoint/2010/main" val="651229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ltLang="en-US"/>
          </a:p>
        </p:txBody>
      </p:sp>
      <p:sp>
        <p:nvSpPr>
          <p:cNvPr id="8" name="Footer Placeholder 2"/>
          <p:cNvSpPr>
            <a:spLocks noGrp="1"/>
          </p:cNvSpPr>
          <p:nvPr>
            <p:ph type="ftr" sz="quarter" idx="11"/>
          </p:nvPr>
        </p:nvSpPr>
        <p:spPr/>
        <p:txBody>
          <a:bodyPr/>
          <a:lstStyle>
            <a:lvl1pPr>
              <a:defRPr/>
            </a:lvl1pPr>
          </a:lstStyle>
          <a:p>
            <a:pPr>
              <a:defRPr/>
            </a:pPr>
            <a:r>
              <a:rPr lang="en-US" altLang="en-US"/>
              <a:t>Federal Appraisal &amp; Consulting LLC</a:t>
            </a:r>
          </a:p>
        </p:txBody>
      </p:sp>
      <p:sp>
        <p:nvSpPr>
          <p:cNvPr id="9" name="Slide Number Placeholder 22"/>
          <p:cNvSpPr>
            <a:spLocks noGrp="1"/>
          </p:cNvSpPr>
          <p:nvPr>
            <p:ph type="sldNum" sz="quarter" idx="12"/>
          </p:nvPr>
        </p:nvSpPr>
        <p:spPr/>
        <p:txBody>
          <a:bodyPr/>
          <a:lstStyle>
            <a:lvl1pPr>
              <a:defRPr/>
            </a:lvl1pPr>
          </a:lstStyle>
          <a:p>
            <a:pPr>
              <a:defRPr/>
            </a:pPr>
            <a:fld id="{6C517886-E007-4ACF-829E-1F8F1CA86CF5}" type="slidenum">
              <a:rPr lang="en-US" altLang="en-US"/>
              <a:pPr>
                <a:defRPr/>
              </a:pPr>
              <a:t>‹#›</a:t>
            </a:fld>
            <a:endParaRPr lang="en-US" altLang="en-US"/>
          </a:p>
        </p:txBody>
      </p:sp>
    </p:spTree>
    <p:extLst>
      <p:ext uri="{BB962C8B-B14F-4D97-AF65-F5344CB8AC3E}">
        <p14:creationId xmlns:p14="http://schemas.microsoft.com/office/powerpoint/2010/main" val="3773492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endParaRPr lang="en-US" altLang="en-US"/>
          </a:p>
        </p:txBody>
      </p:sp>
      <p:sp>
        <p:nvSpPr>
          <p:cNvPr id="5" name="Footer Placeholder 3"/>
          <p:cNvSpPr>
            <a:spLocks noGrp="1"/>
          </p:cNvSpPr>
          <p:nvPr>
            <p:ph type="ftr" sz="quarter" idx="11"/>
          </p:nvPr>
        </p:nvSpPr>
        <p:spPr/>
        <p:txBody>
          <a:bodyPr/>
          <a:lstStyle>
            <a:lvl1pPr>
              <a:defRPr/>
            </a:lvl1pPr>
          </a:lstStyle>
          <a:p>
            <a:pPr>
              <a:defRPr/>
            </a:pPr>
            <a:r>
              <a:rPr lang="en-US" altLang="en-US"/>
              <a:t>Federal Appraisal &amp; Consulting LLC</a:t>
            </a:r>
          </a:p>
        </p:txBody>
      </p:sp>
      <p:sp>
        <p:nvSpPr>
          <p:cNvPr id="6" name="Slide Number Placeholder 4"/>
          <p:cNvSpPr>
            <a:spLocks noGrp="1"/>
          </p:cNvSpPr>
          <p:nvPr>
            <p:ph type="sldNum" sz="quarter" idx="12"/>
          </p:nvPr>
        </p:nvSpPr>
        <p:spPr/>
        <p:txBody>
          <a:bodyPr/>
          <a:lstStyle>
            <a:lvl1pPr>
              <a:defRPr/>
            </a:lvl1pPr>
          </a:lstStyle>
          <a:p>
            <a:pPr>
              <a:defRPr/>
            </a:pPr>
            <a:fld id="{83F2EDBF-DE58-4F86-A761-D24489BBBDBC}" type="slidenum">
              <a:rPr lang="en-US" altLang="en-US"/>
              <a:pPr>
                <a:defRPr/>
              </a:pPr>
              <a:t>‹#›</a:t>
            </a:fld>
            <a:endParaRPr lang="en-US" altLang="en-US"/>
          </a:p>
        </p:txBody>
      </p:sp>
    </p:spTree>
    <p:extLst>
      <p:ext uri="{BB962C8B-B14F-4D97-AF65-F5344CB8AC3E}">
        <p14:creationId xmlns:p14="http://schemas.microsoft.com/office/powerpoint/2010/main" val="2457527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Date Placeholder 1"/>
          <p:cNvSpPr>
            <a:spLocks noGrp="1"/>
          </p:cNvSpPr>
          <p:nvPr>
            <p:ph type="dt" sz="half" idx="10"/>
          </p:nvPr>
        </p:nvSpPr>
        <p:spPr/>
        <p:txBody>
          <a:bodyPr/>
          <a:lstStyle>
            <a:lvl1pPr>
              <a:defRPr/>
            </a:lvl1pPr>
          </a:lstStyle>
          <a:p>
            <a:pPr>
              <a:defRPr/>
            </a:pPr>
            <a:endParaRPr lang="en-US" altLang="en-US"/>
          </a:p>
        </p:txBody>
      </p:sp>
      <p:sp>
        <p:nvSpPr>
          <p:cNvPr id="5" name="Footer Placeholder 2"/>
          <p:cNvSpPr>
            <a:spLocks noGrp="1"/>
          </p:cNvSpPr>
          <p:nvPr>
            <p:ph type="ftr" sz="quarter" idx="11"/>
          </p:nvPr>
        </p:nvSpPr>
        <p:spPr/>
        <p:txBody>
          <a:bodyPr/>
          <a:lstStyle>
            <a:lvl1pPr>
              <a:defRPr/>
            </a:lvl1pPr>
          </a:lstStyle>
          <a:p>
            <a:pPr>
              <a:defRPr/>
            </a:pPr>
            <a:r>
              <a:rPr lang="en-US" altLang="en-US"/>
              <a:t>Federal Appraisal &amp; Consulting LLC</a:t>
            </a:r>
          </a:p>
        </p:txBody>
      </p:sp>
      <p:sp>
        <p:nvSpPr>
          <p:cNvPr id="6" name="Slide Number Placeholder 3"/>
          <p:cNvSpPr>
            <a:spLocks noGrp="1"/>
          </p:cNvSpPr>
          <p:nvPr>
            <p:ph type="sldNum" sz="quarter" idx="12"/>
          </p:nvPr>
        </p:nvSpPr>
        <p:spPr/>
        <p:txBody>
          <a:bodyPr/>
          <a:lstStyle>
            <a:lvl1pPr>
              <a:defRPr/>
            </a:lvl1pPr>
          </a:lstStyle>
          <a:p>
            <a:pPr>
              <a:defRPr/>
            </a:pPr>
            <a:fld id="{65ACECE1-7264-4F29-B22B-76160A57B984}" type="slidenum">
              <a:rPr lang="en-US" altLang="en-US"/>
              <a:pPr>
                <a:defRPr/>
              </a:pPr>
              <a:t>‹#›</a:t>
            </a:fld>
            <a:endParaRPr lang="en-US" altLang="en-US"/>
          </a:p>
        </p:txBody>
      </p:sp>
    </p:spTree>
    <p:extLst>
      <p:ext uri="{BB962C8B-B14F-4D97-AF65-F5344CB8AC3E}">
        <p14:creationId xmlns:p14="http://schemas.microsoft.com/office/powerpoint/2010/main" val="4033791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 name="Straight Connector 11"/>
          <p:cNvSpPr>
            <a:spLocks noChangeShapeType="1"/>
          </p:cNvSpPr>
          <p:nvPr/>
        </p:nvSpPr>
        <p:spPr bwMode="auto">
          <a:xfrm rot="5400000">
            <a:off x="3160712" y="3324226"/>
            <a:ext cx="603567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 name="Isosceles Triang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endParaRPr lang="en-US" altLang="en-US"/>
          </a:p>
        </p:txBody>
      </p:sp>
      <p:sp>
        <p:nvSpPr>
          <p:cNvPr id="9" name="Footer Placeholder 5"/>
          <p:cNvSpPr>
            <a:spLocks noGrp="1"/>
          </p:cNvSpPr>
          <p:nvPr>
            <p:ph type="ftr" sz="quarter" idx="11"/>
          </p:nvPr>
        </p:nvSpPr>
        <p:spPr/>
        <p:txBody>
          <a:bodyPr/>
          <a:lstStyle>
            <a:lvl1pPr>
              <a:defRPr/>
            </a:lvl1pPr>
          </a:lstStyle>
          <a:p>
            <a:pPr>
              <a:defRPr/>
            </a:pPr>
            <a:r>
              <a:rPr lang="en-US" altLang="en-US"/>
              <a:t>Federal Appraisal &amp; Consulting LLC</a:t>
            </a:r>
          </a:p>
        </p:txBody>
      </p:sp>
      <p:sp>
        <p:nvSpPr>
          <p:cNvPr id="10" name="Slide Number Placeholder 6"/>
          <p:cNvSpPr>
            <a:spLocks noGrp="1"/>
          </p:cNvSpPr>
          <p:nvPr>
            <p:ph type="sldNum" sz="quarter" idx="12"/>
          </p:nvPr>
        </p:nvSpPr>
        <p:spPr/>
        <p:txBody>
          <a:bodyPr/>
          <a:lstStyle>
            <a:lvl1pPr>
              <a:defRPr/>
            </a:lvl1pPr>
          </a:lstStyle>
          <a:p>
            <a:pPr>
              <a:defRPr/>
            </a:pPr>
            <a:fld id="{C9A61C57-E586-460D-AD13-A9603A13DBC5}" type="slidenum">
              <a:rPr lang="en-US" altLang="en-US"/>
              <a:pPr>
                <a:defRPr/>
              </a:pPr>
              <a:t>‹#›</a:t>
            </a:fld>
            <a:endParaRPr lang="en-US" altLang="en-US"/>
          </a:p>
        </p:txBody>
      </p:sp>
    </p:spTree>
    <p:extLst>
      <p:ext uri="{BB962C8B-B14F-4D97-AF65-F5344CB8AC3E}">
        <p14:creationId xmlns:p14="http://schemas.microsoft.com/office/powerpoint/2010/main" val="85823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ltLang="en-US"/>
          </a:p>
        </p:txBody>
      </p:sp>
      <p:sp>
        <p:nvSpPr>
          <p:cNvPr id="9" name="Footer Placeholder 5"/>
          <p:cNvSpPr>
            <a:spLocks noGrp="1"/>
          </p:cNvSpPr>
          <p:nvPr>
            <p:ph type="ftr" sz="quarter" idx="11"/>
          </p:nvPr>
        </p:nvSpPr>
        <p:spPr/>
        <p:txBody>
          <a:bodyPr/>
          <a:lstStyle>
            <a:lvl1pPr>
              <a:defRPr/>
            </a:lvl1pPr>
          </a:lstStyle>
          <a:p>
            <a:pPr>
              <a:defRPr/>
            </a:pPr>
            <a:r>
              <a:rPr lang="en-US" altLang="en-US"/>
              <a:t>Federal Appraisal &amp; Consulting LLC</a:t>
            </a:r>
          </a:p>
        </p:txBody>
      </p:sp>
      <p:sp>
        <p:nvSpPr>
          <p:cNvPr id="10" name="Slide Number Placeholder 6"/>
          <p:cNvSpPr>
            <a:spLocks noGrp="1"/>
          </p:cNvSpPr>
          <p:nvPr>
            <p:ph type="sldNum" sz="quarter" idx="12"/>
          </p:nvPr>
        </p:nvSpPr>
        <p:spPr/>
        <p:txBody>
          <a:bodyPr/>
          <a:lstStyle>
            <a:lvl1pPr>
              <a:defRPr/>
            </a:lvl1pPr>
          </a:lstStyle>
          <a:p>
            <a:pPr>
              <a:defRPr/>
            </a:pPr>
            <a:fld id="{394DF722-297F-41B0-B94C-13EC5D74F84D}" type="slidenum">
              <a:rPr lang="en-US" altLang="en-US"/>
              <a:pPr>
                <a:defRPr/>
              </a:pPr>
              <a:t>‹#›</a:t>
            </a:fld>
            <a:endParaRPr lang="en-US" altLang="en-US"/>
          </a:p>
        </p:txBody>
      </p:sp>
    </p:spTree>
    <p:extLst>
      <p:ext uri="{BB962C8B-B14F-4D97-AF65-F5344CB8AC3E}">
        <p14:creationId xmlns:p14="http://schemas.microsoft.com/office/powerpoint/2010/main" val="23595682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400800" y="6356350"/>
            <a:ext cx="2289175" cy="365125"/>
          </a:xfrm>
          <a:prstGeom prst="rect">
            <a:avLst/>
          </a:prstGeom>
        </p:spPr>
        <p:txBody>
          <a:bodyPr vert="horz"/>
          <a:lstStyle>
            <a:lvl1pPr algn="l" eaLnBrk="1" latinLnBrk="0" hangingPunct="1">
              <a:defRPr kumimoji="0" sz="1400">
                <a:solidFill>
                  <a:schemeClr val="tx2"/>
                </a:solidFill>
                <a:latin typeface="Arial" charset="0"/>
              </a:defRPr>
            </a:lvl1pPr>
          </a:lstStyle>
          <a:p>
            <a:pPr>
              <a:defRPr/>
            </a:pPr>
            <a:endParaRPr lang="en-US" altLang="en-US"/>
          </a:p>
        </p:txBody>
      </p:sp>
      <p:sp>
        <p:nvSpPr>
          <p:cNvPr id="3" name="Footer Placeholder 2"/>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a:solidFill>
                  <a:schemeClr val="tx2"/>
                </a:solidFill>
                <a:latin typeface="Arial" charset="0"/>
              </a:defRPr>
            </a:lvl1pPr>
          </a:lstStyle>
          <a:p>
            <a:pPr>
              <a:defRPr/>
            </a:pPr>
            <a:r>
              <a:rPr lang="en-US" altLang="en-US"/>
              <a:t>Federal Appraisal &amp; Consulting LLC</a:t>
            </a:r>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solidFill>
                  <a:schemeClr val="tx2"/>
                </a:solidFill>
              </a:defRPr>
            </a:lvl1pPr>
          </a:lstStyle>
          <a:p>
            <a:pPr>
              <a:defRPr/>
            </a:pPr>
            <a:fld id="{2B1C92E4-CC4E-48C7-9EE5-D05D1B9680D0}" type="slidenum">
              <a:rPr lang="en-US" altLang="en-US"/>
              <a:pPr>
                <a:defRPr/>
              </a:pPr>
              <a:t>‹#›</a:t>
            </a:fld>
            <a:endParaRPr lang="en-US" altLang="en-US"/>
          </a:p>
        </p:txBody>
      </p:sp>
      <p:sp>
        <p:nvSpPr>
          <p:cNvPr id="1031" name="Straight Connector 27"/>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32" name="Straight Connector 28"/>
          <p:cNvSpPr>
            <a:spLocks noChangeShapeType="1"/>
          </p:cNvSpPr>
          <p:nvPr/>
        </p:nvSpPr>
        <p:spPr bwMode="auto">
          <a:xfrm>
            <a:off x="457200" y="1143000"/>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483826" r:id="rId1"/>
    <p:sldLayoutId id="2147483822" r:id="rId2"/>
    <p:sldLayoutId id="2147483827" r:id="rId3"/>
    <p:sldLayoutId id="2147483823" r:id="rId4"/>
    <p:sldLayoutId id="2147483824" r:id="rId5"/>
    <p:sldLayoutId id="2147483828" r:id="rId6"/>
    <p:sldLayoutId id="2147483829" r:id="rId7"/>
    <p:sldLayoutId id="2147483830" r:id="rId8"/>
    <p:sldLayoutId id="2147483831" r:id="rId9"/>
    <p:sldLayoutId id="2147483825" r:id="rId10"/>
    <p:sldLayoutId id="2147483832" r:id="rId11"/>
  </p:sldLayoutIdLst>
  <p:hf hdr="0" dt="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anose="02050604050505020204" pitchFamily="18" charset="0"/>
        </a:defRPr>
      </a:lvl2pPr>
      <a:lvl3pPr algn="l" rtl="0" eaLnBrk="0" fontAlgn="base" hangingPunct="0">
        <a:spcBef>
          <a:spcPct val="0"/>
        </a:spcBef>
        <a:spcAft>
          <a:spcPct val="0"/>
        </a:spcAft>
        <a:defRPr sz="3200">
          <a:solidFill>
            <a:schemeClr val="tx2"/>
          </a:solidFill>
          <a:latin typeface="Bookman Old Style" panose="02050604050505020204" pitchFamily="18" charset="0"/>
        </a:defRPr>
      </a:lvl3pPr>
      <a:lvl4pPr algn="l" rtl="0" eaLnBrk="0" fontAlgn="base" hangingPunct="0">
        <a:spcBef>
          <a:spcPct val="0"/>
        </a:spcBef>
        <a:spcAft>
          <a:spcPct val="0"/>
        </a:spcAft>
        <a:defRPr sz="3200">
          <a:solidFill>
            <a:schemeClr val="tx2"/>
          </a:solidFill>
          <a:latin typeface="Bookman Old Style" panose="02050604050505020204" pitchFamily="18" charset="0"/>
        </a:defRPr>
      </a:lvl4pPr>
      <a:lvl5pPr algn="l" rtl="0" eaLnBrk="0" fontAlgn="base" hangingPunct="0">
        <a:spcBef>
          <a:spcPct val="0"/>
        </a:spcBef>
        <a:spcAft>
          <a:spcPct val="0"/>
        </a:spcAft>
        <a:defRPr sz="3200">
          <a:solidFill>
            <a:schemeClr val="tx2"/>
          </a:solidFill>
          <a:latin typeface="Bookman Old Style" panose="02050604050505020204" pitchFamily="18" charset="0"/>
        </a:defRPr>
      </a:lvl5pPr>
      <a:lvl6pPr marL="457200" algn="l" rtl="0" fontAlgn="base">
        <a:spcBef>
          <a:spcPct val="0"/>
        </a:spcBef>
        <a:spcAft>
          <a:spcPct val="0"/>
        </a:spcAft>
        <a:defRPr sz="3200">
          <a:solidFill>
            <a:schemeClr val="tx2"/>
          </a:solidFill>
          <a:latin typeface="Bookman Old Style" panose="02050604050505020204" pitchFamily="18" charset="0"/>
        </a:defRPr>
      </a:lvl6pPr>
      <a:lvl7pPr marL="914400" algn="l" rtl="0" fontAlgn="base">
        <a:spcBef>
          <a:spcPct val="0"/>
        </a:spcBef>
        <a:spcAft>
          <a:spcPct val="0"/>
        </a:spcAft>
        <a:defRPr sz="3200">
          <a:solidFill>
            <a:schemeClr val="tx2"/>
          </a:solidFill>
          <a:latin typeface="Bookman Old Style" panose="02050604050505020204" pitchFamily="18" charset="0"/>
        </a:defRPr>
      </a:lvl7pPr>
      <a:lvl8pPr marL="1371600" algn="l" rtl="0" fontAlgn="base">
        <a:spcBef>
          <a:spcPct val="0"/>
        </a:spcBef>
        <a:spcAft>
          <a:spcPct val="0"/>
        </a:spcAft>
        <a:defRPr sz="3200">
          <a:solidFill>
            <a:schemeClr val="tx2"/>
          </a:solidFill>
          <a:latin typeface="Bookman Old Style" panose="02050604050505020204" pitchFamily="18" charset="0"/>
        </a:defRPr>
      </a:lvl8pPr>
      <a:lvl9pPr marL="1828800" algn="l" rtl="0" fontAlgn="base">
        <a:spcBef>
          <a:spcPct val="0"/>
        </a:spcBef>
        <a:spcAft>
          <a:spcPct val="0"/>
        </a:spcAft>
        <a:defRPr sz="3200">
          <a:solidFill>
            <a:schemeClr val="tx2"/>
          </a:solidFill>
          <a:latin typeface="Bookman Old Style" panose="02050604050505020204"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anose="05040102010807070707"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anose="05040102010807070707"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anose="050401020108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anose="05000000000000000000"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anose="05000000000000000000"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hyperlink" Target="mailto:mark@federalappraisal.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19200" y="1447800"/>
            <a:ext cx="6858000" cy="990600"/>
          </a:xfrm>
        </p:spPr>
        <p:txBody>
          <a:bodyPr>
            <a:normAutofit fontScale="90000"/>
          </a:bodyPr>
          <a:lstStyle/>
          <a:p>
            <a:pPr algn="ctr" eaLnBrk="1" fontAlgn="auto" hangingPunct="1">
              <a:spcAft>
                <a:spcPts val="0"/>
              </a:spcAft>
              <a:defRPr/>
            </a:pPr>
            <a:r>
              <a:rPr lang="en-US" altLang="en-US" sz="1300" dirty="0" smtClean="0"/>
              <a:t/>
            </a:r>
            <a:br>
              <a:rPr lang="en-US" altLang="en-US" sz="1300" dirty="0" smtClean="0"/>
            </a:br>
            <a:r>
              <a:rPr lang="en-US" altLang="en-US" sz="1300" dirty="0" smtClean="0"/>
              <a:t>          </a:t>
            </a:r>
            <a:r>
              <a:rPr lang="en-US" altLang="en-US" sz="4000" dirty="0" smtClean="0"/>
              <a:t>Dark Store </a:t>
            </a:r>
            <a:br>
              <a:rPr lang="en-US" altLang="en-US" sz="4000" dirty="0" smtClean="0"/>
            </a:br>
            <a:r>
              <a:rPr lang="en-US" altLang="en-US" sz="4000" dirty="0" smtClean="0"/>
              <a:t>vs </a:t>
            </a:r>
            <a:br>
              <a:rPr lang="en-US" altLang="en-US" sz="4000" dirty="0" smtClean="0"/>
            </a:br>
            <a:r>
              <a:rPr lang="en-US" altLang="en-US" sz="4000" dirty="0" smtClean="0"/>
              <a:t>the Force of Market </a:t>
            </a:r>
            <a:r>
              <a:rPr lang="en-US" altLang="en-US" sz="4000" dirty="0" err="1" smtClean="0"/>
              <a:t>Value</a:t>
            </a:r>
            <a:r>
              <a:rPr lang="en-US" altLang="en-US" sz="4000" dirty="0" err="1" smtClean="0">
                <a:solidFill>
                  <a:schemeClr val="bg1"/>
                </a:solidFill>
              </a:rPr>
              <a:t>xxx</a:t>
            </a:r>
            <a:endParaRPr lang="en-US" altLang="en-US" sz="4000" dirty="0" smtClean="0">
              <a:solidFill>
                <a:schemeClr val="bg1"/>
              </a:solidFill>
            </a:endParaRPr>
          </a:p>
        </p:txBody>
      </p:sp>
      <p:sp>
        <p:nvSpPr>
          <p:cNvPr id="2051" name="Rectangle 3"/>
          <p:cNvSpPr>
            <a:spLocks noGrp="1" noChangeArrowheads="1"/>
          </p:cNvSpPr>
          <p:nvPr>
            <p:ph type="subTitle" idx="1"/>
          </p:nvPr>
        </p:nvSpPr>
        <p:spPr>
          <a:xfrm>
            <a:off x="533400" y="5181600"/>
            <a:ext cx="6400800" cy="762000"/>
          </a:xfrm>
        </p:spPr>
        <p:txBody>
          <a:bodyPr>
            <a:normAutofit/>
          </a:bodyPr>
          <a:lstStyle/>
          <a:p>
            <a:pPr eaLnBrk="1" fontAlgn="auto" hangingPunct="1">
              <a:spcBef>
                <a:spcPct val="0"/>
              </a:spcBef>
              <a:spcAft>
                <a:spcPts val="0"/>
              </a:spcAft>
              <a:buFont typeface="Wingdings 3"/>
              <a:buNone/>
              <a:defRPr/>
            </a:pPr>
            <a:r>
              <a:rPr lang="en-US" altLang="en-US" sz="2400" b="1" dirty="0" smtClean="0"/>
              <a:t>Mark Pomykacz, </a:t>
            </a:r>
            <a:r>
              <a:rPr lang="en-US" altLang="en-US" b="1" dirty="0" smtClean="0"/>
              <a:t>MAI, MRICS</a:t>
            </a:r>
          </a:p>
          <a:p>
            <a:pPr eaLnBrk="1" fontAlgn="auto" hangingPunct="1">
              <a:spcAft>
                <a:spcPts val="0"/>
              </a:spcAft>
              <a:buFont typeface="Wingdings 3"/>
              <a:buNone/>
              <a:defRPr/>
            </a:pPr>
            <a:endParaRPr lang="en-US" altLang="en-US" sz="2400" b="1" dirty="0" smtClean="0"/>
          </a:p>
        </p:txBody>
      </p:sp>
      <p:sp>
        <p:nvSpPr>
          <p:cNvPr id="2053" name="Rectangle 5"/>
          <p:cNvSpPr>
            <a:spLocks noChangeArrowheads="1"/>
          </p:cNvSpPr>
          <p:nvPr/>
        </p:nvSpPr>
        <p:spPr bwMode="auto">
          <a:xfrm>
            <a:off x="228600" y="742950"/>
            <a:ext cx="8250238"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2100" b="1" dirty="0" smtClean="0">
                <a:latin typeface="+mn-lt"/>
              </a:rPr>
              <a:t>New Jersey Seminar of the Society of Professional Appraisers</a:t>
            </a:r>
            <a:endParaRPr lang="en-US" altLang="en-US" sz="2100" b="1" dirty="0" smtClean="0">
              <a:solidFill>
                <a:schemeClr val="tx2"/>
              </a:solidFill>
              <a:latin typeface="+mn-lt"/>
            </a:endParaRPr>
          </a:p>
        </p:txBody>
      </p:sp>
      <p:pic>
        <p:nvPicPr>
          <p:cNvPr id="1024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657600"/>
            <a:ext cx="37338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538843" y="1186089"/>
            <a:ext cx="2590800" cy="1524000"/>
            <a:chOff x="782430" y="2537479"/>
            <a:chExt cx="4932570" cy="3749021"/>
          </a:xfrm>
          <a:solidFill>
            <a:schemeClr val="bg1">
              <a:alpha val="0"/>
            </a:schemeClr>
          </a:solidFill>
        </p:grpSpPr>
        <p:pic>
          <p:nvPicPr>
            <p:cNvPr id="7" name="Picture 6" descr="Image result for death star"/>
            <p:cNvPicPr>
              <a:picLocks noChangeAspect="1" noChangeArrowheads="1"/>
            </p:cNvPicPr>
            <p:nvPr/>
          </p:nvPicPr>
          <p:blipFill rotWithShape="1">
            <a:blip r:embed="rId4">
              <a:extLst>
                <a:ext uri="{28A0092B-C50C-407E-A947-70E740481C1C}">
                  <a14:useLocalDpi xmlns:a14="http://schemas.microsoft.com/office/drawing/2010/main" val="0"/>
                </a:ext>
              </a:extLst>
            </a:blip>
            <a:srcRect l="8484" r="8075"/>
            <a:stretch/>
          </p:blipFill>
          <p:spPr bwMode="auto">
            <a:xfrm>
              <a:off x="990600" y="3995738"/>
              <a:ext cx="4724400" cy="2290762"/>
            </a:xfrm>
            <a:prstGeom prst="rect">
              <a:avLst/>
            </a:prstGeom>
            <a:grpFill/>
            <a:extLst/>
          </p:spPr>
        </p:pic>
        <p:pic>
          <p:nvPicPr>
            <p:cNvPr id="8" name="Picture 10" descr="https://www.fetpak.com/blog/wp-content/uploads/2013/09/bigbox.jpg"/>
            <p:cNvPicPr>
              <a:picLocks noChangeAspect="1" noChangeArrowheads="1"/>
            </p:cNvPicPr>
            <p:nvPr/>
          </p:nvPicPr>
          <p:blipFill rotWithShape="1">
            <a:blip r:embed="rId5">
              <a:extLst>
                <a:ext uri="{28A0092B-C50C-407E-A947-70E740481C1C}">
                  <a14:useLocalDpi xmlns:a14="http://schemas.microsoft.com/office/drawing/2010/main" val="0"/>
                </a:ext>
              </a:extLst>
            </a:blip>
            <a:srcRect l="22007" r="-22007"/>
            <a:stretch/>
          </p:blipFill>
          <p:spPr bwMode="auto">
            <a:xfrm rot="20876365">
              <a:off x="782430" y="2537479"/>
              <a:ext cx="4086225" cy="2085976"/>
            </a:xfrm>
            <a:prstGeom prst="rect">
              <a:avLst/>
            </a:prstGeom>
            <a:grpFill/>
            <a:effectLst>
              <a:softEdge rad="254000"/>
            </a:effectLst>
            <a:extLst/>
          </p:spPr>
        </p:pic>
      </p:grpSp>
      <p:pic>
        <p:nvPicPr>
          <p:cNvPr id="10247" name="Picture 18" descr="https://newfarmadventures.files.wordpress.com/2011/06/jedi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000" y="1352550"/>
            <a:ext cx="1239838"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Issue</a:t>
            </a:r>
            <a:endParaRPr lang="en-US" dirty="0"/>
          </a:p>
        </p:txBody>
      </p:sp>
      <p:sp>
        <p:nvSpPr>
          <p:cNvPr id="3" name="Content Placeholder 2"/>
          <p:cNvSpPr>
            <a:spLocks noGrp="1"/>
          </p:cNvSpPr>
          <p:nvPr>
            <p:ph sz="quarter" idx="1"/>
          </p:nvPr>
        </p:nvSpPr>
        <p:spPr/>
        <p:txBody>
          <a:bodyPr/>
          <a:lstStyle/>
          <a:p>
            <a:r>
              <a:rPr lang="en-US" dirty="0" smtClean="0"/>
              <a:t>Retail properties </a:t>
            </a:r>
            <a:r>
              <a:rPr lang="en-US" dirty="0"/>
              <a:t>being </a:t>
            </a:r>
            <a:r>
              <a:rPr lang="en-US" dirty="0" smtClean="0"/>
              <a:t>classified or misclassified </a:t>
            </a:r>
            <a:r>
              <a:rPr lang="en-US" dirty="0"/>
              <a:t>as </a:t>
            </a:r>
            <a:r>
              <a:rPr lang="en-US" dirty="0" smtClean="0"/>
              <a:t>obsolete </a:t>
            </a:r>
            <a:r>
              <a:rPr lang="en-US" dirty="0"/>
              <a:t>general </a:t>
            </a:r>
            <a:r>
              <a:rPr lang="en-US" dirty="0" smtClean="0"/>
              <a:t>purpose retail properties</a:t>
            </a:r>
          </a:p>
          <a:p>
            <a:pPr lvl="1"/>
            <a:r>
              <a:rPr lang="en-US" dirty="0" smtClean="0"/>
              <a:t>A Lowes has obsolescence because Home Depot and Ace Hardware have no value for blue colored finishes.</a:t>
            </a:r>
          </a:p>
          <a:p>
            <a:pPr lvl="1"/>
            <a:r>
              <a:rPr lang="en-US" dirty="0" smtClean="0"/>
              <a:t>A CVS has obsolescence because other general retailers (banks, liqueur store, auto parts store, clothes store) will not value CVS’s improvements, designs, and finishes.</a:t>
            </a:r>
          </a:p>
          <a:p>
            <a:r>
              <a:rPr lang="en-US" dirty="0" smtClean="0"/>
              <a:t>Generally:</a:t>
            </a:r>
          </a:p>
          <a:p>
            <a:pPr marL="274638" lvl="1" indent="0">
              <a:buNone/>
            </a:pPr>
            <a:r>
              <a:rPr lang="en-US" dirty="0"/>
              <a:t>General purpose property being classified or misclassified as obsolete special purpose </a:t>
            </a:r>
            <a:r>
              <a:rPr lang="en-US" dirty="0" smtClean="0"/>
              <a:t>properties, or</a:t>
            </a:r>
            <a:endParaRPr lang="en-US" dirty="0"/>
          </a:p>
          <a:p>
            <a:pPr marL="274638" lvl="1" indent="0">
              <a:buNone/>
            </a:pPr>
            <a:r>
              <a:rPr lang="en-US" dirty="0" smtClean="0"/>
              <a:t>Special </a:t>
            </a:r>
            <a:r>
              <a:rPr lang="en-US" dirty="0"/>
              <a:t>purpose property </a:t>
            </a:r>
            <a:r>
              <a:rPr lang="en-US" dirty="0" smtClean="0"/>
              <a:t>being classified or </a:t>
            </a:r>
            <a:r>
              <a:rPr lang="en-US" dirty="0"/>
              <a:t>misclassified as </a:t>
            </a:r>
            <a:r>
              <a:rPr lang="en-US" dirty="0" smtClean="0"/>
              <a:t>obsolete </a:t>
            </a:r>
            <a:r>
              <a:rPr lang="en-US" dirty="0"/>
              <a:t>general purpose </a:t>
            </a:r>
            <a:r>
              <a:rPr lang="en-US" dirty="0" smtClean="0"/>
              <a:t>properties</a:t>
            </a:r>
            <a:r>
              <a:rPr lang="en-US" dirty="0"/>
              <a:t>.</a:t>
            </a:r>
            <a:endParaRPr lang="en-US" dirty="0" smtClean="0"/>
          </a:p>
          <a:p>
            <a:pPr marL="274638" lvl="1" indent="0">
              <a:buNone/>
            </a:pPr>
            <a:endParaRPr lang="en-US" dirty="0"/>
          </a:p>
        </p:txBody>
      </p:sp>
      <p:sp>
        <p:nvSpPr>
          <p:cNvPr id="4" name="Footer Placeholder 3"/>
          <p:cNvSpPr>
            <a:spLocks noGrp="1"/>
          </p:cNvSpPr>
          <p:nvPr>
            <p:ph type="ftr" sz="quarter" idx="11"/>
          </p:nvPr>
        </p:nvSpPr>
        <p:spPr/>
        <p:txBody>
          <a:bodyPr/>
          <a:lstStyle/>
          <a:p>
            <a:pPr>
              <a:defRPr/>
            </a:pPr>
            <a:r>
              <a:rPr lang="en-US" altLang="en-US" smtClean="0"/>
              <a:t>Federal Appraisal &amp; Consulting LLC</a:t>
            </a:r>
            <a:endParaRPr lang="en-US" altLang="en-US"/>
          </a:p>
        </p:txBody>
      </p:sp>
      <p:sp>
        <p:nvSpPr>
          <p:cNvPr id="5" name="Slide Number Placeholder 4"/>
          <p:cNvSpPr>
            <a:spLocks noGrp="1"/>
          </p:cNvSpPr>
          <p:nvPr>
            <p:ph type="sldNum" sz="quarter" idx="12"/>
          </p:nvPr>
        </p:nvSpPr>
        <p:spPr/>
        <p:txBody>
          <a:bodyPr/>
          <a:lstStyle/>
          <a:p>
            <a:pPr>
              <a:defRPr/>
            </a:pPr>
            <a:fld id="{B58B1814-B5EA-43E1-8942-38011C2854FE}" type="slidenum">
              <a:rPr lang="en-US" altLang="en-US" smtClean="0"/>
              <a:pPr>
                <a:defRPr/>
              </a:pPr>
              <a:t>10</a:t>
            </a:fld>
            <a:endParaRPr lang="en-US" altLang="en-US"/>
          </a:p>
        </p:txBody>
      </p:sp>
    </p:spTree>
    <p:extLst>
      <p:ext uri="{BB962C8B-B14F-4D97-AF65-F5344CB8AC3E}">
        <p14:creationId xmlns:p14="http://schemas.microsoft.com/office/powerpoint/2010/main" val="18926622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Reasons for the Debate</a:t>
            </a:r>
            <a:endParaRPr lang="en-US" dirty="0"/>
          </a:p>
        </p:txBody>
      </p:sp>
      <p:sp>
        <p:nvSpPr>
          <p:cNvPr id="3" name="Content Placeholder 2"/>
          <p:cNvSpPr>
            <a:spLocks noGrp="1"/>
          </p:cNvSpPr>
          <p:nvPr>
            <p:ph sz="quarter" idx="1"/>
          </p:nvPr>
        </p:nvSpPr>
        <p:spPr>
          <a:xfrm>
            <a:off x="228600" y="1219200"/>
            <a:ext cx="8610600" cy="4937760"/>
          </a:xfrm>
        </p:spPr>
        <p:txBody>
          <a:bodyPr/>
          <a:lstStyle/>
          <a:p>
            <a:pPr marL="514350" indent="-514350">
              <a:buFont typeface="+mj-lt"/>
              <a:buAutoNum type="arabicPeriod"/>
            </a:pPr>
            <a:r>
              <a:rPr lang="en-US" sz="2400" dirty="0" smtClean="0"/>
              <a:t>Big/Junior boxes are becoming obsolete because of on-line sales.</a:t>
            </a:r>
          </a:p>
          <a:p>
            <a:pPr marL="514350" indent="-514350">
              <a:buFont typeface="+mj-lt"/>
              <a:buAutoNum type="arabicPeriod"/>
            </a:pPr>
            <a:r>
              <a:rPr lang="en-US" sz="2400" dirty="0" smtClean="0"/>
              <a:t>The analysis of a specific retail operation is a value in use, not a value in exchange</a:t>
            </a:r>
            <a:r>
              <a:rPr lang="en-US" sz="2400" dirty="0"/>
              <a:t>, </a:t>
            </a:r>
            <a:r>
              <a:rPr lang="en-US" sz="2400" dirty="0" smtClean="0"/>
              <a:t>i.e</a:t>
            </a:r>
            <a:r>
              <a:rPr lang="en-US" sz="2400" dirty="0"/>
              <a:t>. market value for tax assessment</a:t>
            </a:r>
            <a:r>
              <a:rPr lang="en-US" sz="2400" dirty="0" smtClean="0"/>
              <a:t>.</a:t>
            </a:r>
          </a:p>
          <a:p>
            <a:pPr marL="514350" indent="-514350">
              <a:buFont typeface="+mj-lt"/>
              <a:buAutoNum type="arabicPeriod"/>
            </a:pPr>
            <a:r>
              <a:rPr lang="en-US" sz="2400" dirty="0" smtClean="0"/>
              <a:t>Only vacant sales are comparable to subject’s highest and best use.  Only vacant sales are appropriate basis for appraisal of </a:t>
            </a:r>
            <a:r>
              <a:rPr lang="en-US" sz="2400" dirty="0"/>
              <a:t>fee simple, </a:t>
            </a:r>
            <a:r>
              <a:rPr lang="en-US" sz="2400" dirty="0" smtClean="0"/>
              <a:t>value </a:t>
            </a:r>
            <a:r>
              <a:rPr lang="en-US" sz="2400" dirty="0"/>
              <a:t>in exchange, </a:t>
            </a:r>
            <a:r>
              <a:rPr lang="en-US" sz="2400" dirty="0" smtClean="0"/>
              <a:t>i.e</a:t>
            </a:r>
            <a:r>
              <a:rPr lang="en-US" sz="2400" dirty="0"/>
              <a:t>. market value for tax assessment </a:t>
            </a:r>
            <a:r>
              <a:rPr lang="en-US" sz="2400" dirty="0" smtClean="0"/>
              <a:t>value.</a:t>
            </a:r>
          </a:p>
          <a:p>
            <a:pPr marL="514350" indent="-514350">
              <a:buFont typeface="+mj-lt"/>
              <a:buAutoNum type="arabicPeriod"/>
            </a:pPr>
            <a:r>
              <a:rPr lang="en-US" sz="2400" dirty="0" smtClean="0"/>
              <a:t>Improvements made for one specific user are valueless to others.</a:t>
            </a:r>
          </a:p>
          <a:p>
            <a:pPr marL="514350" indent="-514350">
              <a:buFont typeface="+mj-lt"/>
              <a:buAutoNum type="arabicPeriod"/>
            </a:pPr>
            <a:r>
              <a:rPr lang="en-US" sz="2400" dirty="0" smtClean="0"/>
              <a:t>Sale leasebacks are not indicative or probative of fee simple, value in exchange, i.e. market value for tax assessment.</a:t>
            </a:r>
            <a:endParaRPr lang="en-US" sz="2400" dirty="0"/>
          </a:p>
          <a:p>
            <a:pPr marL="274638" lvl="1" indent="0">
              <a:buNone/>
            </a:pPr>
            <a:endParaRPr lang="en-US" sz="2400" dirty="0"/>
          </a:p>
        </p:txBody>
      </p:sp>
      <p:sp>
        <p:nvSpPr>
          <p:cNvPr id="4" name="Footer Placeholder 3"/>
          <p:cNvSpPr>
            <a:spLocks noGrp="1"/>
          </p:cNvSpPr>
          <p:nvPr>
            <p:ph type="ftr" sz="quarter" idx="11"/>
          </p:nvPr>
        </p:nvSpPr>
        <p:spPr/>
        <p:txBody>
          <a:bodyPr/>
          <a:lstStyle/>
          <a:p>
            <a:pPr>
              <a:defRPr/>
            </a:pPr>
            <a:r>
              <a:rPr lang="en-US" altLang="en-US" smtClean="0"/>
              <a:t>Federal Appraisal &amp; Consulting LLC</a:t>
            </a:r>
            <a:endParaRPr lang="en-US" altLang="en-US"/>
          </a:p>
        </p:txBody>
      </p:sp>
      <p:sp>
        <p:nvSpPr>
          <p:cNvPr id="5" name="Slide Number Placeholder 4"/>
          <p:cNvSpPr>
            <a:spLocks noGrp="1"/>
          </p:cNvSpPr>
          <p:nvPr>
            <p:ph type="sldNum" sz="quarter" idx="12"/>
          </p:nvPr>
        </p:nvSpPr>
        <p:spPr/>
        <p:txBody>
          <a:bodyPr/>
          <a:lstStyle/>
          <a:p>
            <a:pPr>
              <a:defRPr/>
            </a:pPr>
            <a:fld id="{B58B1814-B5EA-43E1-8942-38011C2854FE}" type="slidenum">
              <a:rPr lang="en-US" altLang="en-US" smtClean="0"/>
              <a:pPr>
                <a:defRPr/>
              </a:pPr>
              <a:t>11</a:t>
            </a:fld>
            <a:endParaRPr lang="en-US" altLang="en-US"/>
          </a:p>
        </p:txBody>
      </p:sp>
    </p:spTree>
    <p:extLst>
      <p:ext uri="{BB962C8B-B14F-4D97-AF65-F5344CB8AC3E}">
        <p14:creationId xmlns:p14="http://schemas.microsoft.com/office/powerpoint/2010/main" val="11389465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Lowes v Home Depot</a:t>
            </a:r>
            <a:endParaRPr lang="en-US" dirty="0"/>
          </a:p>
        </p:txBody>
      </p:sp>
      <p:sp>
        <p:nvSpPr>
          <p:cNvPr id="4" name="Footer Placeholder 3"/>
          <p:cNvSpPr>
            <a:spLocks noGrp="1"/>
          </p:cNvSpPr>
          <p:nvPr>
            <p:ph type="ftr" sz="quarter" idx="11"/>
          </p:nvPr>
        </p:nvSpPr>
        <p:spPr/>
        <p:txBody>
          <a:bodyPr/>
          <a:lstStyle/>
          <a:p>
            <a:pPr>
              <a:defRPr/>
            </a:pPr>
            <a:r>
              <a:rPr lang="en-US" altLang="en-US" smtClean="0"/>
              <a:t>Federal Appraisal &amp; Consulting LLC</a:t>
            </a:r>
            <a:endParaRPr lang="en-US" altLang="en-US"/>
          </a:p>
        </p:txBody>
      </p:sp>
      <p:sp>
        <p:nvSpPr>
          <p:cNvPr id="5" name="Slide Number Placeholder 4"/>
          <p:cNvSpPr>
            <a:spLocks noGrp="1"/>
          </p:cNvSpPr>
          <p:nvPr>
            <p:ph type="sldNum" sz="quarter" idx="12"/>
          </p:nvPr>
        </p:nvSpPr>
        <p:spPr/>
        <p:txBody>
          <a:bodyPr/>
          <a:lstStyle/>
          <a:p>
            <a:pPr>
              <a:defRPr/>
            </a:pPr>
            <a:fld id="{B58B1814-B5EA-43E1-8942-38011C2854FE}" type="slidenum">
              <a:rPr lang="en-US" altLang="en-US" smtClean="0"/>
              <a:pPr>
                <a:defRPr/>
              </a:pPr>
              <a:t>12</a:t>
            </a:fld>
            <a:endParaRPr lang="en-US" altLang="en-US"/>
          </a:p>
        </p:txBody>
      </p:sp>
      <p:pic>
        <p:nvPicPr>
          <p:cNvPr id="54274" name="Picture 2" descr="Image result for lowes images"/>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t="26155" b="25272"/>
          <a:stretch/>
        </p:blipFill>
        <p:spPr bwMode="auto">
          <a:xfrm>
            <a:off x="685799" y="3001775"/>
            <a:ext cx="3887219" cy="1263347"/>
          </a:xfrm>
          <a:prstGeom prst="rect">
            <a:avLst/>
          </a:prstGeom>
          <a:noFill/>
          <a:extLst>
            <a:ext uri="{909E8E84-426E-40DD-AFC4-6F175D3DCCD1}">
              <a14:hiddenFill xmlns:a14="http://schemas.microsoft.com/office/drawing/2010/main">
                <a:solidFill>
                  <a:srgbClr val="FFFFFF"/>
                </a:solidFill>
              </a14:hiddenFill>
            </a:ext>
          </a:extLst>
        </p:spPr>
      </p:pic>
      <p:pic>
        <p:nvPicPr>
          <p:cNvPr id="54278" name="Picture 6" descr="Image result for lowes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99" y="4348711"/>
            <a:ext cx="3059023" cy="1924051"/>
          </a:xfrm>
          <a:prstGeom prst="rect">
            <a:avLst/>
          </a:prstGeom>
          <a:noFill/>
          <a:extLst>
            <a:ext uri="{909E8E84-426E-40DD-AFC4-6F175D3DCCD1}">
              <a14:hiddenFill xmlns:a14="http://schemas.microsoft.com/office/drawing/2010/main">
                <a:solidFill>
                  <a:srgbClr val="FFFFFF"/>
                </a:solidFill>
              </a14:hiddenFill>
            </a:ext>
          </a:extLst>
        </p:spPr>
      </p:pic>
      <p:pic>
        <p:nvPicPr>
          <p:cNvPr id="54286" name="Picture 14" descr="Image result for home depot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1454" y="1311341"/>
            <a:ext cx="2155346" cy="1355660"/>
          </a:xfrm>
          <a:prstGeom prst="rect">
            <a:avLst/>
          </a:prstGeom>
          <a:noFill/>
          <a:extLst>
            <a:ext uri="{909E8E84-426E-40DD-AFC4-6F175D3DCCD1}">
              <a14:hiddenFill xmlns:a14="http://schemas.microsoft.com/office/drawing/2010/main">
                <a:solidFill>
                  <a:srgbClr val="FFFFFF"/>
                </a:solidFill>
              </a14:hiddenFill>
            </a:ext>
          </a:extLst>
        </p:spPr>
      </p:pic>
      <p:pic>
        <p:nvPicPr>
          <p:cNvPr id="54288" name="Picture 16" descr="Image result for home depot 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1143" y="2686051"/>
            <a:ext cx="2663074" cy="1772156"/>
          </a:xfrm>
          <a:prstGeom prst="rect">
            <a:avLst/>
          </a:prstGeom>
          <a:noFill/>
          <a:extLst>
            <a:ext uri="{909E8E84-426E-40DD-AFC4-6F175D3DCCD1}">
              <a14:hiddenFill xmlns:a14="http://schemas.microsoft.com/office/drawing/2010/main">
                <a:solidFill>
                  <a:srgbClr val="FFFFFF"/>
                </a:solidFill>
              </a14:hiddenFill>
            </a:ext>
          </a:extLst>
        </p:spPr>
      </p:pic>
      <p:pic>
        <p:nvPicPr>
          <p:cNvPr id="54290" name="Picture 18" descr="Image result for home depot imag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7242" y="4499563"/>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54292" name="Picture 20" descr="Image result for lowes imag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799" y="1285487"/>
            <a:ext cx="26574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9935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difference?</a:t>
            </a:r>
            <a:endParaRPr lang="en-US" dirty="0"/>
          </a:p>
        </p:txBody>
      </p:sp>
      <p:pic>
        <p:nvPicPr>
          <p:cNvPr id="6" name="Content Placeholder 5"/>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l="23148" t="37282" r="24074" b="1"/>
          <a:stretch/>
        </p:blipFill>
        <p:spPr>
          <a:xfrm>
            <a:off x="914400" y="1214438"/>
            <a:ext cx="7315200" cy="5070474"/>
          </a:xfrm>
        </p:spPr>
      </p:pic>
      <p:sp>
        <p:nvSpPr>
          <p:cNvPr id="4" name="Footer Placeholder 3"/>
          <p:cNvSpPr>
            <a:spLocks noGrp="1"/>
          </p:cNvSpPr>
          <p:nvPr>
            <p:ph type="ftr" sz="quarter" idx="11"/>
          </p:nvPr>
        </p:nvSpPr>
        <p:spPr/>
        <p:txBody>
          <a:bodyPr/>
          <a:lstStyle/>
          <a:p>
            <a:pPr>
              <a:defRPr/>
            </a:pPr>
            <a:r>
              <a:rPr lang="en-US" altLang="en-US" smtClean="0"/>
              <a:t>Federal Appraisal &amp; Consulting LLC</a:t>
            </a:r>
            <a:endParaRPr lang="en-US" altLang="en-US"/>
          </a:p>
        </p:txBody>
      </p:sp>
      <p:sp>
        <p:nvSpPr>
          <p:cNvPr id="5" name="Slide Number Placeholder 4"/>
          <p:cNvSpPr>
            <a:spLocks noGrp="1"/>
          </p:cNvSpPr>
          <p:nvPr>
            <p:ph type="sldNum" sz="quarter" idx="12"/>
          </p:nvPr>
        </p:nvSpPr>
        <p:spPr/>
        <p:txBody>
          <a:bodyPr/>
          <a:lstStyle/>
          <a:p>
            <a:pPr>
              <a:defRPr/>
            </a:pPr>
            <a:fld id="{B58B1814-B5EA-43E1-8942-38011C2854FE}" type="slidenum">
              <a:rPr lang="en-US" altLang="en-US" smtClean="0"/>
              <a:pPr>
                <a:defRPr/>
              </a:pPr>
              <a:t>13</a:t>
            </a:fld>
            <a:endParaRPr lang="en-US" altLang="en-US"/>
          </a:p>
        </p:txBody>
      </p:sp>
    </p:spTree>
    <p:extLst>
      <p:ext uri="{BB962C8B-B14F-4D97-AF65-F5344CB8AC3E}">
        <p14:creationId xmlns:p14="http://schemas.microsoft.com/office/powerpoint/2010/main" val="1671432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CVS vs. Rite Aid vs Walgreens</a:t>
            </a:r>
            <a:endParaRPr lang="en-US" dirty="0"/>
          </a:p>
        </p:txBody>
      </p:sp>
      <p:pic>
        <p:nvPicPr>
          <p:cNvPr id="6" name="Content Placeholder 5"/>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4648200" y="1153473"/>
            <a:ext cx="3920491" cy="2940368"/>
          </a:xfrm>
        </p:spPr>
      </p:pic>
      <p:sp>
        <p:nvSpPr>
          <p:cNvPr id="4" name="Footer Placeholder 3"/>
          <p:cNvSpPr>
            <a:spLocks noGrp="1"/>
          </p:cNvSpPr>
          <p:nvPr>
            <p:ph type="ftr" sz="quarter" idx="11"/>
          </p:nvPr>
        </p:nvSpPr>
        <p:spPr/>
        <p:txBody>
          <a:bodyPr/>
          <a:lstStyle/>
          <a:p>
            <a:pPr>
              <a:defRPr/>
            </a:pPr>
            <a:r>
              <a:rPr lang="en-US" altLang="en-US" smtClean="0"/>
              <a:t>Federal Appraisal &amp; Consulting LLC</a:t>
            </a:r>
            <a:endParaRPr lang="en-US" altLang="en-US"/>
          </a:p>
        </p:txBody>
      </p:sp>
      <p:sp>
        <p:nvSpPr>
          <p:cNvPr id="5" name="Slide Number Placeholder 4"/>
          <p:cNvSpPr>
            <a:spLocks noGrp="1"/>
          </p:cNvSpPr>
          <p:nvPr>
            <p:ph type="sldNum" sz="quarter" idx="12"/>
          </p:nvPr>
        </p:nvSpPr>
        <p:spPr/>
        <p:txBody>
          <a:bodyPr/>
          <a:lstStyle/>
          <a:p>
            <a:pPr>
              <a:defRPr/>
            </a:pPr>
            <a:fld id="{B58B1814-B5EA-43E1-8942-38011C2854FE}" type="slidenum">
              <a:rPr lang="en-US" altLang="en-US" smtClean="0"/>
              <a:pPr>
                <a:defRPr/>
              </a:pPr>
              <a:t>14</a:t>
            </a:fld>
            <a:endParaRPr lang="en-US" alt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088" y="1143000"/>
            <a:ext cx="3838880" cy="27432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4091226"/>
            <a:ext cx="5105400" cy="2228294"/>
          </a:xfrm>
          <a:prstGeom prst="rect">
            <a:avLst/>
          </a:prstGeom>
        </p:spPr>
      </p:pic>
    </p:spTree>
    <p:extLst>
      <p:ext uri="{BB962C8B-B14F-4D97-AF65-F5344CB8AC3E}">
        <p14:creationId xmlns:p14="http://schemas.microsoft.com/office/powerpoint/2010/main" val="2305686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Difference?</a:t>
            </a:r>
            <a:endParaRPr lang="en-US" dirty="0"/>
          </a:p>
        </p:txBody>
      </p:sp>
      <p:pic>
        <p:nvPicPr>
          <p:cNvPr id="6" name="Content Placeholder 5"/>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457200" y="1296933"/>
            <a:ext cx="8229600" cy="4781659"/>
          </a:xfrm>
        </p:spPr>
      </p:pic>
      <p:sp>
        <p:nvSpPr>
          <p:cNvPr id="4" name="Footer Placeholder 3"/>
          <p:cNvSpPr>
            <a:spLocks noGrp="1"/>
          </p:cNvSpPr>
          <p:nvPr>
            <p:ph type="ftr" sz="quarter" idx="11"/>
          </p:nvPr>
        </p:nvSpPr>
        <p:spPr/>
        <p:txBody>
          <a:bodyPr/>
          <a:lstStyle/>
          <a:p>
            <a:pPr>
              <a:defRPr/>
            </a:pPr>
            <a:r>
              <a:rPr lang="en-US" altLang="en-US" smtClean="0"/>
              <a:t>Federal Appraisal &amp; Consulting LLC</a:t>
            </a:r>
            <a:endParaRPr lang="en-US" altLang="en-US"/>
          </a:p>
        </p:txBody>
      </p:sp>
      <p:sp>
        <p:nvSpPr>
          <p:cNvPr id="5" name="Slide Number Placeholder 4"/>
          <p:cNvSpPr>
            <a:spLocks noGrp="1"/>
          </p:cNvSpPr>
          <p:nvPr>
            <p:ph type="sldNum" sz="quarter" idx="12"/>
          </p:nvPr>
        </p:nvSpPr>
        <p:spPr/>
        <p:txBody>
          <a:bodyPr/>
          <a:lstStyle/>
          <a:p>
            <a:pPr>
              <a:defRPr/>
            </a:pPr>
            <a:fld id="{B58B1814-B5EA-43E1-8942-38011C2854FE}" type="slidenum">
              <a:rPr lang="en-US" altLang="en-US" smtClean="0"/>
              <a:pPr>
                <a:defRPr/>
              </a:pPr>
              <a:t>15</a:t>
            </a:fld>
            <a:endParaRPr lang="en-US" altLang="en-US"/>
          </a:p>
        </p:txBody>
      </p:sp>
    </p:spTree>
    <p:extLst>
      <p:ext uri="{BB962C8B-B14F-4D97-AF65-F5344CB8AC3E}">
        <p14:creationId xmlns:p14="http://schemas.microsoft.com/office/powerpoint/2010/main" val="929740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Depot in the News</a:t>
            </a:r>
            <a:endParaRPr lang="en-US" dirty="0"/>
          </a:p>
        </p:txBody>
      </p:sp>
      <p:sp>
        <p:nvSpPr>
          <p:cNvPr id="4" name="Footer Placeholder 3"/>
          <p:cNvSpPr>
            <a:spLocks noGrp="1"/>
          </p:cNvSpPr>
          <p:nvPr>
            <p:ph type="ftr" sz="quarter" idx="11"/>
          </p:nvPr>
        </p:nvSpPr>
        <p:spPr/>
        <p:txBody>
          <a:bodyPr/>
          <a:lstStyle/>
          <a:p>
            <a:pPr>
              <a:defRPr/>
            </a:pPr>
            <a:r>
              <a:rPr lang="en-US" altLang="en-US" smtClean="0"/>
              <a:t>Federal Appraisal &amp; Consulting LLC</a:t>
            </a:r>
            <a:endParaRPr lang="en-US" altLang="en-US"/>
          </a:p>
        </p:txBody>
      </p:sp>
      <p:sp>
        <p:nvSpPr>
          <p:cNvPr id="5" name="Slide Number Placeholder 4"/>
          <p:cNvSpPr>
            <a:spLocks noGrp="1"/>
          </p:cNvSpPr>
          <p:nvPr>
            <p:ph type="sldNum" sz="quarter" idx="12"/>
          </p:nvPr>
        </p:nvSpPr>
        <p:spPr/>
        <p:txBody>
          <a:bodyPr/>
          <a:lstStyle/>
          <a:p>
            <a:pPr>
              <a:defRPr/>
            </a:pPr>
            <a:fld id="{B58B1814-B5EA-43E1-8942-38011C2854FE}" type="slidenum">
              <a:rPr lang="en-US" altLang="en-US" smtClean="0"/>
              <a:pPr>
                <a:defRPr/>
              </a:pPr>
              <a:t>16</a:t>
            </a:fld>
            <a:endParaRPr lang="en-US" altLang="en-US"/>
          </a:p>
        </p:txBody>
      </p:sp>
      <p:pic>
        <p:nvPicPr>
          <p:cNvPr id="66562" name="Picture 2" descr="http://www.bismancafe.com/blogs/wp-content/uploads/2010/01/homedepot072009-1.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3581400" cy="2686050"/>
          </a:xfrm>
          <a:prstGeom prst="rect">
            <a:avLst/>
          </a:prstGeom>
          <a:noFill/>
          <a:extLst>
            <a:ext uri="{909E8E84-426E-40DD-AFC4-6F175D3DCCD1}">
              <a14:hiddenFill xmlns:a14="http://schemas.microsoft.com/office/drawing/2010/main">
                <a:solidFill>
                  <a:srgbClr val="FFFFFF"/>
                </a:solidFill>
              </a14:hiddenFill>
            </a:ext>
          </a:extLst>
        </p:spPr>
      </p:pic>
      <p:pic>
        <p:nvPicPr>
          <p:cNvPr id="66564" name="Picture 4" descr="http://www.toledoblade.com/image/2015/09/18/800x_b1_cCM_z/b7depot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2387" y="1371600"/>
            <a:ext cx="4054414" cy="2686050"/>
          </a:xfrm>
          <a:prstGeom prst="rect">
            <a:avLst/>
          </a:prstGeom>
          <a:noFill/>
          <a:extLst>
            <a:ext uri="{909E8E84-426E-40DD-AFC4-6F175D3DCCD1}">
              <a14:hiddenFill xmlns:a14="http://schemas.microsoft.com/office/drawing/2010/main">
                <a:solidFill>
                  <a:srgbClr val="FFFFFF"/>
                </a:solidFill>
              </a14:hiddenFill>
            </a:ext>
          </a:extLst>
        </p:spPr>
      </p:pic>
      <p:pic>
        <p:nvPicPr>
          <p:cNvPr id="66566" name="Picture 6" descr="Image result for home depot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155604"/>
            <a:ext cx="3276600" cy="21528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038600" y="4300538"/>
            <a:ext cx="4572000" cy="1615827"/>
          </a:xfrm>
          <a:prstGeom prst="rect">
            <a:avLst/>
          </a:prstGeom>
          <a:noFill/>
        </p:spPr>
        <p:txBody>
          <a:bodyPr wrap="square" rtlCol="0">
            <a:spAutoFit/>
          </a:bodyPr>
          <a:lstStyle/>
          <a:p>
            <a:r>
              <a:rPr lang="en-US" sz="1100" dirty="0" smtClean="0"/>
              <a:t>Sold old Home Depot: http://www.bismarckcafe.com/blogs/3256/home-depot-buildings-buyers-come-forward</a:t>
            </a:r>
          </a:p>
          <a:p>
            <a:endParaRPr lang="en-US" sz="1100" dirty="0" smtClean="0"/>
          </a:p>
          <a:p>
            <a:r>
              <a:rPr lang="en-US" sz="1100" dirty="0" smtClean="0"/>
              <a:t>Home Depot Warehouse: http://www.toledoblade.com/local/2015/09/19/Huge-Home-Depot-warehouse-open.html</a:t>
            </a:r>
          </a:p>
          <a:p>
            <a:endParaRPr lang="en-US" sz="1100" dirty="0" smtClean="0"/>
          </a:p>
          <a:p>
            <a:r>
              <a:rPr lang="en-US" sz="1100" dirty="0" smtClean="0"/>
              <a:t>Home Depot Warehouse: http://builtfromscratch.homedepot.com/ohio-direct-fulfillment-center-opens/</a:t>
            </a:r>
            <a:endParaRPr lang="en-US" sz="1100" dirty="0"/>
          </a:p>
        </p:txBody>
      </p:sp>
    </p:spTree>
    <p:extLst>
      <p:ext uri="{BB962C8B-B14F-4D97-AF65-F5344CB8AC3E}">
        <p14:creationId xmlns:p14="http://schemas.microsoft.com/office/powerpoint/2010/main" val="20483994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Lowes in the News</a:t>
            </a:r>
            <a:endParaRPr lang="en-US" dirty="0"/>
          </a:p>
        </p:txBody>
      </p:sp>
      <p:sp>
        <p:nvSpPr>
          <p:cNvPr id="4" name="Footer Placeholder 3"/>
          <p:cNvSpPr>
            <a:spLocks noGrp="1"/>
          </p:cNvSpPr>
          <p:nvPr>
            <p:ph type="ftr" sz="quarter" idx="11"/>
          </p:nvPr>
        </p:nvSpPr>
        <p:spPr/>
        <p:txBody>
          <a:bodyPr/>
          <a:lstStyle/>
          <a:p>
            <a:pPr>
              <a:defRPr/>
            </a:pPr>
            <a:r>
              <a:rPr lang="en-US" altLang="en-US" smtClean="0"/>
              <a:t>Federal Appraisal &amp; Consulting LLC</a:t>
            </a:r>
            <a:endParaRPr lang="en-US" altLang="en-US"/>
          </a:p>
        </p:txBody>
      </p:sp>
      <p:sp>
        <p:nvSpPr>
          <p:cNvPr id="5" name="Slide Number Placeholder 4"/>
          <p:cNvSpPr>
            <a:spLocks noGrp="1"/>
          </p:cNvSpPr>
          <p:nvPr>
            <p:ph type="sldNum" sz="quarter" idx="12"/>
          </p:nvPr>
        </p:nvSpPr>
        <p:spPr/>
        <p:txBody>
          <a:bodyPr/>
          <a:lstStyle/>
          <a:p>
            <a:pPr>
              <a:defRPr/>
            </a:pPr>
            <a:fld id="{B58B1814-B5EA-43E1-8942-38011C2854FE}" type="slidenum">
              <a:rPr lang="en-US" altLang="en-US" smtClean="0"/>
              <a:pPr>
                <a:defRPr/>
              </a:pPr>
              <a:t>17</a:t>
            </a:fld>
            <a:endParaRPr lang="en-US" altLang="en-US"/>
          </a:p>
        </p:txBody>
      </p:sp>
      <p:pic>
        <p:nvPicPr>
          <p:cNvPr id="67586" name="Picture 2" descr="http://bloximages.chicago2.vip.townnews.com/eagletribune.com/content/tncms/assets/v3/editorial/2/8b/28bf2c2c-5cbe-11e4-9b2b-0321b008227d/544c6776ebfa9.image.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209800" y="1628593"/>
            <a:ext cx="4016830" cy="27537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6896" y="4783849"/>
            <a:ext cx="6019800" cy="769441"/>
          </a:xfrm>
          <a:prstGeom prst="rect">
            <a:avLst/>
          </a:prstGeom>
          <a:noFill/>
        </p:spPr>
        <p:txBody>
          <a:bodyPr wrap="square" rtlCol="0">
            <a:spAutoFit/>
          </a:bodyPr>
          <a:lstStyle/>
          <a:p>
            <a:r>
              <a:rPr lang="en-US" sz="1100" dirty="0" smtClean="0"/>
              <a:t>Vacant Lowes: </a:t>
            </a:r>
          </a:p>
          <a:p>
            <a:endParaRPr lang="en-US" sz="1100" dirty="0"/>
          </a:p>
          <a:p>
            <a:r>
              <a:rPr lang="en-US" sz="1100" dirty="0" smtClean="0"/>
              <a:t>http://www.eagletribune.com/news/haverhill/southwick-eyes-move-to-vacant-lowe-s-building-in-haverhill/article_fddd37cb-727c-5aeb-b5f0-3426b263c210.html</a:t>
            </a:r>
            <a:endParaRPr lang="en-US" sz="1100" dirty="0"/>
          </a:p>
        </p:txBody>
      </p:sp>
    </p:spTree>
    <p:extLst>
      <p:ext uri="{BB962C8B-B14F-4D97-AF65-F5344CB8AC3E}">
        <p14:creationId xmlns:p14="http://schemas.microsoft.com/office/powerpoint/2010/main" val="39036619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a:t>
            </a:r>
            <a:endParaRPr lang="en-US" dirty="0"/>
          </a:p>
        </p:txBody>
      </p:sp>
      <p:sp>
        <p:nvSpPr>
          <p:cNvPr id="3" name="Content Placeholder 2"/>
          <p:cNvSpPr>
            <a:spLocks noGrp="1"/>
          </p:cNvSpPr>
          <p:nvPr>
            <p:ph sz="quarter" idx="1"/>
          </p:nvPr>
        </p:nvSpPr>
        <p:spPr/>
        <p:txBody>
          <a:bodyPr/>
          <a:lstStyle/>
          <a:p>
            <a:pPr marL="514350" indent="-514350">
              <a:buFont typeface="+mj-lt"/>
              <a:buAutoNum type="arabicPeriod"/>
            </a:pPr>
            <a:r>
              <a:rPr lang="en-US" dirty="0" smtClean="0"/>
              <a:t>Imagine a vacant building.</a:t>
            </a:r>
          </a:p>
          <a:p>
            <a:pPr marL="514350" indent="-514350">
              <a:buFont typeface="+mj-lt"/>
              <a:buAutoNum type="arabicPeriod"/>
            </a:pPr>
            <a:r>
              <a:rPr lang="en-US" dirty="0" smtClean="0"/>
              <a:t>Now determine whether the building:</a:t>
            </a:r>
          </a:p>
          <a:p>
            <a:pPr marL="788988" lvl="1" indent="-514350">
              <a:buFont typeface="+mj-lt"/>
              <a:buAutoNum type="arabicPeriod"/>
            </a:pPr>
            <a:r>
              <a:rPr lang="en-US" dirty="0" smtClean="0"/>
              <a:t>Suffers no obsolescence and has adequate demand, or</a:t>
            </a:r>
          </a:p>
          <a:p>
            <a:pPr marL="788988" lvl="1" indent="-514350">
              <a:buFont typeface="+mj-lt"/>
              <a:buAutoNum type="arabicPeriod"/>
            </a:pPr>
            <a:r>
              <a:rPr lang="en-US" dirty="0" smtClean="0"/>
              <a:t>Suffers obsolescence or inadequate demand, or both.</a:t>
            </a:r>
          </a:p>
          <a:p>
            <a:pPr marL="788988" lvl="1" indent="-514350">
              <a:buFont typeface="+mj-lt"/>
              <a:buAutoNum type="arabicPeriod"/>
            </a:pPr>
            <a:endParaRPr lang="en-US" dirty="0"/>
          </a:p>
          <a:p>
            <a:pPr marL="0" indent="0">
              <a:buNone/>
            </a:pPr>
            <a:r>
              <a:rPr lang="en-US" dirty="0" smtClean="0"/>
              <a:t>If vacant, but functional and in demand, vacancy is not a dramatic detrimental condition.   Vo = $xx psf</a:t>
            </a:r>
          </a:p>
          <a:p>
            <a:pPr marL="0" indent="0">
              <a:buNone/>
            </a:pPr>
            <a:endParaRPr lang="en-US" dirty="0" smtClean="0"/>
          </a:p>
          <a:p>
            <a:pPr marL="0" indent="0">
              <a:buNone/>
            </a:pPr>
            <a:r>
              <a:rPr lang="en-US" dirty="0" smtClean="0"/>
              <a:t>If vacant, but dysfunctional and/or not in demand, vacancy is a dramatic detrimental condition</a:t>
            </a:r>
            <a:r>
              <a:rPr lang="en-US" dirty="0"/>
              <a:t>. </a:t>
            </a:r>
            <a:r>
              <a:rPr lang="en-US" dirty="0" smtClean="0"/>
              <a:t>  Vo </a:t>
            </a:r>
            <a:r>
              <a:rPr lang="en-US" dirty="0"/>
              <a:t>= </a:t>
            </a:r>
            <a:r>
              <a:rPr lang="en-US" dirty="0" smtClean="0"/>
              <a:t>$xx </a:t>
            </a:r>
            <a:r>
              <a:rPr lang="en-US" dirty="0"/>
              <a:t>psf</a:t>
            </a:r>
            <a:endParaRPr lang="en-US" dirty="0" smtClean="0"/>
          </a:p>
          <a:p>
            <a:pPr marL="0" indent="0">
              <a:buNone/>
            </a:pPr>
            <a:endParaRPr lang="en-US" dirty="0"/>
          </a:p>
          <a:p>
            <a:pPr marL="0" indent="0">
              <a:buNone/>
            </a:pPr>
            <a:endParaRPr lang="en-US" dirty="0"/>
          </a:p>
          <a:p>
            <a:pPr marL="0" indent="0">
              <a:buNone/>
            </a:pPr>
            <a:endParaRPr lang="en-US" dirty="0" smtClean="0"/>
          </a:p>
          <a:p>
            <a:pPr marL="788987" lvl="2" indent="-514350">
              <a:spcBef>
                <a:spcPts val="600"/>
              </a:spcBef>
              <a:buClr>
                <a:schemeClr val="accent1"/>
              </a:buClr>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a:p>
        </p:txBody>
      </p:sp>
      <p:sp>
        <p:nvSpPr>
          <p:cNvPr id="4" name="Footer Placeholder 3"/>
          <p:cNvSpPr>
            <a:spLocks noGrp="1"/>
          </p:cNvSpPr>
          <p:nvPr>
            <p:ph type="ftr" sz="quarter" idx="11"/>
          </p:nvPr>
        </p:nvSpPr>
        <p:spPr/>
        <p:txBody>
          <a:bodyPr/>
          <a:lstStyle/>
          <a:p>
            <a:pPr>
              <a:defRPr/>
            </a:pPr>
            <a:r>
              <a:rPr lang="en-US" altLang="en-US" smtClean="0"/>
              <a:t>Federal Appraisal &amp; Consulting LLC</a:t>
            </a:r>
            <a:endParaRPr lang="en-US" altLang="en-US"/>
          </a:p>
        </p:txBody>
      </p:sp>
      <p:sp>
        <p:nvSpPr>
          <p:cNvPr id="5" name="Slide Number Placeholder 4"/>
          <p:cNvSpPr>
            <a:spLocks noGrp="1"/>
          </p:cNvSpPr>
          <p:nvPr>
            <p:ph type="sldNum" sz="quarter" idx="12"/>
          </p:nvPr>
        </p:nvSpPr>
        <p:spPr/>
        <p:txBody>
          <a:bodyPr/>
          <a:lstStyle/>
          <a:p>
            <a:pPr>
              <a:defRPr/>
            </a:pPr>
            <a:fld id="{B58B1814-B5EA-43E1-8942-38011C2854FE}" type="slidenum">
              <a:rPr lang="en-US" altLang="en-US" smtClean="0"/>
              <a:pPr>
                <a:defRPr/>
              </a:pPr>
              <a:t>18</a:t>
            </a:fld>
            <a:endParaRPr lang="en-US" altLang="en-US"/>
          </a:p>
        </p:txBody>
      </p:sp>
    </p:spTree>
    <p:extLst>
      <p:ext uri="{BB962C8B-B14F-4D97-AF65-F5344CB8AC3E}">
        <p14:creationId xmlns:p14="http://schemas.microsoft.com/office/powerpoint/2010/main" val="35644501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Vacant, but in demand</a:t>
            </a:r>
            <a:endParaRPr lang="en-US" dirty="0"/>
          </a:p>
        </p:txBody>
      </p:sp>
      <p:sp>
        <p:nvSpPr>
          <p:cNvPr id="4" name="Footer Placeholder 3"/>
          <p:cNvSpPr>
            <a:spLocks noGrp="1"/>
          </p:cNvSpPr>
          <p:nvPr>
            <p:ph type="ftr" sz="quarter" idx="11"/>
          </p:nvPr>
        </p:nvSpPr>
        <p:spPr/>
        <p:txBody>
          <a:bodyPr/>
          <a:lstStyle/>
          <a:p>
            <a:pPr>
              <a:defRPr/>
            </a:pPr>
            <a:r>
              <a:rPr lang="en-US" altLang="en-US" smtClean="0"/>
              <a:t>Federal Appraisal &amp; Consulting LLC</a:t>
            </a:r>
            <a:endParaRPr lang="en-US" altLang="en-US"/>
          </a:p>
        </p:txBody>
      </p:sp>
      <p:sp>
        <p:nvSpPr>
          <p:cNvPr id="5" name="Slide Number Placeholder 4"/>
          <p:cNvSpPr>
            <a:spLocks noGrp="1"/>
          </p:cNvSpPr>
          <p:nvPr>
            <p:ph type="sldNum" sz="quarter" idx="12"/>
          </p:nvPr>
        </p:nvSpPr>
        <p:spPr/>
        <p:txBody>
          <a:bodyPr/>
          <a:lstStyle/>
          <a:p>
            <a:pPr>
              <a:defRPr/>
            </a:pPr>
            <a:fld id="{B58B1814-B5EA-43E1-8942-38011C2854FE}" type="slidenum">
              <a:rPr lang="en-US" altLang="en-US" smtClean="0"/>
              <a:pPr>
                <a:defRPr/>
              </a:pPr>
              <a:t>19</a:t>
            </a:fld>
            <a:endParaRPr lang="en-US" altLang="en-US"/>
          </a:p>
        </p:txBody>
      </p:sp>
      <p:pic>
        <p:nvPicPr>
          <p:cNvPr id="68610" name="Picture 2" descr="Sporting Goods Flemington | Sports Author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0105" y="1730033"/>
            <a:ext cx="3866695" cy="3866696"/>
          </a:xfrm>
          <a:prstGeom prst="rect">
            <a:avLst/>
          </a:prstGeom>
          <a:noFill/>
          <a:extLst>
            <a:ext uri="{909E8E84-426E-40DD-AFC4-6F175D3DCCD1}">
              <a14:hiddenFill xmlns:a14="http://schemas.microsoft.com/office/drawing/2010/main">
                <a:solidFill>
                  <a:srgbClr val="FFFFFF"/>
                </a:solidFill>
              </a14:hiddenFill>
            </a:ext>
          </a:extLst>
        </p:spPr>
      </p:pic>
      <p:pic>
        <p:nvPicPr>
          <p:cNvPr id="68612" name="Picture 4" descr="Borders Books Music &amp; Cafe - Flemington, NJ, United States"/>
          <p:cNvPicPr>
            <a:picLocks noChangeAspect="1" noChangeArrowheads="1"/>
          </p:cNvPicPr>
          <p:nvPr/>
        </p:nvPicPr>
        <p:blipFill rotWithShape="1">
          <a:blip r:embed="rId3">
            <a:extLst>
              <a:ext uri="{28A0092B-C50C-407E-A947-70E740481C1C}">
                <a14:useLocalDpi xmlns:a14="http://schemas.microsoft.com/office/drawing/2010/main" val="0"/>
              </a:ext>
            </a:extLst>
          </a:blip>
          <a:srcRect l="5253" t="8851" b="16578"/>
          <a:stretch/>
        </p:blipFill>
        <p:spPr bwMode="auto">
          <a:xfrm>
            <a:off x="612775" y="1730033"/>
            <a:ext cx="4066338" cy="3866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546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Rot="1" noChangeArrowheads="1"/>
          </p:cNvSpPr>
          <p:nvPr/>
        </p:nvSpPr>
        <p:spPr bwMode="auto">
          <a:xfrm>
            <a:off x="381000" y="1425575"/>
            <a:ext cx="85534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buFont typeface="Wingdings 3" pitchFamily="18" charset="2"/>
              <a:buNone/>
              <a:defRPr/>
            </a:pPr>
            <a:r>
              <a:rPr lang="en-US" altLang="en-US" sz="2200" dirty="0" smtClean="0"/>
              <a:t>	</a:t>
            </a:r>
            <a:r>
              <a:rPr lang="en-US" altLang="en-US" sz="2400" dirty="0" smtClean="0">
                <a:latin typeface="+mn-lt"/>
              </a:rPr>
              <a:t>Provides real estate and business appraisal and advisory services, nationally and internationally, concerning conventional and non-traditional appraisal issues.</a:t>
            </a:r>
          </a:p>
          <a:p>
            <a:pPr eaLnBrk="1" hangingPunct="1">
              <a:lnSpc>
                <a:spcPct val="80000"/>
              </a:lnSpc>
              <a:spcBef>
                <a:spcPct val="20000"/>
              </a:spcBef>
              <a:buFont typeface="Wingdings 3" pitchFamily="18" charset="2"/>
              <a:buNone/>
              <a:defRPr/>
            </a:pPr>
            <a:endParaRPr lang="en-US" altLang="en-US" sz="2400" dirty="0" smtClean="0">
              <a:latin typeface="+mn-lt"/>
            </a:endParaRPr>
          </a:p>
          <a:p>
            <a:pPr lvl="1" eaLnBrk="1" hangingPunct="1">
              <a:lnSpc>
                <a:spcPct val="80000"/>
              </a:lnSpc>
              <a:spcBef>
                <a:spcPct val="20000"/>
              </a:spcBef>
              <a:buFontTx/>
              <a:buChar char="•"/>
              <a:defRPr/>
            </a:pPr>
            <a:r>
              <a:rPr lang="en-US" altLang="en-US" sz="2400" dirty="0"/>
              <a:t>Conventional Commercial Real Estate</a:t>
            </a:r>
          </a:p>
          <a:p>
            <a:pPr lvl="1" eaLnBrk="1" hangingPunct="1">
              <a:lnSpc>
                <a:spcPct val="80000"/>
              </a:lnSpc>
              <a:spcBef>
                <a:spcPct val="20000"/>
              </a:spcBef>
              <a:buFontTx/>
              <a:buChar char="•"/>
              <a:defRPr/>
            </a:pPr>
            <a:r>
              <a:rPr lang="en-US" altLang="en-US" sz="2400" dirty="0" smtClean="0">
                <a:latin typeface="+mn-lt"/>
              </a:rPr>
              <a:t>Power Plants and Fuels Refineries</a:t>
            </a:r>
          </a:p>
          <a:p>
            <a:pPr lvl="1" eaLnBrk="1" hangingPunct="1">
              <a:lnSpc>
                <a:spcPct val="80000"/>
              </a:lnSpc>
              <a:spcBef>
                <a:spcPct val="20000"/>
              </a:spcBef>
              <a:buFontTx/>
              <a:buChar char="•"/>
              <a:defRPr/>
            </a:pPr>
            <a:r>
              <a:rPr lang="en-US" altLang="en-US" sz="2400" dirty="0" smtClean="0">
                <a:latin typeface="+mn-lt"/>
              </a:rPr>
              <a:t>Utilities and Special Purpose Properties</a:t>
            </a:r>
          </a:p>
          <a:p>
            <a:pPr lvl="1" eaLnBrk="1" hangingPunct="1">
              <a:lnSpc>
                <a:spcPct val="80000"/>
              </a:lnSpc>
              <a:spcBef>
                <a:spcPct val="20000"/>
              </a:spcBef>
              <a:buFontTx/>
              <a:buChar char="•"/>
              <a:defRPr/>
            </a:pPr>
            <a:r>
              <a:rPr lang="en-US" altLang="en-US" sz="2400" dirty="0" smtClean="0">
                <a:latin typeface="+mn-lt"/>
              </a:rPr>
              <a:t>Development, Acquisition/Disposition</a:t>
            </a:r>
          </a:p>
          <a:p>
            <a:pPr lvl="1" eaLnBrk="1" hangingPunct="1">
              <a:lnSpc>
                <a:spcPct val="80000"/>
              </a:lnSpc>
              <a:spcBef>
                <a:spcPct val="20000"/>
              </a:spcBef>
              <a:buFontTx/>
              <a:buChar char="•"/>
              <a:defRPr/>
            </a:pPr>
            <a:endParaRPr lang="en-US" altLang="en-US" sz="2400" dirty="0" smtClean="0"/>
          </a:p>
          <a:p>
            <a:pPr lvl="1" eaLnBrk="1" hangingPunct="1">
              <a:lnSpc>
                <a:spcPct val="80000"/>
              </a:lnSpc>
              <a:spcBef>
                <a:spcPct val="20000"/>
              </a:spcBef>
              <a:buFontTx/>
              <a:buChar char="•"/>
              <a:defRPr/>
            </a:pPr>
            <a:r>
              <a:rPr lang="en-US" altLang="en-US" sz="2400" dirty="0" smtClean="0"/>
              <a:t>Tax </a:t>
            </a:r>
            <a:r>
              <a:rPr lang="en-US" altLang="en-US" sz="2400" dirty="0"/>
              <a:t>(i.e. Property Tax), Accounting, or Audit</a:t>
            </a:r>
          </a:p>
          <a:p>
            <a:pPr lvl="1" eaLnBrk="1" hangingPunct="1">
              <a:lnSpc>
                <a:spcPct val="80000"/>
              </a:lnSpc>
              <a:spcBef>
                <a:spcPct val="20000"/>
              </a:spcBef>
              <a:buFontTx/>
              <a:buChar char="•"/>
              <a:defRPr/>
            </a:pPr>
            <a:r>
              <a:rPr lang="en-US" altLang="en-US" sz="2400" dirty="0"/>
              <a:t>Litigation and Expert Testimony</a:t>
            </a:r>
          </a:p>
          <a:p>
            <a:pPr lvl="1" eaLnBrk="1" hangingPunct="1">
              <a:lnSpc>
                <a:spcPct val="80000"/>
              </a:lnSpc>
              <a:spcBef>
                <a:spcPct val="20000"/>
              </a:spcBef>
              <a:buFontTx/>
              <a:buChar char="•"/>
              <a:defRPr/>
            </a:pPr>
            <a:r>
              <a:rPr lang="en-US" altLang="en-US" sz="2400" dirty="0" smtClean="0">
                <a:latin typeface="+mn-lt"/>
              </a:rPr>
              <a:t>Financing &amp; Feasibility</a:t>
            </a:r>
          </a:p>
          <a:p>
            <a:pPr lvl="1" eaLnBrk="1" hangingPunct="1">
              <a:lnSpc>
                <a:spcPct val="80000"/>
              </a:lnSpc>
              <a:spcBef>
                <a:spcPct val="20000"/>
              </a:spcBef>
              <a:buFontTx/>
              <a:buChar char="•"/>
              <a:defRPr/>
            </a:pPr>
            <a:r>
              <a:rPr lang="en-US" altLang="en-US" sz="2400" dirty="0" smtClean="0">
                <a:latin typeface="+mn-lt"/>
              </a:rPr>
              <a:t>Investor Reporting </a:t>
            </a:r>
          </a:p>
        </p:txBody>
      </p:sp>
      <p:sp>
        <p:nvSpPr>
          <p:cNvPr id="3075" name="Rectangle 2"/>
          <p:cNvSpPr>
            <a:spLocks noRot="1" noChangeArrowheads="1"/>
          </p:cNvSpPr>
          <p:nvPr/>
        </p:nvSpPr>
        <p:spPr bwMode="auto">
          <a:xfrm>
            <a:off x="228600" y="228600"/>
            <a:ext cx="87058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3200" dirty="0" smtClean="0">
                <a:solidFill>
                  <a:schemeClr val="tx2"/>
                </a:solidFill>
                <a:latin typeface="+mj-lt"/>
              </a:rPr>
              <a:t>Federal Appraisal &amp; Consulting </a:t>
            </a:r>
            <a:r>
              <a:rPr lang="en-US" altLang="en-US" sz="2800" dirty="0" smtClean="0">
                <a:solidFill>
                  <a:schemeClr val="tx2"/>
                </a:solidFill>
                <a:latin typeface="+mj-lt"/>
              </a:rPr>
              <a:t>LLC</a:t>
            </a:r>
          </a:p>
        </p:txBody>
      </p:sp>
      <p:sp>
        <p:nvSpPr>
          <p:cNvPr id="1229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tx2"/>
                </a:solidFill>
              </a:rPr>
              <a:t>Federal Appraisal &amp; Consulting LLC</a:t>
            </a:r>
          </a:p>
        </p:txBody>
      </p:sp>
      <p:sp>
        <p:nvSpPr>
          <p:cNvPr id="1229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C2F0414-87BF-41D9-A9E1-1808E25AE6D5}" type="slidenum">
              <a:rPr lang="en-US" altLang="en-US" smtClean="0">
                <a:solidFill>
                  <a:schemeClr val="tx2"/>
                </a:solidFill>
              </a:rPr>
              <a:pPr/>
              <a:t>2</a:t>
            </a:fld>
            <a:endParaRPr lang="en-US" altLang="en-US" smtClean="0">
              <a:solidFill>
                <a:schemeClr val="tx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Vacant, and not in demand</a:t>
            </a:r>
            <a:endParaRPr lang="en-US" dirty="0"/>
          </a:p>
        </p:txBody>
      </p:sp>
      <p:sp>
        <p:nvSpPr>
          <p:cNvPr id="4" name="Footer Placeholder 3"/>
          <p:cNvSpPr>
            <a:spLocks noGrp="1"/>
          </p:cNvSpPr>
          <p:nvPr>
            <p:ph type="ftr" sz="quarter" idx="11"/>
          </p:nvPr>
        </p:nvSpPr>
        <p:spPr/>
        <p:txBody>
          <a:bodyPr/>
          <a:lstStyle/>
          <a:p>
            <a:pPr>
              <a:defRPr/>
            </a:pPr>
            <a:r>
              <a:rPr lang="en-US" altLang="en-US" smtClean="0"/>
              <a:t>Federal Appraisal &amp; Consulting LLC</a:t>
            </a:r>
            <a:endParaRPr lang="en-US" altLang="en-US"/>
          </a:p>
        </p:txBody>
      </p:sp>
      <p:sp>
        <p:nvSpPr>
          <p:cNvPr id="5" name="Slide Number Placeholder 4"/>
          <p:cNvSpPr>
            <a:spLocks noGrp="1"/>
          </p:cNvSpPr>
          <p:nvPr>
            <p:ph type="sldNum" sz="quarter" idx="12"/>
          </p:nvPr>
        </p:nvSpPr>
        <p:spPr/>
        <p:txBody>
          <a:bodyPr/>
          <a:lstStyle/>
          <a:p>
            <a:pPr>
              <a:defRPr/>
            </a:pPr>
            <a:fld id="{B58B1814-B5EA-43E1-8942-38011C2854FE}" type="slidenum">
              <a:rPr lang="en-US" altLang="en-US" smtClean="0"/>
              <a:pPr>
                <a:defRPr/>
              </a:pPr>
              <a:t>20</a:t>
            </a:fld>
            <a:endParaRPr lang="en-US" altLang="en-US"/>
          </a:p>
        </p:txBody>
      </p:sp>
      <p:pic>
        <p:nvPicPr>
          <p:cNvPr id="8" name="Picture 6" descr="https://upload.wikimedia.org/wikipedia/commons/8/8b/Former_Lowes_Shelby,_NC_(693681923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697"/>
          <a:stretch/>
        </p:blipFill>
        <p:spPr bwMode="auto">
          <a:xfrm>
            <a:off x="1219200" y="1295400"/>
            <a:ext cx="6172200" cy="420912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76011" y="5543456"/>
            <a:ext cx="6019800" cy="430887"/>
          </a:xfrm>
          <a:prstGeom prst="rect">
            <a:avLst/>
          </a:prstGeom>
          <a:noFill/>
        </p:spPr>
        <p:txBody>
          <a:bodyPr wrap="square" rtlCol="0">
            <a:spAutoFit/>
          </a:bodyPr>
          <a:lstStyle/>
          <a:p>
            <a:r>
              <a:rPr lang="en-US" sz="1100" dirty="0" smtClean="0"/>
              <a:t>Vacant Lowes: https://commons.wikimedia.org/wiki/File:Former_Lowes_Shelby,_NC_(6936819239).jpg</a:t>
            </a:r>
            <a:endParaRPr lang="en-US" sz="1100" dirty="0"/>
          </a:p>
        </p:txBody>
      </p:sp>
      <p:sp>
        <p:nvSpPr>
          <p:cNvPr id="3" name="TextBox 2"/>
          <p:cNvSpPr txBox="1"/>
          <p:nvPr/>
        </p:nvSpPr>
        <p:spPr>
          <a:xfrm>
            <a:off x="3124200" y="2057400"/>
            <a:ext cx="3352800" cy="369332"/>
          </a:xfrm>
          <a:prstGeom prst="rect">
            <a:avLst/>
          </a:prstGeom>
          <a:noFill/>
        </p:spPr>
        <p:txBody>
          <a:bodyPr wrap="square" rtlCol="0">
            <a:spAutoFit/>
          </a:bodyPr>
          <a:lstStyle/>
          <a:p>
            <a:r>
              <a:rPr lang="en-US" dirty="0" smtClean="0"/>
              <a:t>Deed Restrictions???</a:t>
            </a:r>
            <a:endParaRPr lang="en-US" dirty="0"/>
          </a:p>
        </p:txBody>
      </p:sp>
    </p:spTree>
    <p:extLst>
      <p:ext uri="{BB962C8B-B14F-4D97-AF65-F5344CB8AC3E}">
        <p14:creationId xmlns:p14="http://schemas.microsoft.com/office/powerpoint/2010/main" val="30802303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CVS in the News</a:t>
            </a:r>
            <a:endParaRPr lang="en-US" dirty="0"/>
          </a:p>
        </p:txBody>
      </p:sp>
      <p:sp>
        <p:nvSpPr>
          <p:cNvPr id="4" name="Footer Placeholder 3"/>
          <p:cNvSpPr>
            <a:spLocks noGrp="1"/>
          </p:cNvSpPr>
          <p:nvPr>
            <p:ph type="ftr" sz="quarter" idx="11"/>
          </p:nvPr>
        </p:nvSpPr>
        <p:spPr/>
        <p:txBody>
          <a:bodyPr/>
          <a:lstStyle/>
          <a:p>
            <a:pPr>
              <a:defRPr/>
            </a:pPr>
            <a:r>
              <a:rPr lang="en-US" altLang="en-US" smtClean="0"/>
              <a:t>Federal Appraisal &amp; Consulting LLC</a:t>
            </a:r>
            <a:endParaRPr lang="en-US" altLang="en-US"/>
          </a:p>
        </p:txBody>
      </p:sp>
      <p:sp>
        <p:nvSpPr>
          <p:cNvPr id="5" name="Slide Number Placeholder 4"/>
          <p:cNvSpPr>
            <a:spLocks noGrp="1"/>
          </p:cNvSpPr>
          <p:nvPr>
            <p:ph type="sldNum" sz="quarter" idx="12"/>
          </p:nvPr>
        </p:nvSpPr>
        <p:spPr/>
        <p:txBody>
          <a:bodyPr/>
          <a:lstStyle/>
          <a:p>
            <a:pPr>
              <a:defRPr/>
            </a:pPr>
            <a:fld id="{B58B1814-B5EA-43E1-8942-38011C2854FE}" type="slidenum">
              <a:rPr lang="en-US" altLang="en-US" smtClean="0"/>
              <a:pPr>
                <a:defRPr/>
              </a:pPr>
              <a:t>21</a:t>
            </a:fld>
            <a:endParaRPr lang="en-US" altLang="en-US"/>
          </a:p>
        </p:txBody>
      </p:sp>
      <p:pic>
        <p:nvPicPr>
          <p:cNvPr id="69634" name="Picture 2" descr="Vacancy: Former CV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300" y="1524000"/>
            <a:ext cx="5303520" cy="39776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95400" y="5562600"/>
            <a:ext cx="3900427" cy="261610"/>
          </a:xfrm>
          <a:prstGeom prst="rect">
            <a:avLst/>
          </a:prstGeom>
          <a:noFill/>
        </p:spPr>
        <p:txBody>
          <a:bodyPr wrap="none" rtlCol="0">
            <a:spAutoFit/>
          </a:bodyPr>
          <a:lstStyle/>
          <a:p>
            <a:r>
              <a:rPr lang="en-US" sz="1100" dirty="0" smtClean="0"/>
              <a:t>http://patch.com/pennsylvania/horsham/vacancy-former-cvs</a:t>
            </a:r>
            <a:endParaRPr lang="en-US" sz="1100" dirty="0"/>
          </a:p>
        </p:txBody>
      </p:sp>
    </p:spTree>
    <p:extLst>
      <p:ext uri="{BB962C8B-B14F-4D97-AF65-F5344CB8AC3E}">
        <p14:creationId xmlns:p14="http://schemas.microsoft.com/office/powerpoint/2010/main" val="11804508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a:t>
            </a:r>
            <a:endParaRPr lang="en-US" dirty="0"/>
          </a:p>
        </p:txBody>
      </p:sp>
      <p:sp>
        <p:nvSpPr>
          <p:cNvPr id="3" name="Content Placeholder 2"/>
          <p:cNvSpPr>
            <a:spLocks noGrp="1"/>
          </p:cNvSpPr>
          <p:nvPr>
            <p:ph sz="quarter" idx="1"/>
          </p:nvPr>
        </p:nvSpPr>
        <p:spPr/>
        <p:txBody>
          <a:bodyPr/>
          <a:lstStyle/>
          <a:p>
            <a:r>
              <a:rPr lang="en-US" dirty="0" smtClean="0"/>
              <a:t>Imagine an Occupied Building,</a:t>
            </a:r>
          </a:p>
          <a:p>
            <a:pPr lvl="1"/>
            <a:r>
              <a:rPr lang="en-US" dirty="0"/>
              <a:t>O</a:t>
            </a:r>
            <a:r>
              <a:rPr lang="en-US" dirty="0" smtClean="0"/>
              <a:t>ccupied by the original occupant, who is the developer and owner</a:t>
            </a:r>
          </a:p>
          <a:p>
            <a:pPr lvl="1"/>
            <a:r>
              <a:rPr lang="en-US" dirty="0" smtClean="0"/>
              <a:t>Who reports that the store is preforming as expected</a:t>
            </a:r>
          </a:p>
          <a:p>
            <a:pPr lvl="1"/>
            <a:r>
              <a:rPr lang="en-US" dirty="0" smtClean="0"/>
              <a:t>But the building has special improvements, which no other owner or tenant or occupant would value.</a:t>
            </a:r>
          </a:p>
          <a:p>
            <a:pPr marL="0" indent="0">
              <a:buNone/>
            </a:pPr>
            <a:r>
              <a:rPr lang="en-US" dirty="0" smtClean="0"/>
              <a:t>Either, </a:t>
            </a:r>
          </a:p>
          <a:p>
            <a:pPr marL="514350" indent="-514350">
              <a:buFont typeface="+mj-lt"/>
              <a:buAutoNum type="arabicPeriod"/>
            </a:pPr>
            <a:r>
              <a:rPr lang="en-US" dirty="0" smtClean="0"/>
              <a:t>The building has a special improvement that would make it a special purpose property for assessment purposes, or</a:t>
            </a:r>
          </a:p>
          <a:p>
            <a:pPr marL="514350" indent="-514350">
              <a:buFont typeface="+mj-lt"/>
              <a:buAutoNum type="arabicPeriod"/>
            </a:pPr>
            <a:r>
              <a:rPr lang="en-US" dirty="0" smtClean="0"/>
              <a:t>The building suffers functional or economic obsolescence.</a:t>
            </a:r>
            <a:endParaRPr lang="en-US" dirty="0"/>
          </a:p>
        </p:txBody>
      </p:sp>
      <p:sp>
        <p:nvSpPr>
          <p:cNvPr id="4" name="Footer Placeholder 3"/>
          <p:cNvSpPr>
            <a:spLocks noGrp="1"/>
          </p:cNvSpPr>
          <p:nvPr>
            <p:ph type="ftr" sz="quarter" idx="11"/>
          </p:nvPr>
        </p:nvSpPr>
        <p:spPr/>
        <p:txBody>
          <a:bodyPr/>
          <a:lstStyle/>
          <a:p>
            <a:pPr>
              <a:defRPr/>
            </a:pPr>
            <a:r>
              <a:rPr lang="en-US" altLang="en-US" smtClean="0"/>
              <a:t>Federal Appraisal &amp; Consulting LLC</a:t>
            </a:r>
            <a:endParaRPr lang="en-US" altLang="en-US"/>
          </a:p>
        </p:txBody>
      </p:sp>
      <p:sp>
        <p:nvSpPr>
          <p:cNvPr id="5" name="Slide Number Placeholder 4"/>
          <p:cNvSpPr>
            <a:spLocks noGrp="1"/>
          </p:cNvSpPr>
          <p:nvPr>
            <p:ph type="sldNum" sz="quarter" idx="12"/>
          </p:nvPr>
        </p:nvSpPr>
        <p:spPr/>
        <p:txBody>
          <a:bodyPr/>
          <a:lstStyle/>
          <a:p>
            <a:pPr>
              <a:defRPr/>
            </a:pPr>
            <a:fld id="{B58B1814-B5EA-43E1-8942-38011C2854FE}" type="slidenum">
              <a:rPr lang="en-US" altLang="en-US" smtClean="0"/>
              <a:pPr>
                <a:defRPr/>
              </a:pPr>
              <a:t>22</a:t>
            </a:fld>
            <a:endParaRPr lang="en-US" altLang="en-US"/>
          </a:p>
        </p:txBody>
      </p:sp>
    </p:spTree>
    <p:extLst>
      <p:ext uri="{BB962C8B-B14F-4D97-AF65-F5344CB8AC3E}">
        <p14:creationId xmlns:p14="http://schemas.microsoft.com/office/powerpoint/2010/main" val="3024911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Appraisal Problem</a:t>
            </a:r>
            <a:endParaRPr lang="en-US" dirty="0"/>
          </a:p>
        </p:txBody>
      </p:sp>
      <p:sp>
        <p:nvSpPr>
          <p:cNvPr id="3" name="Content Placeholder 2"/>
          <p:cNvSpPr>
            <a:spLocks noGrp="1"/>
          </p:cNvSpPr>
          <p:nvPr>
            <p:ph sz="quarter" idx="1"/>
          </p:nvPr>
        </p:nvSpPr>
        <p:spPr/>
        <p:txBody>
          <a:bodyPr/>
          <a:lstStyle/>
          <a:p>
            <a:pPr marL="514350" indent="-514350">
              <a:buFont typeface="+mj-lt"/>
              <a:buAutoNum type="arabicPeriod"/>
            </a:pPr>
            <a:r>
              <a:rPr lang="en-US" dirty="0" smtClean="0"/>
              <a:t>Remember that premise of appraisal – assume the circumstances of a hypothetical “sale”.</a:t>
            </a:r>
          </a:p>
          <a:p>
            <a:pPr marL="514350" indent="-514350">
              <a:buFont typeface="+mj-lt"/>
              <a:buAutoNum type="arabicPeriod"/>
            </a:pPr>
            <a:r>
              <a:rPr lang="en-US" dirty="0" smtClean="0"/>
              <a:t>Imagine a sale of an occupied building but one that is assumed to be vacant.</a:t>
            </a:r>
          </a:p>
          <a:p>
            <a:pPr marL="514350" indent="-514350">
              <a:buFont typeface="+mj-lt"/>
              <a:buAutoNum type="arabicPeriod"/>
            </a:pPr>
            <a:r>
              <a:rPr lang="en-US" dirty="0" smtClean="0"/>
              <a:t>Now determine whether the building:</a:t>
            </a:r>
          </a:p>
          <a:p>
            <a:pPr marL="788988" lvl="1" indent="-514350">
              <a:buFont typeface="+mj-lt"/>
              <a:buAutoNum type="arabicPeriod"/>
            </a:pPr>
            <a:r>
              <a:rPr lang="en-US" dirty="0" smtClean="0"/>
              <a:t>Suffers no obsolescence and has adequate demand.</a:t>
            </a:r>
          </a:p>
          <a:p>
            <a:pPr marL="788988" lvl="1" indent="-514350">
              <a:buFont typeface="+mj-lt"/>
              <a:buAutoNum type="arabicPeriod"/>
            </a:pPr>
            <a:r>
              <a:rPr lang="en-US" dirty="0" smtClean="0"/>
              <a:t>Suffers obsolescence or inadequate demand, or both.</a:t>
            </a:r>
          </a:p>
          <a:p>
            <a:pPr marL="788988" lvl="1" indent="-514350">
              <a:buFont typeface="+mj-lt"/>
              <a:buAutoNum type="arabicPeriod"/>
            </a:pPr>
            <a:endParaRPr lang="en-US" dirty="0"/>
          </a:p>
          <a:p>
            <a:pPr marL="0" indent="0">
              <a:buNone/>
            </a:pPr>
            <a:r>
              <a:rPr lang="en-US" dirty="0" smtClean="0"/>
              <a:t>If vacant, or assumed to be, but functional and in demand, vacancy is not a dramatic condition.</a:t>
            </a:r>
          </a:p>
          <a:p>
            <a:pPr marL="788987" lvl="2" indent="-514350">
              <a:spcBef>
                <a:spcPts val="600"/>
              </a:spcBef>
              <a:buClr>
                <a:schemeClr val="accent1"/>
              </a:buClr>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a:p>
        </p:txBody>
      </p:sp>
      <p:sp>
        <p:nvSpPr>
          <p:cNvPr id="4" name="Footer Placeholder 3"/>
          <p:cNvSpPr>
            <a:spLocks noGrp="1"/>
          </p:cNvSpPr>
          <p:nvPr>
            <p:ph type="ftr" sz="quarter" idx="11"/>
          </p:nvPr>
        </p:nvSpPr>
        <p:spPr/>
        <p:txBody>
          <a:bodyPr/>
          <a:lstStyle/>
          <a:p>
            <a:pPr>
              <a:defRPr/>
            </a:pPr>
            <a:r>
              <a:rPr lang="en-US" altLang="en-US" smtClean="0"/>
              <a:t>Federal Appraisal &amp; Consulting LLC</a:t>
            </a:r>
            <a:endParaRPr lang="en-US" altLang="en-US"/>
          </a:p>
        </p:txBody>
      </p:sp>
      <p:sp>
        <p:nvSpPr>
          <p:cNvPr id="5" name="Slide Number Placeholder 4"/>
          <p:cNvSpPr>
            <a:spLocks noGrp="1"/>
          </p:cNvSpPr>
          <p:nvPr>
            <p:ph type="sldNum" sz="quarter" idx="12"/>
          </p:nvPr>
        </p:nvSpPr>
        <p:spPr/>
        <p:txBody>
          <a:bodyPr/>
          <a:lstStyle/>
          <a:p>
            <a:pPr>
              <a:defRPr/>
            </a:pPr>
            <a:fld id="{B58B1814-B5EA-43E1-8942-38011C2854FE}" type="slidenum">
              <a:rPr lang="en-US" altLang="en-US" smtClean="0"/>
              <a:pPr>
                <a:defRPr/>
              </a:pPr>
              <a:t>23</a:t>
            </a:fld>
            <a:endParaRPr lang="en-US" altLang="en-US"/>
          </a:p>
        </p:txBody>
      </p:sp>
    </p:spTree>
    <p:extLst>
      <p:ext uri="{BB962C8B-B14F-4D97-AF65-F5344CB8AC3E}">
        <p14:creationId xmlns:p14="http://schemas.microsoft.com/office/powerpoint/2010/main" val="27234792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smtClean="0"/>
              <a:t>Trends in Retail</a:t>
            </a:r>
          </a:p>
        </p:txBody>
      </p:sp>
      <p:sp>
        <p:nvSpPr>
          <p:cNvPr id="19459" name="Content Placeholder 2"/>
          <p:cNvSpPr>
            <a:spLocks noGrp="1"/>
          </p:cNvSpPr>
          <p:nvPr>
            <p:ph sz="quarter" idx="1"/>
          </p:nvPr>
        </p:nvSpPr>
        <p:spPr>
          <a:xfrm>
            <a:off x="457200" y="1219200"/>
            <a:ext cx="8458200" cy="4937125"/>
          </a:xfrm>
        </p:spPr>
        <p:txBody>
          <a:bodyPr/>
          <a:lstStyle/>
          <a:p>
            <a:pPr eaLnBrk="1" hangingPunct="1"/>
            <a:r>
              <a:rPr lang="en-US" altLang="en-US" dirty="0" smtClean="0"/>
              <a:t>In-Store v. Online sales – stores still account for most of sales, but declining.</a:t>
            </a:r>
          </a:p>
          <a:p>
            <a:pPr eaLnBrk="1" hangingPunct="1"/>
            <a:r>
              <a:rPr lang="en-US" altLang="en-US" dirty="0" smtClean="0"/>
              <a:t>Diversification of store models/types</a:t>
            </a:r>
          </a:p>
          <a:p>
            <a:pPr lvl="1" eaLnBrk="1" hangingPunct="1"/>
            <a:r>
              <a:rPr lang="en-US" altLang="en-US" dirty="0" smtClean="0"/>
              <a:t>Bigger isn’t always better.  Sometimes medium and junior boxes are best. </a:t>
            </a:r>
          </a:p>
          <a:p>
            <a:pPr lvl="1" eaLnBrk="1" hangingPunct="1"/>
            <a:r>
              <a:rPr lang="en-US" altLang="en-US" dirty="0" smtClean="0"/>
              <a:t>But big boxes still viable.  </a:t>
            </a:r>
          </a:p>
          <a:p>
            <a:pPr lvl="1" eaLnBrk="1" hangingPunct="1"/>
            <a:r>
              <a:rPr lang="en-US" altLang="en-US" dirty="0" smtClean="0"/>
              <a:t>On-line retailers are now opening stores</a:t>
            </a:r>
          </a:p>
          <a:p>
            <a:pPr eaLnBrk="1" hangingPunct="1"/>
            <a:r>
              <a:rPr lang="en-US" altLang="en-US" dirty="0" smtClean="0"/>
              <a:t>Generally retail real estate is matured real estate market</a:t>
            </a:r>
          </a:p>
          <a:p>
            <a:pPr lvl="1" eaLnBrk="1" hangingPunct="1"/>
            <a:r>
              <a:rPr lang="en-US" altLang="en-US" dirty="0" smtClean="0"/>
              <a:t>Some markets are over supplied.  Few are under supplied.</a:t>
            </a:r>
          </a:p>
          <a:p>
            <a:pPr lvl="1" eaLnBrk="1" hangingPunct="1"/>
            <a:r>
              <a:rPr lang="en-US" altLang="en-US" dirty="0" smtClean="0"/>
              <a:t>Some properties are aged to point of being uncompetitive.</a:t>
            </a:r>
          </a:p>
          <a:p>
            <a:pPr lvl="1" eaLnBrk="1" hangingPunct="1"/>
            <a:r>
              <a:rPr lang="en-US" altLang="en-US" dirty="0" smtClean="0"/>
              <a:t>Some properties have evolved to suffer functional obsolescence</a:t>
            </a:r>
          </a:p>
          <a:p>
            <a:pPr lvl="1" eaLnBrk="1" hangingPunct="1"/>
            <a:r>
              <a:rPr lang="en-US" altLang="en-US" dirty="0" smtClean="0"/>
              <a:t>BUT not all.  Some are doing well; usually the newer ones</a:t>
            </a:r>
          </a:p>
        </p:txBody>
      </p:sp>
      <p:sp>
        <p:nvSpPr>
          <p:cNvPr id="19460"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tx2"/>
                </a:solidFill>
              </a:rPr>
              <a:t>Federal Appraisal &amp; Consulting LLC</a:t>
            </a:r>
          </a:p>
        </p:txBody>
      </p:sp>
      <p:sp>
        <p:nvSpPr>
          <p:cNvPr id="19461"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D1FE143-E6BB-4C46-954F-BB94B16DCA15}" type="slidenum">
              <a:rPr lang="en-US" altLang="en-US" smtClean="0">
                <a:solidFill>
                  <a:schemeClr val="tx2"/>
                </a:solidFill>
              </a:rPr>
              <a:pPr/>
              <a:t>24</a:t>
            </a:fld>
            <a:endParaRPr lang="en-US" altLang="en-US" smtClean="0">
              <a:solidFill>
                <a:schemeClr val="tx2"/>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E-commerce Sales Are a Small Percent of Total Sales</a:t>
            </a:r>
            <a:endParaRPr lang="en-US" dirty="0"/>
          </a:p>
        </p:txBody>
      </p:sp>
      <p:sp>
        <p:nvSpPr>
          <p:cNvPr id="4" name="Footer Placeholder 3"/>
          <p:cNvSpPr>
            <a:spLocks noGrp="1"/>
          </p:cNvSpPr>
          <p:nvPr>
            <p:ph type="ftr" sz="quarter" idx="11"/>
          </p:nvPr>
        </p:nvSpPr>
        <p:spPr/>
        <p:txBody>
          <a:bodyPr/>
          <a:lstStyle/>
          <a:p>
            <a:pPr>
              <a:defRPr/>
            </a:pPr>
            <a:r>
              <a:rPr lang="en-US" altLang="en-US" smtClean="0"/>
              <a:t>Federal Appraisal &amp; Consulting LLC</a:t>
            </a:r>
            <a:endParaRPr lang="en-US" altLang="en-US"/>
          </a:p>
        </p:txBody>
      </p:sp>
      <p:sp>
        <p:nvSpPr>
          <p:cNvPr id="5" name="Slide Number Placeholder 4"/>
          <p:cNvSpPr>
            <a:spLocks noGrp="1"/>
          </p:cNvSpPr>
          <p:nvPr>
            <p:ph type="sldNum" sz="quarter" idx="12"/>
          </p:nvPr>
        </p:nvSpPr>
        <p:spPr/>
        <p:txBody>
          <a:bodyPr/>
          <a:lstStyle/>
          <a:p>
            <a:pPr>
              <a:defRPr/>
            </a:pPr>
            <a:fld id="{B58B1814-B5EA-43E1-8942-38011C2854FE}" type="slidenum">
              <a:rPr lang="en-US" altLang="en-US" smtClean="0"/>
              <a:pPr>
                <a:defRPr/>
              </a:pPr>
              <a:t>25</a:t>
            </a:fld>
            <a:endParaRPr lang="en-US" altLang="en-US"/>
          </a:p>
        </p:txBody>
      </p:sp>
      <p:sp>
        <p:nvSpPr>
          <p:cNvPr id="7" name="TextBox 6"/>
          <p:cNvSpPr txBox="1"/>
          <p:nvPr/>
        </p:nvSpPr>
        <p:spPr>
          <a:xfrm>
            <a:off x="533400" y="5105400"/>
            <a:ext cx="80772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n-US" dirty="0" smtClean="0"/>
              <a:t>Census Bureau data shows that e-commerce sales are still &lt;10% of total US Retail Sales</a:t>
            </a:r>
          </a:p>
          <a:p>
            <a:pPr marL="285750" indent="-285750">
              <a:buFont typeface="Arial" panose="020B0604020202020204" pitchFamily="34" charset="0"/>
              <a:buChar char="•"/>
            </a:pPr>
            <a:r>
              <a:rPr lang="en-US" dirty="0" smtClean="0"/>
              <a:t>Q4 2014 E-commerce sales were $89.1 billion compared to total Retail Sales in the period of $1,184.8 billion.</a:t>
            </a:r>
            <a:endParaRPr lang="en-US" dirty="0"/>
          </a:p>
        </p:txBody>
      </p:sp>
      <p:pic>
        <p:nvPicPr>
          <p:cNvPr id="1026"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706831" y="1219200"/>
            <a:ext cx="7730337" cy="38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2062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Big Box Retailers Are Small E-Commerce Players</a:t>
            </a:r>
            <a:endParaRPr lang="en-US" dirty="0"/>
          </a:p>
        </p:txBody>
      </p:sp>
      <p:sp>
        <p:nvSpPr>
          <p:cNvPr id="3" name="Content Placeholder 2"/>
          <p:cNvSpPr>
            <a:spLocks noGrp="1"/>
          </p:cNvSpPr>
          <p:nvPr>
            <p:ph sz="quarter" idx="1"/>
          </p:nvPr>
        </p:nvSpPr>
        <p:spPr/>
        <p:txBody>
          <a:bodyPr/>
          <a:lstStyle/>
          <a:p>
            <a:r>
              <a:rPr lang="en-US" dirty="0" smtClean="0"/>
              <a:t>Amazon dominates online sales, outpacing national big box stores in online sales by a huge margin. </a:t>
            </a:r>
          </a:p>
          <a:p>
            <a:r>
              <a:rPr lang="en-US" dirty="0" smtClean="0"/>
              <a:t>For the 2015 holiday season, Amazon was responsible for 42.7% of </a:t>
            </a:r>
            <a:r>
              <a:rPr lang="en-US" smtClean="0"/>
              <a:t>online sales.</a:t>
            </a:r>
            <a:endParaRPr lang="en-US" dirty="0"/>
          </a:p>
        </p:txBody>
      </p:sp>
      <p:sp>
        <p:nvSpPr>
          <p:cNvPr id="4" name="Footer Placeholder 3"/>
          <p:cNvSpPr>
            <a:spLocks noGrp="1"/>
          </p:cNvSpPr>
          <p:nvPr>
            <p:ph type="ftr" sz="quarter" idx="11"/>
          </p:nvPr>
        </p:nvSpPr>
        <p:spPr/>
        <p:txBody>
          <a:bodyPr/>
          <a:lstStyle/>
          <a:p>
            <a:pPr>
              <a:defRPr/>
            </a:pPr>
            <a:r>
              <a:rPr lang="en-US" altLang="en-US" smtClean="0"/>
              <a:t>Federal Appraisal &amp; Consulting LLC</a:t>
            </a:r>
            <a:endParaRPr lang="en-US" altLang="en-US"/>
          </a:p>
        </p:txBody>
      </p:sp>
      <p:sp>
        <p:nvSpPr>
          <p:cNvPr id="5" name="Slide Number Placeholder 4"/>
          <p:cNvSpPr>
            <a:spLocks noGrp="1"/>
          </p:cNvSpPr>
          <p:nvPr>
            <p:ph type="sldNum" sz="quarter" idx="12"/>
          </p:nvPr>
        </p:nvSpPr>
        <p:spPr/>
        <p:txBody>
          <a:bodyPr/>
          <a:lstStyle/>
          <a:p>
            <a:pPr>
              <a:defRPr/>
            </a:pPr>
            <a:fld id="{B58B1814-B5EA-43E1-8942-38011C2854FE}" type="slidenum">
              <a:rPr lang="en-US" altLang="en-US" smtClean="0"/>
              <a:pPr>
                <a:defRPr/>
              </a:pPr>
              <a:t>26</a:t>
            </a:fld>
            <a:endParaRPr lang="en-US" alt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657600"/>
            <a:ext cx="8153400" cy="2439650"/>
          </a:xfrm>
          <a:prstGeom prst="rect">
            <a:avLst/>
          </a:prstGeom>
        </p:spPr>
      </p:pic>
    </p:spTree>
    <p:extLst>
      <p:ext uri="{BB962C8B-B14F-4D97-AF65-F5344CB8AC3E}">
        <p14:creationId xmlns:p14="http://schemas.microsoft.com/office/powerpoint/2010/main" val="2142200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PWC Retail Market Cycle Report</a:t>
            </a:r>
            <a:endParaRPr lang="en-US" dirty="0"/>
          </a:p>
        </p:txBody>
      </p:sp>
      <p:sp>
        <p:nvSpPr>
          <p:cNvPr id="4" name="Footer Placeholder 3"/>
          <p:cNvSpPr>
            <a:spLocks noGrp="1"/>
          </p:cNvSpPr>
          <p:nvPr>
            <p:ph type="ftr" sz="quarter" idx="11"/>
          </p:nvPr>
        </p:nvSpPr>
        <p:spPr/>
        <p:txBody>
          <a:bodyPr/>
          <a:lstStyle/>
          <a:p>
            <a:pPr>
              <a:defRPr/>
            </a:pPr>
            <a:r>
              <a:rPr lang="en-US" altLang="en-US" smtClean="0"/>
              <a:t>Federal Appraisal &amp; Consulting LLC</a:t>
            </a:r>
            <a:endParaRPr lang="en-US" altLang="en-US"/>
          </a:p>
        </p:txBody>
      </p:sp>
      <p:sp>
        <p:nvSpPr>
          <p:cNvPr id="5" name="Slide Number Placeholder 4"/>
          <p:cNvSpPr>
            <a:spLocks noGrp="1"/>
          </p:cNvSpPr>
          <p:nvPr>
            <p:ph type="sldNum" sz="quarter" idx="12"/>
          </p:nvPr>
        </p:nvSpPr>
        <p:spPr/>
        <p:txBody>
          <a:bodyPr/>
          <a:lstStyle/>
          <a:p>
            <a:pPr>
              <a:defRPr/>
            </a:pPr>
            <a:fld id="{B58B1814-B5EA-43E1-8942-38011C2854FE}" type="slidenum">
              <a:rPr lang="en-US" altLang="en-US" smtClean="0"/>
              <a:pPr>
                <a:defRPr/>
              </a:pPr>
              <a:t>27</a:t>
            </a:fld>
            <a:endParaRPr lang="en-US" alt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859" y="1143000"/>
            <a:ext cx="7816441" cy="2517834"/>
          </a:xfrm>
          <a:prstGeom prst="rect">
            <a:avLst/>
          </a:prstGeom>
          <a:ln>
            <a:solidFill>
              <a:schemeClr val="tx1"/>
            </a:solidFill>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3679709"/>
            <a:ext cx="5216892" cy="2662196"/>
          </a:xfrm>
          <a:prstGeom prst="rect">
            <a:avLst/>
          </a:prstGeom>
        </p:spPr>
      </p:pic>
      <p:sp>
        <p:nvSpPr>
          <p:cNvPr id="6" name="TextBox 5"/>
          <p:cNvSpPr txBox="1"/>
          <p:nvPr/>
        </p:nvSpPr>
        <p:spPr>
          <a:xfrm>
            <a:off x="6705600" y="1762844"/>
            <a:ext cx="697627" cy="369332"/>
          </a:xfrm>
          <a:prstGeom prst="rect">
            <a:avLst/>
          </a:prstGeom>
          <a:noFill/>
        </p:spPr>
        <p:txBody>
          <a:bodyPr wrap="none" rtlCol="0">
            <a:spAutoFit/>
          </a:bodyPr>
          <a:lstStyle/>
          <a:p>
            <a:r>
              <a:rPr lang="en-US" dirty="0" smtClean="0"/>
              <a:t>2013</a:t>
            </a:r>
            <a:endParaRPr lang="en-US" dirty="0"/>
          </a:p>
        </p:txBody>
      </p:sp>
      <p:sp>
        <p:nvSpPr>
          <p:cNvPr id="8" name="TextBox 7"/>
          <p:cNvSpPr txBox="1"/>
          <p:nvPr/>
        </p:nvSpPr>
        <p:spPr>
          <a:xfrm>
            <a:off x="1447800" y="1730578"/>
            <a:ext cx="697627" cy="369332"/>
          </a:xfrm>
          <a:prstGeom prst="rect">
            <a:avLst/>
          </a:prstGeom>
          <a:noFill/>
        </p:spPr>
        <p:txBody>
          <a:bodyPr wrap="none" rtlCol="0">
            <a:spAutoFit/>
          </a:bodyPr>
          <a:lstStyle/>
          <a:p>
            <a:r>
              <a:rPr lang="en-US" dirty="0" smtClean="0"/>
              <a:t>2015</a:t>
            </a:r>
            <a:endParaRPr lang="en-US" dirty="0"/>
          </a:p>
        </p:txBody>
      </p:sp>
      <p:sp>
        <p:nvSpPr>
          <p:cNvPr id="9" name="TextBox 8"/>
          <p:cNvSpPr txBox="1"/>
          <p:nvPr/>
        </p:nvSpPr>
        <p:spPr>
          <a:xfrm>
            <a:off x="4124265" y="1730578"/>
            <a:ext cx="697627" cy="369332"/>
          </a:xfrm>
          <a:prstGeom prst="rect">
            <a:avLst/>
          </a:prstGeom>
          <a:noFill/>
        </p:spPr>
        <p:txBody>
          <a:bodyPr wrap="none" rtlCol="0">
            <a:spAutoFit/>
          </a:bodyPr>
          <a:lstStyle/>
          <a:p>
            <a:r>
              <a:rPr lang="en-US" dirty="0" smtClean="0"/>
              <a:t>2014</a:t>
            </a:r>
            <a:endParaRPr lang="en-US" dirty="0"/>
          </a:p>
        </p:txBody>
      </p:sp>
      <p:sp>
        <p:nvSpPr>
          <p:cNvPr id="10" name="TextBox 9"/>
          <p:cNvSpPr txBox="1"/>
          <p:nvPr/>
        </p:nvSpPr>
        <p:spPr>
          <a:xfrm>
            <a:off x="2871001" y="4228145"/>
            <a:ext cx="697627" cy="369332"/>
          </a:xfrm>
          <a:prstGeom prst="rect">
            <a:avLst/>
          </a:prstGeom>
          <a:noFill/>
        </p:spPr>
        <p:txBody>
          <a:bodyPr wrap="none" rtlCol="0">
            <a:spAutoFit/>
          </a:bodyPr>
          <a:lstStyle/>
          <a:p>
            <a:r>
              <a:rPr lang="en-US" dirty="0" smtClean="0"/>
              <a:t>2012</a:t>
            </a:r>
            <a:endParaRPr lang="en-US" dirty="0"/>
          </a:p>
        </p:txBody>
      </p:sp>
      <p:sp>
        <p:nvSpPr>
          <p:cNvPr id="11" name="TextBox 10"/>
          <p:cNvSpPr txBox="1"/>
          <p:nvPr/>
        </p:nvSpPr>
        <p:spPr>
          <a:xfrm>
            <a:off x="5486400" y="4282102"/>
            <a:ext cx="680507" cy="369332"/>
          </a:xfrm>
          <a:prstGeom prst="rect">
            <a:avLst/>
          </a:prstGeom>
          <a:noFill/>
        </p:spPr>
        <p:txBody>
          <a:bodyPr wrap="none" rtlCol="0">
            <a:spAutoFit/>
          </a:bodyPr>
          <a:lstStyle/>
          <a:p>
            <a:r>
              <a:rPr lang="en-US" dirty="0" smtClean="0"/>
              <a:t>2011</a:t>
            </a:r>
            <a:endParaRPr lang="en-US" dirty="0"/>
          </a:p>
        </p:txBody>
      </p:sp>
    </p:spTree>
    <p:extLst>
      <p:ext uri="{BB962C8B-B14F-4D97-AF65-F5344CB8AC3E}">
        <p14:creationId xmlns:p14="http://schemas.microsoft.com/office/powerpoint/2010/main" val="30101424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Stores Planned</a:t>
            </a:r>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1538863125"/>
              </p:ext>
            </p:extLst>
          </p:nvPr>
        </p:nvGraphicFramePr>
        <p:xfrm>
          <a:off x="1981200" y="1219186"/>
          <a:ext cx="5257800" cy="5137163"/>
        </p:xfrm>
        <a:graphic>
          <a:graphicData uri="http://schemas.openxmlformats.org/drawingml/2006/table">
            <a:tbl>
              <a:tblPr/>
              <a:tblGrid>
                <a:gridCol w="1217747"/>
                <a:gridCol w="472772"/>
                <a:gridCol w="687668"/>
                <a:gridCol w="687668"/>
                <a:gridCol w="816607"/>
                <a:gridCol w="773628"/>
                <a:gridCol w="601710"/>
              </a:tblGrid>
              <a:tr h="205543">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2">
                  <a:txBody>
                    <a:bodyPr/>
                    <a:lstStyle/>
                    <a:p>
                      <a:pPr algn="ctr" fontAlgn="b"/>
                      <a:r>
                        <a:rPr lang="en-US" sz="1100" b="0" i="0" u="none" strike="noStrike">
                          <a:solidFill>
                            <a:srgbClr val="000000"/>
                          </a:solidFill>
                          <a:effectLst/>
                          <a:latin typeface="Calibri" panose="020F0502020204030204" pitchFamily="34" charset="0"/>
                        </a:rPr>
                        <a:t>Typical Footprint</a:t>
                      </a:r>
                    </a:p>
                  </a:txBody>
                  <a:tcPr marL="0" marR="0" marT="0" marB="0" anchor="b">
                    <a:lnL>
                      <a:noFill/>
                    </a:lnL>
                    <a:lnR>
                      <a:noFill/>
                    </a:lnR>
                    <a:lnT>
                      <a:noFill/>
                    </a:lnT>
                    <a:lnB>
                      <a:noFill/>
                    </a:lnB>
                  </a:tcPr>
                </a:tc>
                <a:tc hMerge="1">
                  <a:txBody>
                    <a:bodyPr/>
                    <a:lstStyle/>
                    <a:p>
                      <a:endParaRPr lang="en-US"/>
                    </a:p>
                  </a:txBody>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r>
              <a:tr h="410380">
                <a:tc>
                  <a:txBody>
                    <a:bodyPr/>
                    <a:lstStyle/>
                    <a:p>
                      <a:pPr algn="l" fontAlgn="b"/>
                      <a:r>
                        <a:rPr lang="en-US" sz="1100" b="0" i="0" u="sng" strike="noStrike">
                          <a:solidFill>
                            <a:srgbClr val="000000"/>
                          </a:solidFill>
                          <a:effectLst/>
                          <a:latin typeface="Calibri" panose="020F0502020204030204" pitchFamily="34" charset="0"/>
                        </a:rPr>
                        <a:t>Concept</a:t>
                      </a:r>
                    </a:p>
                  </a:txBody>
                  <a:tcPr marL="0" marR="0" marT="0" marB="0" anchor="b">
                    <a:lnL>
                      <a:noFill/>
                    </a:lnL>
                    <a:lnR>
                      <a:noFill/>
                    </a:lnR>
                    <a:lnT>
                      <a:noFill/>
                    </a:lnT>
                    <a:lnB>
                      <a:noFill/>
                    </a:lnB>
                  </a:tcPr>
                </a:tc>
                <a:tc>
                  <a:txBody>
                    <a:bodyPr/>
                    <a:lstStyle/>
                    <a:p>
                      <a:pPr algn="ctr" fontAlgn="b"/>
                      <a:r>
                        <a:rPr lang="en-US" sz="1100" b="0" i="0" u="sng" strike="noStrike">
                          <a:solidFill>
                            <a:srgbClr val="000000"/>
                          </a:solidFill>
                          <a:effectLst/>
                          <a:latin typeface="Calibri" panose="020F0502020204030204" pitchFamily="34" charset="0"/>
                        </a:rPr>
                        <a:t>Credit Rating</a:t>
                      </a:r>
                    </a:p>
                  </a:txBody>
                  <a:tcPr marL="0" marR="0" marT="0" marB="0" anchor="b">
                    <a:lnL>
                      <a:noFill/>
                    </a:lnL>
                    <a:lnR>
                      <a:noFill/>
                    </a:lnR>
                    <a:lnT>
                      <a:noFill/>
                    </a:lnT>
                    <a:lnB>
                      <a:noFill/>
                    </a:lnB>
                  </a:tcPr>
                </a:tc>
                <a:tc>
                  <a:txBody>
                    <a:bodyPr/>
                    <a:lstStyle/>
                    <a:p>
                      <a:pPr algn="ctr" fontAlgn="b"/>
                      <a:r>
                        <a:rPr lang="en-US" sz="1100" b="0" i="0" u="sng" strike="noStrike">
                          <a:solidFill>
                            <a:srgbClr val="000000"/>
                          </a:solidFill>
                          <a:effectLst/>
                          <a:latin typeface="Calibri" panose="020F0502020204030204" pitchFamily="34" charset="0"/>
                        </a:rPr>
                        <a:t>Min SF</a:t>
                      </a:r>
                    </a:p>
                  </a:txBody>
                  <a:tcPr marL="0" marR="0" marT="0" marB="0" anchor="b">
                    <a:lnL>
                      <a:noFill/>
                    </a:lnL>
                    <a:lnR>
                      <a:noFill/>
                    </a:lnR>
                    <a:lnT>
                      <a:noFill/>
                    </a:lnT>
                    <a:lnB>
                      <a:noFill/>
                    </a:lnB>
                  </a:tcPr>
                </a:tc>
                <a:tc>
                  <a:txBody>
                    <a:bodyPr/>
                    <a:lstStyle/>
                    <a:p>
                      <a:pPr algn="ctr" fontAlgn="b"/>
                      <a:r>
                        <a:rPr lang="en-US" sz="1100" b="0" i="0" u="sng" strike="noStrike">
                          <a:solidFill>
                            <a:srgbClr val="000000"/>
                          </a:solidFill>
                          <a:effectLst/>
                          <a:latin typeface="Calibri" panose="020F0502020204030204" pitchFamily="34" charset="0"/>
                        </a:rPr>
                        <a:t>Max SF</a:t>
                      </a:r>
                    </a:p>
                  </a:txBody>
                  <a:tcPr marL="0" marR="0" marT="0" marB="0" anchor="b">
                    <a:lnL>
                      <a:noFill/>
                    </a:lnL>
                    <a:lnR>
                      <a:noFill/>
                    </a:lnR>
                    <a:lnT>
                      <a:noFill/>
                    </a:lnT>
                    <a:lnB>
                      <a:noFill/>
                    </a:lnB>
                  </a:tcPr>
                </a:tc>
                <a:tc>
                  <a:txBody>
                    <a:bodyPr/>
                    <a:lstStyle/>
                    <a:p>
                      <a:pPr algn="ctr" fontAlgn="b"/>
                      <a:r>
                        <a:rPr lang="en-US" sz="1100" b="0" i="0" u="sng" strike="noStrike">
                          <a:solidFill>
                            <a:srgbClr val="000000"/>
                          </a:solidFill>
                          <a:effectLst/>
                          <a:latin typeface="Calibri" panose="020F0502020204030204" pitchFamily="34" charset="0"/>
                        </a:rPr>
                        <a:t>Lease Term (years)</a:t>
                      </a:r>
                    </a:p>
                  </a:txBody>
                  <a:tcPr marL="0" marR="0" marT="0" marB="0" anchor="b">
                    <a:lnL>
                      <a:noFill/>
                    </a:lnL>
                    <a:lnR>
                      <a:noFill/>
                    </a:lnR>
                    <a:lnT>
                      <a:noFill/>
                    </a:lnT>
                    <a:lnB>
                      <a:noFill/>
                    </a:lnB>
                  </a:tcPr>
                </a:tc>
                <a:tc>
                  <a:txBody>
                    <a:bodyPr/>
                    <a:lstStyle/>
                    <a:p>
                      <a:pPr algn="l" fontAlgn="b"/>
                      <a:r>
                        <a:rPr lang="en-US" sz="1100" b="0" i="0" u="sng" strike="noStrike">
                          <a:solidFill>
                            <a:srgbClr val="000000"/>
                          </a:solidFill>
                          <a:effectLst/>
                          <a:latin typeface="Calibri" panose="020F0502020204030204" pitchFamily="34" charset="0"/>
                        </a:rPr>
                        <a:t># of Stores</a:t>
                      </a:r>
                    </a:p>
                  </a:txBody>
                  <a:tcPr marL="0" marR="0" marT="0" marB="0" anchor="b">
                    <a:lnL>
                      <a:noFill/>
                    </a:lnL>
                    <a:lnR>
                      <a:noFill/>
                    </a:lnR>
                    <a:lnT>
                      <a:noFill/>
                    </a:lnT>
                    <a:lnB>
                      <a:noFill/>
                    </a:lnB>
                  </a:tcPr>
                </a:tc>
                <a:tc>
                  <a:txBody>
                    <a:bodyPr/>
                    <a:lstStyle/>
                    <a:p>
                      <a:pPr algn="ctr" fontAlgn="b"/>
                      <a:r>
                        <a:rPr lang="en-US" sz="1100" b="0" i="0" u="sng" strike="noStrike">
                          <a:solidFill>
                            <a:srgbClr val="000000"/>
                          </a:solidFill>
                          <a:effectLst/>
                          <a:latin typeface="Calibri" panose="020F0502020204030204" pitchFamily="34" charset="0"/>
                        </a:rPr>
                        <a:t>Planned Stores</a:t>
                      </a:r>
                    </a:p>
                  </a:txBody>
                  <a:tcPr marL="0" marR="0" marT="0" marB="0" anchor="b">
                    <a:lnL>
                      <a:noFill/>
                    </a:lnL>
                    <a:lnR>
                      <a:noFill/>
                    </a:lnR>
                    <a:lnT>
                      <a:noFill/>
                    </a:lnT>
                    <a:lnB>
                      <a:noFill/>
                    </a:lnB>
                  </a:tcPr>
                </a:tc>
              </a:tr>
              <a:tr h="205543">
                <a:tc>
                  <a:txBody>
                    <a:bodyPr/>
                    <a:lstStyle/>
                    <a:p>
                      <a:pPr algn="l" fontAlgn="b"/>
                      <a:r>
                        <a:rPr lang="en-US" sz="1100" b="0" i="0" u="none" strike="noStrike">
                          <a:solidFill>
                            <a:srgbClr val="000000"/>
                          </a:solidFill>
                          <a:effectLst/>
                          <a:latin typeface="Calibri" panose="020F0502020204030204" pitchFamily="34" charset="0"/>
                        </a:rPr>
                        <a:t>CVS</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A2</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12,000 </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18,000 </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25</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7,897 </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r>
              <a:tr h="205543">
                <a:tc>
                  <a:txBody>
                    <a:bodyPr/>
                    <a:lstStyle/>
                    <a:p>
                      <a:pPr algn="l" fontAlgn="b"/>
                      <a:r>
                        <a:rPr lang="en-US" sz="1100" b="0" i="0" u="none" strike="noStrike">
                          <a:solidFill>
                            <a:srgbClr val="000000"/>
                          </a:solidFill>
                          <a:effectLst/>
                          <a:latin typeface="Calibri" panose="020F0502020204030204" pitchFamily="34" charset="0"/>
                        </a:rPr>
                        <a:t>Fred's</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B2</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15,000 </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19,000 </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15</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658 </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r>
              <a:tr h="205543">
                <a:tc>
                  <a:txBody>
                    <a:bodyPr/>
                    <a:lstStyle/>
                    <a:p>
                      <a:pPr algn="l" fontAlgn="b"/>
                      <a:r>
                        <a:rPr lang="en-US" sz="1100" b="0" i="0" u="none" strike="noStrike">
                          <a:solidFill>
                            <a:srgbClr val="000000"/>
                          </a:solidFill>
                          <a:effectLst/>
                          <a:latin typeface="Calibri" panose="020F0502020204030204" pitchFamily="34" charset="0"/>
                        </a:rPr>
                        <a:t>Rite Aid</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D2</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11,000 </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17,000 </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25</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4,561 </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11 </a:t>
                      </a:r>
                    </a:p>
                  </a:txBody>
                  <a:tcPr marL="0" marR="0" marT="0" marB="0" anchor="b">
                    <a:lnL>
                      <a:noFill/>
                    </a:lnL>
                    <a:lnR>
                      <a:noFill/>
                    </a:lnR>
                    <a:lnT>
                      <a:noFill/>
                    </a:lnT>
                    <a:lnB>
                      <a:noFill/>
                    </a:lnB>
                  </a:tcPr>
                </a:tc>
              </a:tr>
              <a:tr h="205543">
                <a:tc>
                  <a:txBody>
                    <a:bodyPr/>
                    <a:lstStyle/>
                    <a:p>
                      <a:pPr algn="l" fontAlgn="b"/>
                      <a:r>
                        <a:rPr lang="en-US" sz="1100" b="0" i="0" u="none" strike="noStrike">
                          <a:solidFill>
                            <a:srgbClr val="000000"/>
                          </a:solidFill>
                          <a:effectLst/>
                          <a:latin typeface="Calibri" panose="020F0502020204030204" pitchFamily="34" charset="0"/>
                        </a:rPr>
                        <a:t>Walgreens</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B1</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12,000 </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17,000 </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25</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8,173 </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(200)</a:t>
                      </a:r>
                    </a:p>
                  </a:txBody>
                  <a:tcPr marL="0" marR="0" marT="0" marB="0" anchor="b">
                    <a:lnL>
                      <a:noFill/>
                    </a:lnL>
                    <a:lnR>
                      <a:noFill/>
                    </a:lnR>
                    <a:lnT>
                      <a:noFill/>
                    </a:lnT>
                    <a:lnB>
                      <a:noFill/>
                    </a:lnB>
                  </a:tcPr>
                </a:tc>
              </a:tr>
              <a:tr h="205543">
                <a:tc>
                  <a:txBody>
                    <a:bodyPr/>
                    <a:lstStyle/>
                    <a:p>
                      <a:pPr algn="l" fontAlgn="b"/>
                      <a:r>
                        <a:rPr lang="en-US" sz="1100" b="0" i="0" u="none" strike="noStrike">
                          <a:solidFill>
                            <a:srgbClr val="000000"/>
                          </a:solidFill>
                          <a:effectLst/>
                          <a:latin typeface="Calibri" panose="020F0502020204030204" pitchFamily="34" charset="0"/>
                        </a:rPr>
                        <a:t>Total</a:t>
                      </a:r>
                    </a:p>
                  </a:txBody>
                  <a:tcPr marL="0" marR="0" marT="0"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21,289 </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(189)</a:t>
                      </a:r>
                    </a:p>
                  </a:txBody>
                  <a:tcPr marL="0" marR="0" marT="0" marB="0" anchor="b">
                    <a:lnL>
                      <a:noFill/>
                    </a:lnL>
                    <a:lnR>
                      <a:noFill/>
                    </a:lnR>
                    <a:lnT>
                      <a:noFill/>
                    </a:lnT>
                    <a:lnB>
                      <a:noFill/>
                    </a:lnB>
                  </a:tcPr>
                </a:tc>
              </a:tr>
              <a:tr h="205543">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r>
              <a:tr h="205543">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2">
                  <a:txBody>
                    <a:bodyPr/>
                    <a:lstStyle/>
                    <a:p>
                      <a:pPr algn="ctr" fontAlgn="b"/>
                      <a:r>
                        <a:rPr lang="en-US" sz="1100" b="0" i="0" u="none" strike="noStrike">
                          <a:solidFill>
                            <a:srgbClr val="000000"/>
                          </a:solidFill>
                          <a:effectLst/>
                          <a:latin typeface="Calibri" panose="020F0502020204030204" pitchFamily="34" charset="0"/>
                        </a:rPr>
                        <a:t>Typical Footprint</a:t>
                      </a:r>
                    </a:p>
                  </a:txBody>
                  <a:tcPr marL="0" marR="0" marT="0" marB="0" anchor="b">
                    <a:lnL>
                      <a:noFill/>
                    </a:lnL>
                    <a:lnR>
                      <a:noFill/>
                    </a:lnR>
                    <a:lnT>
                      <a:noFill/>
                    </a:lnT>
                    <a:lnB>
                      <a:noFill/>
                    </a:lnB>
                  </a:tcPr>
                </a:tc>
                <a:tc hMerge="1">
                  <a:txBody>
                    <a:bodyPr/>
                    <a:lstStyle/>
                    <a:p>
                      <a:endParaRPr lang="en-US"/>
                    </a:p>
                  </a:txBody>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r>
              <a:tr h="410380">
                <a:tc>
                  <a:txBody>
                    <a:bodyPr/>
                    <a:lstStyle/>
                    <a:p>
                      <a:pPr algn="l" fontAlgn="b"/>
                      <a:r>
                        <a:rPr lang="en-US" sz="1100" b="0" i="0" u="sng" strike="noStrike">
                          <a:solidFill>
                            <a:srgbClr val="000000"/>
                          </a:solidFill>
                          <a:effectLst/>
                          <a:latin typeface="Calibri" panose="020F0502020204030204" pitchFamily="34" charset="0"/>
                        </a:rPr>
                        <a:t>Concept</a:t>
                      </a:r>
                    </a:p>
                  </a:txBody>
                  <a:tcPr marL="0" marR="0" marT="0" marB="0" anchor="b">
                    <a:lnL>
                      <a:noFill/>
                    </a:lnL>
                    <a:lnR>
                      <a:noFill/>
                    </a:lnR>
                    <a:lnT>
                      <a:noFill/>
                    </a:lnT>
                    <a:lnB>
                      <a:noFill/>
                    </a:lnB>
                  </a:tcPr>
                </a:tc>
                <a:tc>
                  <a:txBody>
                    <a:bodyPr/>
                    <a:lstStyle/>
                    <a:p>
                      <a:pPr algn="ctr" fontAlgn="b"/>
                      <a:r>
                        <a:rPr lang="en-US" sz="1100" b="0" i="0" u="sng" strike="noStrike">
                          <a:solidFill>
                            <a:srgbClr val="000000"/>
                          </a:solidFill>
                          <a:effectLst/>
                          <a:latin typeface="Calibri" panose="020F0502020204030204" pitchFamily="34" charset="0"/>
                        </a:rPr>
                        <a:t>Credit Rating</a:t>
                      </a:r>
                    </a:p>
                  </a:txBody>
                  <a:tcPr marL="0" marR="0" marT="0" marB="0" anchor="b">
                    <a:lnL>
                      <a:noFill/>
                    </a:lnL>
                    <a:lnR>
                      <a:noFill/>
                    </a:lnR>
                    <a:lnT>
                      <a:noFill/>
                    </a:lnT>
                    <a:lnB>
                      <a:noFill/>
                    </a:lnB>
                  </a:tcPr>
                </a:tc>
                <a:tc>
                  <a:txBody>
                    <a:bodyPr/>
                    <a:lstStyle/>
                    <a:p>
                      <a:pPr algn="ctr" fontAlgn="b"/>
                      <a:r>
                        <a:rPr lang="en-US" sz="1100" b="0" i="0" u="sng" strike="noStrike">
                          <a:solidFill>
                            <a:srgbClr val="000000"/>
                          </a:solidFill>
                          <a:effectLst/>
                          <a:latin typeface="Calibri" panose="020F0502020204030204" pitchFamily="34" charset="0"/>
                        </a:rPr>
                        <a:t>Min SF</a:t>
                      </a:r>
                    </a:p>
                  </a:txBody>
                  <a:tcPr marL="0" marR="0" marT="0" marB="0" anchor="b">
                    <a:lnL>
                      <a:noFill/>
                    </a:lnL>
                    <a:lnR>
                      <a:noFill/>
                    </a:lnR>
                    <a:lnT>
                      <a:noFill/>
                    </a:lnT>
                    <a:lnB>
                      <a:noFill/>
                    </a:lnB>
                  </a:tcPr>
                </a:tc>
                <a:tc>
                  <a:txBody>
                    <a:bodyPr/>
                    <a:lstStyle/>
                    <a:p>
                      <a:pPr algn="ctr" fontAlgn="b"/>
                      <a:r>
                        <a:rPr lang="en-US" sz="1100" b="0" i="0" u="sng" strike="noStrike">
                          <a:solidFill>
                            <a:srgbClr val="000000"/>
                          </a:solidFill>
                          <a:effectLst/>
                          <a:latin typeface="Calibri" panose="020F0502020204030204" pitchFamily="34" charset="0"/>
                        </a:rPr>
                        <a:t>Max SF</a:t>
                      </a:r>
                    </a:p>
                  </a:txBody>
                  <a:tcPr marL="0" marR="0" marT="0" marB="0" anchor="b">
                    <a:lnL>
                      <a:noFill/>
                    </a:lnL>
                    <a:lnR>
                      <a:noFill/>
                    </a:lnR>
                    <a:lnT>
                      <a:noFill/>
                    </a:lnT>
                    <a:lnB>
                      <a:noFill/>
                    </a:lnB>
                  </a:tcPr>
                </a:tc>
                <a:tc>
                  <a:txBody>
                    <a:bodyPr/>
                    <a:lstStyle/>
                    <a:p>
                      <a:pPr algn="ctr" fontAlgn="b"/>
                      <a:r>
                        <a:rPr lang="en-US" sz="1100" b="0" i="0" u="sng" strike="noStrike">
                          <a:solidFill>
                            <a:srgbClr val="000000"/>
                          </a:solidFill>
                          <a:effectLst/>
                          <a:latin typeface="Calibri" panose="020F0502020204030204" pitchFamily="34" charset="0"/>
                        </a:rPr>
                        <a:t>Lease Term (years)</a:t>
                      </a:r>
                    </a:p>
                  </a:txBody>
                  <a:tcPr marL="0" marR="0" marT="0" marB="0" anchor="b">
                    <a:lnL>
                      <a:noFill/>
                    </a:lnL>
                    <a:lnR>
                      <a:noFill/>
                    </a:lnR>
                    <a:lnT>
                      <a:noFill/>
                    </a:lnT>
                    <a:lnB>
                      <a:noFill/>
                    </a:lnB>
                  </a:tcPr>
                </a:tc>
                <a:tc>
                  <a:txBody>
                    <a:bodyPr/>
                    <a:lstStyle/>
                    <a:p>
                      <a:pPr algn="l" fontAlgn="b"/>
                      <a:r>
                        <a:rPr lang="en-US" sz="1100" b="0" i="0" u="sng" strike="noStrike">
                          <a:solidFill>
                            <a:srgbClr val="000000"/>
                          </a:solidFill>
                          <a:effectLst/>
                          <a:latin typeface="Calibri" panose="020F0502020204030204" pitchFamily="34" charset="0"/>
                        </a:rPr>
                        <a:t># of Stores</a:t>
                      </a:r>
                    </a:p>
                  </a:txBody>
                  <a:tcPr marL="0" marR="0" marT="0" marB="0" anchor="b">
                    <a:lnL>
                      <a:noFill/>
                    </a:lnL>
                    <a:lnR>
                      <a:noFill/>
                    </a:lnR>
                    <a:lnT>
                      <a:noFill/>
                    </a:lnT>
                    <a:lnB>
                      <a:noFill/>
                    </a:lnB>
                  </a:tcPr>
                </a:tc>
                <a:tc>
                  <a:txBody>
                    <a:bodyPr/>
                    <a:lstStyle/>
                    <a:p>
                      <a:pPr algn="ctr" fontAlgn="b"/>
                      <a:r>
                        <a:rPr lang="en-US" sz="1100" b="0" i="0" u="sng" strike="noStrike">
                          <a:solidFill>
                            <a:srgbClr val="000000"/>
                          </a:solidFill>
                          <a:effectLst/>
                          <a:latin typeface="Calibri" panose="020F0502020204030204" pitchFamily="34" charset="0"/>
                        </a:rPr>
                        <a:t>Planned Stores</a:t>
                      </a:r>
                    </a:p>
                  </a:txBody>
                  <a:tcPr marL="0" marR="0" marT="0" marB="0" anchor="b">
                    <a:lnL>
                      <a:noFill/>
                    </a:lnL>
                    <a:lnR>
                      <a:noFill/>
                    </a:lnR>
                    <a:lnT>
                      <a:noFill/>
                    </a:lnT>
                    <a:lnB>
                      <a:noFill/>
                    </a:lnB>
                  </a:tcPr>
                </a:tc>
              </a:tr>
              <a:tr h="205543">
                <a:tc>
                  <a:txBody>
                    <a:bodyPr/>
                    <a:lstStyle/>
                    <a:p>
                      <a:pPr algn="l" fontAlgn="b"/>
                      <a:r>
                        <a:rPr lang="en-US" sz="1100" b="0" i="0" u="none" strike="noStrike">
                          <a:solidFill>
                            <a:srgbClr val="000000"/>
                          </a:solidFill>
                          <a:effectLst/>
                          <a:latin typeface="Calibri" panose="020F0502020204030204" pitchFamily="34" charset="0"/>
                        </a:rPr>
                        <a:t>BJ's Wholesale</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B</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85,000 </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125,000 </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210</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r>
              <a:tr h="205543">
                <a:tc>
                  <a:txBody>
                    <a:bodyPr/>
                    <a:lstStyle/>
                    <a:p>
                      <a:pPr algn="l" fontAlgn="b"/>
                      <a:r>
                        <a:rPr lang="en-US" sz="1100" b="0" i="0" u="none" strike="noStrike">
                          <a:solidFill>
                            <a:srgbClr val="000000"/>
                          </a:solidFill>
                          <a:effectLst/>
                          <a:latin typeface="Calibri" panose="020F0502020204030204" pitchFamily="34" charset="0"/>
                        </a:rPr>
                        <a:t>Cabelas</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A2</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100,000 </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125,000 </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68</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a:t>
                      </a:r>
                    </a:p>
                  </a:txBody>
                  <a:tcPr marL="0" marR="0" marT="0" marB="0" anchor="b">
                    <a:lnL>
                      <a:noFill/>
                    </a:lnL>
                    <a:lnR>
                      <a:noFill/>
                    </a:lnR>
                    <a:lnT>
                      <a:noFill/>
                    </a:lnT>
                    <a:lnB>
                      <a:noFill/>
                    </a:lnB>
                  </a:tcPr>
                </a:tc>
              </a:tr>
              <a:tr h="205543">
                <a:tc>
                  <a:txBody>
                    <a:bodyPr/>
                    <a:lstStyle/>
                    <a:p>
                      <a:pPr algn="l" fontAlgn="b"/>
                      <a:r>
                        <a:rPr lang="en-US" sz="1100" b="0" i="0" u="none" strike="noStrike">
                          <a:solidFill>
                            <a:srgbClr val="000000"/>
                          </a:solidFill>
                          <a:effectLst/>
                          <a:latin typeface="Calibri" panose="020F0502020204030204" pitchFamily="34" charset="0"/>
                        </a:rPr>
                        <a:t>Costco</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B1</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145,000 </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160,000 </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487</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19</a:t>
                      </a:r>
                    </a:p>
                  </a:txBody>
                  <a:tcPr marL="0" marR="0" marT="0" marB="0" anchor="b">
                    <a:lnL>
                      <a:noFill/>
                    </a:lnL>
                    <a:lnR>
                      <a:noFill/>
                    </a:lnR>
                    <a:lnT>
                      <a:noFill/>
                    </a:lnT>
                    <a:lnB>
                      <a:noFill/>
                    </a:lnB>
                  </a:tcPr>
                </a:tc>
              </a:tr>
              <a:tr h="205543">
                <a:tc>
                  <a:txBody>
                    <a:bodyPr/>
                    <a:lstStyle/>
                    <a:p>
                      <a:pPr algn="l" fontAlgn="b"/>
                      <a:r>
                        <a:rPr lang="en-US" sz="1100" b="0" i="0" u="none" strike="noStrike">
                          <a:solidFill>
                            <a:srgbClr val="000000"/>
                          </a:solidFill>
                          <a:effectLst/>
                          <a:latin typeface="Calibri" panose="020F0502020204030204" pitchFamily="34" charset="0"/>
                        </a:rPr>
                        <a:t>Home Depot</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A2</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100,000 </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110,000 </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1977</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r>
              <a:tr h="205543">
                <a:tc>
                  <a:txBody>
                    <a:bodyPr/>
                    <a:lstStyle/>
                    <a:p>
                      <a:pPr algn="l" fontAlgn="b"/>
                      <a:r>
                        <a:rPr lang="en-US" sz="1100" b="0" i="0" u="none" strike="noStrike">
                          <a:solidFill>
                            <a:srgbClr val="000000"/>
                          </a:solidFill>
                          <a:effectLst/>
                          <a:latin typeface="Calibri" panose="020F0502020204030204" pitchFamily="34" charset="0"/>
                        </a:rPr>
                        <a:t>Lifetime Fitness</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NR</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100,000 </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125,000 </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118</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r>
              <a:tr h="205543">
                <a:tc>
                  <a:txBody>
                    <a:bodyPr/>
                    <a:lstStyle/>
                    <a:p>
                      <a:pPr algn="l" fontAlgn="b"/>
                      <a:r>
                        <a:rPr lang="en-US" sz="1100" b="0" i="0" u="none" strike="noStrike">
                          <a:solidFill>
                            <a:srgbClr val="000000"/>
                          </a:solidFill>
                          <a:effectLst/>
                          <a:latin typeface="Calibri" panose="020F0502020204030204" pitchFamily="34" charset="0"/>
                        </a:rPr>
                        <a:t>Lowe's </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B1</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100,000 </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120,000 </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1849</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45</a:t>
                      </a:r>
                    </a:p>
                  </a:txBody>
                  <a:tcPr marL="0" marR="0" marT="0" marB="0" anchor="b">
                    <a:lnL>
                      <a:noFill/>
                    </a:lnL>
                    <a:lnR>
                      <a:noFill/>
                    </a:lnR>
                    <a:lnT>
                      <a:noFill/>
                    </a:lnT>
                    <a:lnB>
                      <a:noFill/>
                    </a:lnB>
                  </a:tcPr>
                </a:tc>
              </a:tr>
              <a:tr h="205543">
                <a:tc>
                  <a:txBody>
                    <a:bodyPr/>
                    <a:lstStyle/>
                    <a:p>
                      <a:pPr algn="l" fontAlgn="b"/>
                      <a:r>
                        <a:rPr lang="en-US" sz="1100" b="0" i="0" u="none" strike="noStrike">
                          <a:solidFill>
                            <a:srgbClr val="000000"/>
                          </a:solidFill>
                          <a:effectLst/>
                          <a:latin typeface="Calibri" panose="020F0502020204030204" pitchFamily="34" charset="0"/>
                        </a:rPr>
                        <a:t>Meijer</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NR</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180,000 </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210,000 </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223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a:t>
                      </a:r>
                    </a:p>
                  </a:txBody>
                  <a:tcPr marL="0" marR="0" marT="0" marB="0" anchor="b">
                    <a:lnL>
                      <a:noFill/>
                    </a:lnL>
                    <a:lnR>
                      <a:noFill/>
                    </a:lnR>
                    <a:lnT>
                      <a:noFill/>
                    </a:lnT>
                    <a:lnB>
                      <a:noFill/>
                    </a:lnB>
                  </a:tcPr>
                </a:tc>
              </a:tr>
              <a:tr h="205543">
                <a:tc>
                  <a:txBody>
                    <a:bodyPr/>
                    <a:lstStyle/>
                    <a:p>
                      <a:pPr algn="l" fontAlgn="b"/>
                      <a:r>
                        <a:rPr lang="en-US" sz="1100" b="0" i="0" u="none" strike="noStrike">
                          <a:solidFill>
                            <a:srgbClr val="000000"/>
                          </a:solidFill>
                          <a:effectLst/>
                          <a:latin typeface="Calibri" panose="020F0502020204030204" pitchFamily="34" charset="0"/>
                        </a:rPr>
                        <a:t>Menards</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NR</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100,000 </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130,000 </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280</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r>
              <a:tr h="205543">
                <a:tc>
                  <a:txBody>
                    <a:bodyPr/>
                    <a:lstStyle/>
                    <a:p>
                      <a:pPr algn="l" fontAlgn="b"/>
                      <a:r>
                        <a:rPr lang="en-US" sz="1100" b="0" i="0" u="none" strike="noStrike">
                          <a:solidFill>
                            <a:srgbClr val="000000"/>
                          </a:solidFill>
                          <a:effectLst/>
                          <a:latin typeface="Calibri" panose="020F0502020204030204" pitchFamily="34" charset="0"/>
                        </a:rPr>
                        <a:t>Sam's Club</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AA</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120,000 </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150,000 </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655</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a:t>
                      </a:r>
                    </a:p>
                  </a:txBody>
                  <a:tcPr marL="0" marR="0" marT="0" marB="0" anchor="b">
                    <a:lnL>
                      <a:noFill/>
                    </a:lnL>
                    <a:lnR>
                      <a:noFill/>
                    </a:lnR>
                    <a:lnT>
                      <a:noFill/>
                    </a:lnT>
                    <a:lnB>
                      <a:noFill/>
                    </a:lnB>
                  </a:tcPr>
                </a:tc>
              </a:tr>
              <a:tr h="205543">
                <a:tc>
                  <a:txBody>
                    <a:bodyPr/>
                    <a:lstStyle/>
                    <a:p>
                      <a:pPr algn="l" fontAlgn="b"/>
                      <a:r>
                        <a:rPr lang="en-US" sz="1100" b="0" i="0" u="none" strike="noStrike">
                          <a:solidFill>
                            <a:srgbClr val="000000"/>
                          </a:solidFill>
                          <a:effectLst/>
                          <a:latin typeface="Calibri" panose="020F0502020204030204" pitchFamily="34" charset="0"/>
                        </a:rPr>
                        <a:t>Target</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B1</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85,000 </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150,000 </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1792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13</a:t>
                      </a:r>
                    </a:p>
                  </a:txBody>
                  <a:tcPr marL="0" marR="0" marT="0" marB="0" anchor="b">
                    <a:lnL>
                      <a:noFill/>
                    </a:lnL>
                    <a:lnR>
                      <a:noFill/>
                    </a:lnR>
                    <a:lnT>
                      <a:noFill/>
                    </a:lnT>
                    <a:lnB>
                      <a:noFill/>
                    </a:lnB>
                  </a:tcPr>
                </a:tc>
              </a:tr>
              <a:tr h="205543">
                <a:tc>
                  <a:txBody>
                    <a:bodyPr/>
                    <a:lstStyle/>
                    <a:p>
                      <a:pPr algn="l" fontAlgn="b"/>
                      <a:r>
                        <a:rPr lang="en-US" sz="1100" b="0" i="0" u="none" strike="noStrike">
                          <a:solidFill>
                            <a:srgbClr val="000000"/>
                          </a:solidFill>
                          <a:effectLst/>
                          <a:latin typeface="Calibri" panose="020F0502020204030204" pitchFamily="34" charset="0"/>
                        </a:rPr>
                        <a:t>Walmart</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A2</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125,000 </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160,000 </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4574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38</a:t>
                      </a:r>
                    </a:p>
                  </a:txBody>
                  <a:tcPr marL="0" marR="0" marT="0" marB="0" anchor="b">
                    <a:lnL>
                      <a:noFill/>
                    </a:lnL>
                    <a:lnR>
                      <a:noFill/>
                    </a:lnR>
                    <a:lnT>
                      <a:noFill/>
                    </a:lnT>
                    <a:lnB>
                      <a:noFill/>
                    </a:lnB>
                  </a:tcPr>
                </a:tc>
              </a:tr>
              <a:tr h="205543">
                <a:tc>
                  <a:txBody>
                    <a:bodyPr/>
                    <a:lstStyle/>
                    <a:p>
                      <a:pPr algn="l" fontAlgn="b"/>
                      <a:r>
                        <a:rPr lang="en-US" sz="1100" b="0" i="0" u="none" strike="noStrike">
                          <a:solidFill>
                            <a:srgbClr val="000000"/>
                          </a:solidFill>
                          <a:effectLst/>
                          <a:latin typeface="Calibri" panose="020F0502020204030204" pitchFamily="34" charset="0"/>
                        </a:rPr>
                        <a:t>Wegman's</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BBB+</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120,000 </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140,000 </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88</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a:t>
                      </a:r>
                    </a:p>
                  </a:txBody>
                  <a:tcPr marL="0" marR="0" marT="0" marB="0" anchor="b">
                    <a:lnL>
                      <a:noFill/>
                    </a:lnL>
                    <a:lnR>
                      <a:noFill/>
                    </a:lnR>
                    <a:lnT>
                      <a:noFill/>
                    </a:lnT>
                    <a:lnB>
                      <a:noFill/>
                    </a:lnB>
                  </a:tcPr>
                </a:tc>
              </a:tr>
              <a:tr h="205543">
                <a:tc>
                  <a:txBody>
                    <a:bodyPr/>
                    <a:lstStyle/>
                    <a:p>
                      <a:pPr algn="l" fontAlgn="b"/>
                      <a:r>
                        <a:rPr lang="en-US" sz="1100" b="0" i="0" u="none" strike="noStrike">
                          <a:solidFill>
                            <a:srgbClr val="000000"/>
                          </a:solidFill>
                          <a:effectLst/>
                          <a:latin typeface="Calibri" panose="020F0502020204030204" pitchFamily="34" charset="0"/>
                        </a:rPr>
                        <a:t>Total</a:t>
                      </a:r>
                    </a:p>
                  </a:txBody>
                  <a:tcPr marL="0" marR="0" marT="0"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r>
                        <a:rPr lang="en-US" sz="1100" b="0" i="0" u="none" strike="noStrike" dirty="0" smtClean="0">
                          <a:solidFill>
                            <a:srgbClr val="000000"/>
                          </a:solidFill>
                          <a:effectLst/>
                          <a:latin typeface="Calibri" panose="020F0502020204030204" pitchFamily="34" charset="0"/>
                        </a:rPr>
                        <a:t>      12,321 </a:t>
                      </a:r>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r>
                        <a:rPr lang="en-US" sz="1100" b="0" i="0" u="none" strike="noStrike" dirty="0" smtClean="0">
                          <a:solidFill>
                            <a:srgbClr val="000000"/>
                          </a:solidFill>
                          <a:effectLst/>
                          <a:latin typeface="Calibri" panose="020F0502020204030204" pitchFamily="34" charset="0"/>
                        </a:rPr>
                        <a:t>     141 </a:t>
                      </a:r>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r>
            </a:tbl>
          </a:graphicData>
        </a:graphic>
      </p:graphicFrame>
      <p:sp>
        <p:nvSpPr>
          <p:cNvPr id="4" name="Footer Placeholder 3"/>
          <p:cNvSpPr>
            <a:spLocks noGrp="1"/>
          </p:cNvSpPr>
          <p:nvPr>
            <p:ph type="ftr" sz="quarter" idx="11"/>
          </p:nvPr>
        </p:nvSpPr>
        <p:spPr/>
        <p:txBody>
          <a:bodyPr/>
          <a:lstStyle/>
          <a:p>
            <a:pPr>
              <a:defRPr/>
            </a:pPr>
            <a:r>
              <a:rPr lang="en-US" altLang="en-US" smtClean="0"/>
              <a:t>Federal Appraisal &amp; Consulting LLC</a:t>
            </a:r>
            <a:endParaRPr lang="en-US" altLang="en-US"/>
          </a:p>
        </p:txBody>
      </p:sp>
      <p:sp>
        <p:nvSpPr>
          <p:cNvPr id="5" name="Slide Number Placeholder 4"/>
          <p:cNvSpPr>
            <a:spLocks noGrp="1"/>
          </p:cNvSpPr>
          <p:nvPr>
            <p:ph type="sldNum" sz="quarter" idx="12"/>
          </p:nvPr>
        </p:nvSpPr>
        <p:spPr/>
        <p:txBody>
          <a:bodyPr/>
          <a:lstStyle/>
          <a:p>
            <a:pPr>
              <a:defRPr/>
            </a:pPr>
            <a:fld id="{B58B1814-B5EA-43E1-8942-38011C2854FE}" type="slidenum">
              <a:rPr lang="en-US" altLang="en-US" smtClean="0"/>
              <a:pPr>
                <a:defRPr/>
              </a:pPr>
              <a:t>28</a:t>
            </a:fld>
            <a:endParaRPr lang="en-US" altLang="en-US"/>
          </a:p>
        </p:txBody>
      </p:sp>
    </p:spTree>
    <p:extLst>
      <p:ext uri="{BB962C8B-B14F-4D97-AF65-F5344CB8AC3E}">
        <p14:creationId xmlns:p14="http://schemas.microsoft.com/office/powerpoint/2010/main" val="3749033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dirty="0" smtClean="0"/>
              <a:t>Foundational Concepts in Dark Stores</a:t>
            </a:r>
          </a:p>
        </p:txBody>
      </p:sp>
      <p:sp>
        <p:nvSpPr>
          <p:cNvPr id="20483" name="Content Placeholder 2"/>
          <p:cNvSpPr>
            <a:spLocks noGrp="1"/>
          </p:cNvSpPr>
          <p:nvPr>
            <p:ph sz="quarter" idx="1"/>
          </p:nvPr>
        </p:nvSpPr>
        <p:spPr>
          <a:xfrm>
            <a:off x="457200" y="1219200"/>
            <a:ext cx="8229600" cy="4937125"/>
          </a:xfrm>
        </p:spPr>
        <p:txBody>
          <a:bodyPr/>
          <a:lstStyle/>
          <a:p>
            <a:pPr eaLnBrk="1" hangingPunct="1"/>
            <a:r>
              <a:rPr lang="en-US" altLang="en-US" dirty="0" smtClean="0"/>
              <a:t>Market Value</a:t>
            </a:r>
          </a:p>
          <a:p>
            <a:pPr lvl="1" eaLnBrk="1" hangingPunct="1"/>
            <a:r>
              <a:rPr lang="en-US" dirty="0"/>
              <a:t>Market Value </a:t>
            </a:r>
            <a:r>
              <a:rPr lang="en-US" dirty="0" smtClean="0"/>
              <a:t>assuming </a:t>
            </a:r>
            <a:r>
              <a:rPr lang="en-US" dirty="0"/>
              <a:t>a Hypothetical </a:t>
            </a:r>
            <a:r>
              <a:rPr lang="en-US" dirty="0" smtClean="0"/>
              <a:t>Sale</a:t>
            </a:r>
          </a:p>
          <a:p>
            <a:pPr lvl="2" eaLnBrk="1" hangingPunct="1"/>
            <a:r>
              <a:rPr lang="en-US" dirty="0" smtClean="0"/>
              <a:t>As occupied</a:t>
            </a:r>
          </a:p>
          <a:p>
            <a:pPr lvl="2" eaLnBrk="1" hangingPunct="1"/>
            <a:r>
              <a:rPr lang="en-US" dirty="0" smtClean="0"/>
              <a:t>As if vacant</a:t>
            </a:r>
          </a:p>
          <a:p>
            <a:pPr lvl="2" eaLnBrk="1" hangingPunct="1"/>
            <a:r>
              <a:rPr lang="en-US" altLang="en-US" dirty="0"/>
              <a:t>By original or next generation occupant</a:t>
            </a:r>
          </a:p>
          <a:p>
            <a:pPr eaLnBrk="1" hangingPunct="1"/>
            <a:r>
              <a:rPr lang="en-US" altLang="en-US" dirty="0" smtClean="0"/>
              <a:t>Highest and Best Use</a:t>
            </a:r>
          </a:p>
          <a:p>
            <a:pPr lvl="2" eaLnBrk="1" hangingPunct="1"/>
            <a:r>
              <a:rPr lang="en-US" altLang="en-US" dirty="0" smtClean="0"/>
              <a:t>As occupied</a:t>
            </a:r>
          </a:p>
          <a:p>
            <a:pPr lvl="2" eaLnBrk="1" hangingPunct="1"/>
            <a:r>
              <a:rPr lang="en-US" altLang="en-US" dirty="0" smtClean="0"/>
              <a:t>As if vacant</a:t>
            </a:r>
          </a:p>
          <a:p>
            <a:pPr lvl="2" eaLnBrk="1" hangingPunct="1"/>
            <a:r>
              <a:rPr lang="en-US" altLang="en-US" dirty="0"/>
              <a:t>By original or next generation occupant</a:t>
            </a:r>
          </a:p>
          <a:p>
            <a:pPr eaLnBrk="1" hangingPunct="1"/>
            <a:r>
              <a:rPr lang="en-US" altLang="en-US" dirty="0" smtClean="0"/>
              <a:t>Value in Exchange versus Value in Use</a:t>
            </a:r>
          </a:p>
          <a:p>
            <a:pPr eaLnBrk="1" hangingPunct="1"/>
            <a:r>
              <a:rPr lang="en-US" altLang="en-US" dirty="0" smtClean="0"/>
              <a:t>Property Rights Appraised</a:t>
            </a:r>
          </a:p>
          <a:p>
            <a:pPr eaLnBrk="1" hangingPunct="1"/>
            <a:r>
              <a:rPr lang="en-US" altLang="en-US" dirty="0" smtClean="0"/>
              <a:t>Special Purpose Property</a:t>
            </a:r>
          </a:p>
          <a:p>
            <a:pPr eaLnBrk="1" hangingPunct="1"/>
            <a:endParaRPr lang="en-US" altLang="en-US" dirty="0" smtClean="0"/>
          </a:p>
        </p:txBody>
      </p:sp>
      <p:sp>
        <p:nvSpPr>
          <p:cNvPr id="20484"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tx2"/>
                </a:solidFill>
              </a:rPr>
              <a:t>Federal Appraisal &amp; Consulting LLC</a:t>
            </a:r>
          </a:p>
        </p:txBody>
      </p:sp>
      <p:sp>
        <p:nvSpPr>
          <p:cNvPr id="20485"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A397475-FFCF-419C-AB4C-0F66431F1401}" type="slidenum">
              <a:rPr lang="en-US" altLang="en-US" smtClean="0">
                <a:solidFill>
                  <a:schemeClr val="tx2"/>
                </a:solidFill>
              </a:rPr>
              <a:pPr/>
              <a:t>29</a:t>
            </a:fld>
            <a:endParaRPr lang="en-US" altLang="en-US" smtClean="0">
              <a:solidFill>
                <a:schemeClr val="tx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Rot="1" noChangeArrowheads="1"/>
          </p:cNvSpPr>
          <p:nvPr/>
        </p:nvSpPr>
        <p:spPr bwMode="auto">
          <a:xfrm>
            <a:off x="0" y="2746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3200" dirty="0" smtClean="0">
                <a:solidFill>
                  <a:schemeClr val="tx2"/>
                </a:solidFill>
                <a:latin typeface="+mj-lt"/>
              </a:rPr>
              <a:t>Mark Pomykacz, </a:t>
            </a:r>
            <a:r>
              <a:rPr lang="en-US" altLang="en-US" sz="2800" dirty="0" smtClean="0">
                <a:solidFill>
                  <a:schemeClr val="tx2"/>
                </a:solidFill>
                <a:latin typeface="+mj-lt"/>
              </a:rPr>
              <a:t>MAI, MRICS</a:t>
            </a:r>
          </a:p>
        </p:txBody>
      </p:sp>
      <p:sp>
        <p:nvSpPr>
          <p:cNvPr id="4099" name="Rectangle 3"/>
          <p:cNvSpPr>
            <a:spLocks noRot="1" noChangeArrowheads="1"/>
          </p:cNvSpPr>
          <p:nvPr/>
        </p:nvSpPr>
        <p:spPr bwMode="auto">
          <a:xfrm>
            <a:off x="457200" y="1143000"/>
            <a:ext cx="8382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20000"/>
              </a:spcBef>
              <a:buFont typeface="Wingdings" pitchFamily="2" charset="2"/>
              <a:buNone/>
              <a:defRPr/>
            </a:pPr>
            <a:endParaRPr lang="en-US" altLang="en-US" sz="1900" u="sng" dirty="0" smtClean="0">
              <a:cs typeface="Times New Roman" pitchFamily="18" charset="0"/>
            </a:endParaRPr>
          </a:p>
          <a:p>
            <a:pPr eaLnBrk="1" hangingPunct="1">
              <a:lnSpc>
                <a:spcPct val="90000"/>
              </a:lnSpc>
              <a:spcBef>
                <a:spcPct val="20000"/>
              </a:spcBef>
              <a:buFontTx/>
              <a:buChar char="•"/>
              <a:defRPr/>
            </a:pPr>
            <a:r>
              <a:rPr lang="en-US" altLang="en-US" sz="2200" dirty="0" smtClean="0">
                <a:latin typeface="+mn-lt"/>
                <a:cs typeface="Times New Roman" pitchFamily="18" charset="0"/>
              </a:rPr>
              <a:t>Managing Partner – Federal Appraisal &amp; Consulting, LLC</a:t>
            </a:r>
          </a:p>
          <a:p>
            <a:pPr lvl="1" eaLnBrk="1" hangingPunct="1">
              <a:lnSpc>
                <a:spcPct val="90000"/>
              </a:lnSpc>
              <a:spcBef>
                <a:spcPct val="20000"/>
              </a:spcBef>
              <a:buFontTx/>
              <a:buChar char="•"/>
              <a:defRPr/>
            </a:pPr>
            <a:r>
              <a:rPr lang="en-US" altLang="en-US" sz="2200" dirty="0" smtClean="0">
                <a:latin typeface="+mn-lt"/>
                <a:cs typeface="Times New Roman" pitchFamily="18" charset="0"/>
              </a:rPr>
              <a:t>Whitehouse Station, NJ</a:t>
            </a:r>
          </a:p>
          <a:p>
            <a:pPr eaLnBrk="1" hangingPunct="1">
              <a:lnSpc>
                <a:spcPct val="90000"/>
              </a:lnSpc>
              <a:spcBef>
                <a:spcPct val="20000"/>
              </a:spcBef>
              <a:buFontTx/>
              <a:buChar char="•"/>
              <a:defRPr/>
            </a:pPr>
            <a:r>
              <a:rPr lang="en-US" altLang="en-US" sz="2200" dirty="0" smtClean="0">
                <a:latin typeface="+mn-lt"/>
                <a:cs typeface="Times New Roman" pitchFamily="18" charset="0"/>
              </a:rPr>
              <a:t>30 years appraising</a:t>
            </a:r>
          </a:p>
          <a:p>
            <a:pPr eaLnBrk="1" hangingPunct="1">
              <a:lnSpc>
                <a:spcPct val="90000"/>
              </a:lnSpc>
              <a:spcBef>
                <a:spcPct val="20000"/>
              </a:spcBef>
              <a:buFontTx/>
              <a:buChar char="•"/>
              <a:defRPr/>
            </a:pPr>
            <a:r>
              <a:rPr lang="en-US" altLang="en-US" sz="2200" dirty="0" smtClean="0">
                <a:latin typeface="+mn-lt"/>
                <a:cs typeface="Times New Roman" pitchFamily="18" charset="0"/>
              </a:rPr>
              <a:t>Appraisal Specialties = Special Properties</a:t>
            </a:r>
          </a:p>
          <a:p>
            <a:pPr lvl="1" eaLnBrk="1" hangingPunct="1">
              <a:lnSpc>
                <a:spcPct val="90000"/>
              </a:lnSpc>
              <a:spcBef>
                <a:spcPct val="20000"/>
              </a:spcBef>
              <a:buFontTx/>
              <a:buChar char="–"/>
              <a:defRPr/>
            </a:pPr>
            <a:r>
              <a:rPr lang="en-US" altLang="en-US" sz="2000" dirty="0" smtClean="0">
                <a:latin typeface="+mn-lt"/>
                <a:cs typeface="Times New Roman" pitchFamily="18" charset="0"/>
              </a:rPr>
              <a:t>Power Plants</a:t>
            </a:r>
          </a:p>
          <a:p>
            <a:pPr lvl="1" eaLnBrk="1" hangingPunct="1">
              <a:lnSpc>
                <a:spcPct val="90000"/>
              </a:lnSpc>
              <a:spcBef>
                <a:spcPct val="20000"/>
              </a:spcBef>
              <a:buFontTx/>
              <a:buChar char="–"/>
              <a:defRPr/>
            </a:pPr>
            <a:r>
              <a:rPr lang="en-US" altLang="en-US" sz="2000" dirty="0" smtClean="0">
                <a:latin typeface="+mn-lt"/>
                <a:cs typeface="Times New Roman" pitchFamily="18" charset="0"/>
              </a:rPr>
              <a:t>Fuel Refineries</a:t>
            </a:r>
          </a:p>
          <a:p>
            <a:pPr lvl="1" eaLnBrk="1" hangingPunct="1">
              <a:lnSpc>
                <a:spcPct val="90000"/>
              </a:lnSpc>
              <a:spcBef>
                <a:spcPct val="20000"/>
              </a:spcBef>
              <a:buFontTx/>
              <a:buChar char="–"/>
              <a:defRPr/>
            </a:pPr>
            <a:r>
              <a:rPr lang="en-US" altLang="en-US" sz="2000" dirty="0" smtClean="0">
                <a:latin typeface="+mn-lt"/>
                <a:cs typeface="Times New Roman" pitchFamily="18" charset="0"/>
              </a:rPr>
              <a:t>Transmission Systems</a:t>
            </a:r>
          </a:p>
          <a:p>
            <a:pPr lvl="1" eaLnBrk="1" hangingPunct="1">
              <a:lnSpc>
                <a:spcPct val="90000"/>
              </a:lnSpc>
              <a:spcBef>
                <a:spcPct val="20000"/>
              </a:spcBef>
              <a:buFontTx/>
              <a:buChar char="–"/>
              <a:defRPr/>
            </a:pPr>
            <a:r>
              <a:rPr lang="en-US" altLang="en-US" sz="2000" dirty="0" smtClean="0">
                <a:latin typeface="+mn-lt"/>
                <a:cs typeface="Times New Roman" pitchFamily="18" charset="0"/>
              </a:rPr>
              <a:t>Water Companies</a:t>
            </a:r>
          </a:p>
          <a:p>
            <a:pPr lvl="1" eaLnBrk="1" hangingPunct="1">
              <a:lnSpc>
                <a:spcPct val="90000"/>
              </a:lnSpc>
              <a:spcBef>
                <a:spcPct val="20000"/>
              </a:spcBef>
              <a:buFontTx/>
              <a:buChar char="–"/>
              <a:defRPr/>
            </a:pPr>
            <a:r>
              <a:rPr lang="en-US" altLang="en-US" sz="2000" dirty="0" smtClean="0">
                <a:latin typeface="+mn-lt"/>
                <a:cs typeface="Times New Roman" pitchFamily="18" charset="0"/>
              </a:rPr>
              <a:t>Rail Roads</a:t>
            </a:r>
          </a:p>
          <a:p>
            <a:pPr lvl="1" eaLnBrk="1" hangingPunct="1">
              <a:lnSpc>
                <a:spcPct val="90000"/>
              </a:lnSpc>
              <a:spcBef>
                <a:spcPct val="20000"/>
              </a:spcBef>
              <a:buFontTx/>
              <a:buChar char="–"/>
              <a:defRPr/>
            </a:pPr>
            <a:r>
              <a:rPr lang="en-US" altLang="en-US" sz="2000" dirty="0" smtClean="0">
                <a:latin typeface="+mn-lt"/>
                <a:cs typeface="Times New Roman" pitchFamily="18" charset="0"/>
              </a:rPr>
              <a:t>Telecommunications</a:t>
            </a:r>
          </a:p>
          <a:p>
            <a:pPr lvl="1" eaLnBrk="1" hangingPunct="1">
              <a:lnSpc>
                <a:spcPct val="90000"/>
              </a:lnSpc>
              <a:spcBef>
                <a:spcPct val="20000"/>
              </a:spcBef>
              <a:buFontTx/>
              <a:buChar char="–"/>
              <a:defRPr/>
            </a:pPr>
            <a:r>
              <a:rPr lang="en-US" altLang="en-US" sz="2000" dirty="0" smtClean="0">
                <a:latin typeface="+mn-lt"/>
                <a:cs typeface="Times New Roman" pitchFamily="18" charset="0"/>
              </a:rPr>
              <a:t>General Commercial Real Estate</a:t>
            </a:r>
          </a:p>
          <a:p>
            <a:pPr eaLnBrk="1" hangingPunct="1">
              <a:lnSpc>
                <a:spcPct val="90000"/>
              </a:lnSpc>
              <a:spcBef>
                <a:spcPct val="20000"/>
              </a:spcBef>
              <a:buFontTx/>
              <a:buChar char="•"/>
              <a:defRPr/>
            </a:pPr>
            <a:r>
              <a:rPr lang="en-US" altLang="en-US" sz="2200" dirty="0" smtClean="0">
                <a:latin typeface="+mn-lt"/>
                <a:cs typeface="Times New Roman" pitchFamily="18" charset="0"/>
              </a:rPr>
              <a:t>MAI,  AI-GRS Appraisal Institute</a:t>
            </a:r>
          </a:p>
          <a:p>
            <a:pPr eaLnBrk="1" hangingPunct="1">
              <a:lnSpc>
                <a:spcPct val="90000"/>
              </a:lnSpc>
              <a:spcBef>
                <a:spcPct val="20000"/>
              </a:spcBef>
              <a:buFontTx/>
              <a:buChar char="•"/>
              <a:defRPr/>
            </a:pPr>
            <a:r>
              <a:rPr lang="en-US" altLang="en-US" sz="2200" dirty="0" smtClean="0">
                <a:latin typeface="+mn-lt"/>
                <a:cs typeface="Times New Roman" pitchFamily="18" charset="0"/>
              </a:rPr>
              <a:t>MRICS, Member of the Royal Institution of Chartered Surveyors</a:t>
            </a:r>
          </a:p>
          <a:p>
            <a:pPr eaLnBrk="1" hangingPunct="1">
              <a:lnSpc>
                <a:spcPct val="90000"/>
              </a:lnSpc>
              <a:spcBef>
                <a:spcPct val="20000"/>
              </a:spcBef>
              <a:buFontTx/>
              <a:buChar char="•"/>
              <a:defRPr/>
            </a:pPr>
            <a:r>
              <a:rPr lang="en-US" altLang="en-US" sz="2200" dirty="0" smtClean="0">
                <a:latin typeface="+mn-lt"/>
                <a:cs typeface="Times New Roman" pitchFamily="18" charset="0"/>
              </a:rPr>
              <a:t>State Certified General Real Estate Appraiser, multiple states</a:t>
            </a:r>
          </a:p>
        </p:txBody>
      </p:sp>
      <p:sp>
        <p:nvSpPr>
          <p:cNvPr id="1434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tx2"/>
                </a:solidFill>
              </a:rPr>
              <a:t>Federal Appraisal &amp; Consulting LLC</a:t>
            </a:r>
          </a:p>
        </p:txBody>
      </p:sp>
      <p:sp>
        <p:nvSpPr>
          <p:cNvPr id="1434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52C7CF7-1872-4705-9001-9FFA7984095F}" type="slidenum">
              <a:rPr lang="en-US" altLang="en-US" smtClean="0">
                <a:solidFill>
                  <a:schemeClr val="tx2"/>
                </a:solidFill>
              </a:rPr>
              <a:pPr/>
              <a:t>3</a:t>
            </a:fld>
            <a:endParaRPr lang="en-US" altLang="en-US" smtClean="0">
              <a:solidFill>
                <a:schemeClr val="tx2"/>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smtClean="0"/>
              <a:t>Market Value – Basis of Assessment</a:t>
            </a:r>
          </a:p>
        </p:txBody>
      </p:sp>
      <p:sp>
        <p:nvSpPr>
          <p:cNvPr id="3" name="Content Placeholder 2"/>
          <p:cNvSpPr>
            <a:spLocks noGrp="1"/>
          </p:cNvSpPr>
          <p:nvPr>
            <p:ph sz="quarter" idx="1"/>
          </p:nvPr>
        </p:nvSpPr>
        <p:spPr>
          <a:xfrm>
            <a:off x="457200" y="1219200"/>
            <a:ext cx="8229600" cy="4937125"/>
          </a:xfrm>
        </p:spPr>
        <p:txBody>
          <a:bodyPr/>
          <a:lstStyle/>
          <a:p>
            <a:pPr eaLnBrk="1" hangingPunct="1">
              <a:defRPr/>
            </a:pPr>
            <a:r>
              <a:rPr lang="en-US" dirty="0" smtClean="0"/>
              <a:t>Market Value - </a:t>
            </a:r>
            <a:r>
              <a:rPr lang="en-US" dirty="0"/>
              <a:t>The </a:t>
            </a:r>
            <a:r>
              <a:rPr lang="en-US" b="1" u="sng" dirty="0" smtClean="0"/>
              <a:t>most probable </a:t>
            </a:r>
            <a:r>
              <a:rPr lang="en-US" dirty="0" smtClean="0"/>
              <a:t>price </a:t>
            </a:r>
            <a:r>
              <a:rPr lang="en-US" dirty="0"/>
              <a:t>that the specified property interest should sell for in a competitive market after a reasonable exposure time, as of a specified date, in cash, or in terms equivalent to cash, under all conditions requisite to a fair sale, with the buyer and seller each </a:t>
            </a:r>
            <a:r>
              <a:rPr lang="en-US" b="1" u="sng" dirty="0"/>
              <a:t>acting prudently, knowledgeably, for self-interest, and assuming that neither is under duress</a:t>
            </a:r>
            <a:r>
              <a:rPr lang="en-US" dirty="0"/>
              <a:t>. </a:t>
            </a:r>
            <a:endParaRPr lang="en-US" dirty="0" smtClean="0"/>
          </a:p>
          <a:p>
            <a:pPr marL="274638" lvl="1" indent="0" eaLnBrk="1" hangingPunct="1">
              <a:buFont typeface="Wingdings 3" panose="05040102010807070707" pitchFamily="18" charset="2"/>
              <a:buNone/>
              <a:defRPr/>
            </a:pPr>
            <a:r>
              <a:rPr lang="en-US" sz="1400" dirty="0" smtClean="0"/>
              <a:t>Source:  Appraisal Institute, </a:t>
            </a:r>
            <a:r>
              <a:rPr lang="en-US" sz="1400" i="1" dirty="0" smtClean="0"/>
              <a:t>The Dictionary of Real Estate Appraisal</a:t>
            </a:r>
            <a:r>
              <a:rPr lang="en-US" sz="1400" dirty="0" smtClean="0"/>
              <a:t>, 5th ed. (Chicago: Appraisal Institute, 2010).</a:t>
            </a:r>
          </a:p>
          <a:p>
            <a:pPr marL="274638" lvl="1" indent="0" eaLnBrk="1" hangingPunct="1">
              <a:buFont typeface="Wingdings 3" panose="05040102010807070707" pitchFamily="18" charset="2"/>
              <a:buNone/>
              <a:defRPr/>
            </a:pPr>
            <a:endParaRPr lang="en-US" sz="1400" dirty="0" smtClean="0"/>
          </a:p>
          <a:p>
            <a:pPr eaLnBrk="1" hangingPunct="1">
              <a:defRPr/>
            </a:pPr>
            <a:r>
              <a:rPr lang="en-US" altLang="en-US" dirty="0" smtClean="0"/>
              <a:t>Market </a:t>
            </a:r>
            <a:r>
              <a:rPr lang="en-US" altLang="en-US" dirty="0"/>
              <a:t>Value = Value in </a:t>
            </a:r>
            <a:r>
              <a:rPr lang="en-US" altLang="en-US" dirty="0" smtClean="0"/>
              <a:t>Exchange</a:t>
            </a:r>
          </a:p>
        </p:txBody>
      </p:sp>
      <p:sp>
        <p:nvSpPr>
          <p:cNvPr id="21508"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tx2"/>
                </a:solidFill>
              </a:rPr>
              <a:t>Federal Appraisal &amp; Consulting LLC</a:t>
            </a:r>
          </a:p>
        </p:txBody>
      </p:sp>
      <p:sp>
        <p:nvSpPr>
          <p:cNvPr id="21509"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051D176-F9AB-4716-8723-2BA87F389DC3}" type="slidenum">
              <a:rPr lang="en-US" altLang="en-US" smtClean="0">
                <a:solidFill>
                  <a:schemeClr val="tx2"/>
                </a:solidFill>
              </a:rPr>
              <a:pPr/>
              <a:t>30</a:t>
            </a:fld>
            <a:endParaRPr lang="en-US" altLang="en-US" smtClean="0">
              <a:solidFill>
                <a:schemeClr val="tx2"/>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smtClean="0"/>
              <a:t>Value in Use v. Value in Exchange</a:t>
            </a:r>
          </a:p>
        </p:txBody>
      </p:sp>
      <p:sp>
        <p:nvSpPr>
          <p:cNvPr id="24579" name="Content Placeholder 2"/>
          <p:cNvSpPr>
            <a:spLocks noGrp="1"/>
          </p:cNvSpPr>
          <p:nvPr>
            <p:ph sz="quarter" idx="1"/>
          </p:nvPr>
        </p:nvSpPr>
        <p:spPr>
          <a:xfrm>
            <a:off x="457200" y="1219200"/>
            <a:ext cx="8229600" cy="4937125"/>
          </a:xfrm>
        </p:spPr>
        <p:txBody>
          <a:bodyPr/>
          <a:lstStyle/>
          <a:p>
            <a:pPr eaLnBrk="1" hangingPunct="1"/>
            <a:r>
              <a:rPr lang="en-US" altLang="en-US" b="1" dirty="0"/>
              <a:t>value in exchange - </a:t>
            </a:r>
            <a:r>
              <a:rPr lang="en-US" altLang="en-US" dirty="0"/>
              <a:t>Attribution of value to goods or services based on what can be obtained for them in exchange for other goods and services.</a:t>
            </a:r>
            <a:br>
              <a:rPr lang="en-US" altLang="en-US" dirty="0"/>
            </a:br>
            <a:endParaRPr lang="en-US" altLang="en-US" dirty="0" smtClean="0"/>
          </a:p>
          <a:p>
            <a:pPr eaLnBrk="1" hangingPunct="1"/>
            <a:r>
              <a:rPr lang="en-US" altLang="en-US" b="1" dirty="0" smtClean="0"/>
              <a:t>value in use</a:t>
            </a:r>
            <a:r>
              <a:rPr lang="en-US" altLang="en-US" dirty="0" smtClean="0"/>
              <a:t> - The value of a property assuming a specific use, which may or may not be the property’s highest and best use on the effective date of the appraisal.   Value in use </a:t>
            </a:r>
            <a:r>
              <a:rPr lang="en-US" altLang="en-US" b="1" u="sng" dirty="0" smtClean="0"/>
              <a:t>may</a:t>
            </a:r>
            <a:r>
              <a:rPr lang="en-US" altLang="en-US" dirty="0" smtClean="0"/>
              <a:t> or may not </a:t>
            </a:r>
            <a:r>
              <a:rPr lang="en-US" altLang="en-US" b="1" u="sng" dirty="0" smtClean="0"/>
              <a:t>be equal to market value </a:t>
            </a:r>
            <a:r>
              <a:rPr lang="en-US" altLang="en-US" dirty="0" smtClean="0"/>
              <a:t>but is different conceptually. </a:t>
            </a:r>
          </a:p>
          <a:p>
            <a:pPr marL="0" indent="0" eaLnBrk="1" hangingPunct="1">
              <a:buNone/>
            </a:pPr>
            <a:r>
              <a:rPr lang="en-US" altLang="en-US" dirty="0" smtClean="0"/>
              <a:t>   </a:t>
            </a:r>
            <a:r>
              <a:rPr lang="en-US" altLang="en-US" sz="1400" dirty="0" smtClean="0"/>
              <a:t>Source: Appraisal Institute, </a:t>
            </a:r>
            <a:r>
              <a:rPr lang="en-US" altLang="en-US" sz="1400" i="1" dirty="0" smtClean="0"/>
              <a:t>The Dictionary of Real Estate Appraisal</a:t>
            </a:r>
            <a:r>
              <a:rPr lang="en-US" altLang="en-US" sz="1400" dirty="0" smtClean="0"/>
              <a:t>, 5th ed. (Chicago: Appraisal Institute, 2010).</a:t>
            </a:r>
          </a:p>
        </p:txBody>
      </p:sp>
      <p:sp>
        <p:nvSpPr>
          <p:cNvPr id="24580"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tx2"/>
                </a:solidFill>
              </a:rPr>
              <a:t>Federal Appraisal &amp; Consulting LLC</a:t>
            </a:r>
          </a:p>
        </p:txBody>
      </p:sp>
      <p:sp>
        <p:nvSpPr>
          <p:cNvPr id="24581"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5E0EDE5-3EAB-4921-A3C5-1C9850D63207}" type="slidenum">
              <a:rPr lang="en-US" altLang="en-US" smtClean="0">
                <a:solidFill>
                  <a:schemeClr val="tx2"/>
                </a:solidFill>
              </a:rPr>
              <a:pPr/>
              <a:t>31</a:t>
            </a:fld>
            <a:endParaRPr lang="en-US" altLang="en-US" smtClean="0">
              <a:solidFill>
                <a:schemeClr val="tx2"/>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dirty="0" smtClean="0"/>
              <a:t>Market Value v </a:t>
            </a:r>
            <a:r>
              <a:rPr lang="en-US" altLang="en-US" dirty="0"/>
              <a:t>Value in </a:t>
            </a:r>
            <a:r>
              <a:rPr lang="en-US" altLang="en-US" dirty="0" smtClean="0"/>
              <a:t>Use</a:t>
            </a:r>
          </a:p>
        </p:txBody>
      </p:sp>
      <p:sp>
        <p:nvSpPr>
          <p:cNvPr id="3" name="Content Placeholder 2"/>
          <p:cNvSpPr>
            <a:spLocks noGrp="1"/>
          </p:cNvSpPr>
          <p:nvPr>
            <p:ph sz="quarter" idx="1"/>
          </p:nvPr>
        </p:nvSpPr>
        <p:spPr>
          <a:xfrm>
            <a:off x="457200" y="1219200"/>
            <a:ext cx="8229600" cy="4937125"/>
          </a:xfrm>
        </p:spPr>
        <p:txBody>
          <a:bodyPr/>
          <a:lstStyle/>
          <a:p>
            <a:pPr eaLnBrk="1" hangingPunct="1">
              <a:defRPr/>
            </a:pPr>
            <a:r>
              <a:rPr lang="en-US" altLang="en-US" sz="2400" b="1" dirty="0"/>
              <a:t>value in use</a:t>
            </a:r>
            <a:r>
              <a:rPr lang="en-US" altLang="en-US" sz="2400" dirty="0"/>
              <a:t> - The value of a property assuming a specific use, which may or may not be the property’s highest and best use on the effective date of the appraisal. </a:t>
            </a:r>
            <a:endParaRPr lang="en-US" altLang="en-US" sz="2400" dirty="0" smtClean="0"/>
          </a:p>
          <a:p>
            <a:pPr eaLnBrk="1" hangingPunct="1">
              <a:defRPr/>
            </a:pPr>
            <a:endParaRPr lang="en-US" sz="2400" dirty="0"/>
          </a:p>
          <a:p>
            <a:pPr eaLnBrk="1" hangingPunct="1">
              <a:defRPr/>
            </a:pPr>
            <a:r>
              <a:rPr lang="en-US" sz="2400" dirty="0" smtClean="0"/>
              <a:t>Market Value - </a:t>
            </a:r>
            <a:r>
              <a:rPr lang="en-US" sz="2400" strike="sngStrike" dirty="0" smtClean="0"/>
              <a:t>The </a:t>
            </a:r>
            <a:r>
              <a:rPr lang="en-US" sz="2400" b="1" dirty="0"/>
              <a:t>most probable </a:t>
            </a:r>
            <a:r>
              <a:rPr lang="en-US" sz="2400" strike="sngStrike" dirty="0"/>
              <a:t>price that the specified property interest should sell for in a competitive market after a reasonable exposure time, as of a specified date, in cash, or in terms equivalent to cash, under all conditions requisite to a fair sale, with the </a:t>
            </a:r>
            <a:r>
              <a:rPr lang="en-US" sz="2400" b="1" dirty="0"/>
              <a:t>buyer </a:t>
            </a:r>
            <a:r>
              <a:rPr lang="en-US" sz="2400" strike="sngStrike" dirty="0"/>
              <a:t>and seller each acting prudently, knowledgeably, for self-interest, and assuming that neither is under duress.</a:t>
            </a:r>
            <a:r>
              <a:rPr lang="en-US" sz="2400" dirty="0"/>
              <a:t> </a:t>
            </a:r>
          </a:p>
          <a:p>
            <a:pPr eaLnBrk="1" hangingPunct="1">
              <a:defRPr/>
            </a:pPr>
            <a:endParaRPr lang="en-US" altLang="en-US" dirty="0"/>
          </a:p>
        </p:txBody>
      </p:sp>
      <p:sp>
        <p:nvSpPr>
          <p:cNvPr id="21508"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tx2"/>
                </a:solidFill>
              </a:rPr>
              <a:t>Federal Appraisal &amp; Consulting LLC</a:t>
            </a:r>
          </a:p>
        </p:txBody>
      </p:sp>
      <p:sp>
        <p:nvSpPr>
          <p:cNvPr id="21509"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051D176-F9AB-4716-8723-2BA87F389DC3}" type="slidenum">
              <a:rPr lang="en-US" altLang="en-US" smtClean="0">
                <a:solidFill>
                  <a:schemeClr val="tx2"/>
                </a:solidFill>
              </a:rPr>
              <a:pPr/>
              <a:t>32</a:t>
            </a:fld>
            <a:endParaRPr lang="en-US" altLang="en-US" smtClean="0">
              <a:solidFill>
                <a:schemeClr val="tx2"/>
              </a:solidFill>
            </a:endParaRPr>
          </a:p>
        </p:txBody>
      </p:sp>
    </p:spTree>
    <p:extLst>
      <p:ext uri="{BB962C8B-B14F-4D97-AF65-F5344CB8AC3E}">
        <p14:creationId xmlns:p14="http://schemas.microsoft.com/office/powerpoint/2010/main" val="9602066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152400"/>
            <a:ext cx="8229600" cy="1219200"/>
          </a:xfrm>
        </p:spPr>
        <p:txBody>
          <a:bodyPr/>
          <a:lstStyle/>
          <a:p>
            <a:pPr eaLnBrk="1" hangingPunct="1"/>
            <a:r>
              <a:rPr lang="en-US" altLang="en-US" smtClean="0"/>
              <a:t>Highest and Best Use </a:t>
            </a:r>
          </a:p>
        </p:txBody>
      </p:sp>
      <p:sp>
        <p:nvSpPr>
          <p:cNvPr id="3" name="Content Placeholder 2"/>
          <p:cNvSpPr>
            <a:spLocks noGrp="1"/>
          </p:cNvSpPr>
          <p:nvPr>
            <p:ph sz="quarter" idx="1"/>
          </p:nvPr>
        </p:nvSpPr>
        <p:spPr>
          <a:xfrm>
            <a:off x="457200" y="1600200"/>
            <a:ext cx="8229600" cy="4556125"/>
          </a:xfrm>
        </p:spPr>
        <p:txBody>
          <a:bodyPr/>
          <a:lstStyle/>
          <a:p>
            <a:pPr eaLnBrk="1" hangingPunct="1">
              <a:defRPr/>
            </a:pPr>
            <a:r>
              <a:rPr lang="en-US" dirty="0"/>
              <a:t>The </a:t>
            </a:r>
            <a:r>
              <a:rPr lang="en-US" b="1" u="sng" dirty="0"/>
              <a:t>reasonably probable </a:t>
            </a:r>
            <a:r>
              <a:rPr lang="en-US" dirty="0"/>
              <a:t>and legal use of vacant land or an improved property that is physically possible, appropriately supported, financially feasible, and that results in the highest value. The four criteria the highest and best use must meet are legal permissibility, physical possibility, financial feasibility, and maximum productivity</a:t>
            </a:r>
            <a:r>
              <a:rPr lang="en-US" dirty="0" smtClean="0"/>
              <a:t>.</a:t>
            </a:r>
          </a:p>
          <a:p>
            <a:pPr marL="274638" lvl="1" indent="0" eaLnBrk="1" hangingPunct="1">
              <a:buNone/>
              <a:defRPr/>
            </a:pPr>
            <a:endParaRPr lang="en-US" sz="1100" dirty="0" smtClean="0"/>
          </a:p>
          <a:p>
            <a:pPr marL="274638" lvl="1" indent="0" eaLnBrk="1" hangingPunct="1">
              <a:buNone/>
              <a:defRPr/>
            </a:pPr>
            <a:r>
              <a:rPr lang="en-US" sz="1400" dirty="0" smtClean="0"/>
              <a:t>Source: Appraisal Institute, </a:t>
            </a:r>
            <a:r>
              <a:rPr lang="en-US" sz="1400" i="1" dirty="0" smtClean="0"/>
              <a:t>The Dictionary of Real Estate Appraisal</a:t>
            </a:r>
            <a:r>
              <a:rPr lang="en-US" sz="1400" dirty="0" smtClean="0"/>
              <a:t>, 5th ed. (Chicago: Appraisal Institute, 2010).</a:t>
            </a:r>
            <a:endParaRPr lang="en-US" sz="1400" dirty="0"/>
          </a:p>
        </p:txBody>
      </p:sp>
      <p:sp>
        <p:nvSpPr>
          <p:cNvPr id="22532"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tx2"/>
                </a:solidFill>
              </a:rPr>
              <a:t>Federal Appraisal &amp; Consulting LLC</a:t>
            </a:r>
          </a:p>
        </p:txBody>
      </p:sp>
      <p:sp>
        <p:nvSpPr>
          <p:cNvPr id="22533"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6686ACE-AA4C-4342-A5B6-0804D414BD03}" type="slidenum">
              <a:rPr lang="en-US" altLang="en-US" smtClean="0">
                <a:solidFill>
                  <a:schemeClr val="tx2"/>
                </a:solidFill>
              </a:rPr>
              <a:pPr/>
              <a:t>33</a:t>
            </a:fld>
            <a:endParaRPr lang="en-US" altLang="en-US" smtClean="0">
              <a:solidFill>
                <a:schemeClr val="tx2"/>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152400"/>
            <a:ext cx="8229600" cy="1219200"/>
          </a:xfrm>
        </p:spPr>
        <p:txBody>
          <a:bodyPr/>
          <a:lstStyle/>
          <a:p>
            <a:pPr eaLnBrk="1" hangingPunct="1"/>
            <a:r>
              <a:rPr lang="en-US" altLang="en-US" smtClean="0"/>
              <a:t>Highest and Best Use </a:t>
            </a:r>
          </a:p>
        </p:txBody>
      </p:sp>
      <p:sp>
        <p:nvSpPr>
          <p:cNvPr id="23555" name="Content Placeholder 2"/>
          <p:cNvSpPr>
            <a:spLocks noGrp="1"/>
          </p:cNvSpPr>
          <p:nvPr>
            <p:ph sz="quarter" idx="1"/>
          </p:nvPr>
        </p:nvSpPr>
        <p:spPr>
          <a:xfrm>
            <a:off x="457200" y="1600200"/>
            <a:ext cx="8229600" cy="4556125"/>
          </a:xfrm>
        </p:spPr>
        <p:txBody>
          <a:bodyPr/>
          <a:lstStyle/>
          <a:p>
            <a:pPr eaLnBrk="1" hangingPunct="1"/>
            <a:r>
              <a:rPr lang="en-US" altLang="en-US" dirty="0" smtClean="0"/>
              <a:t>Required for Determination of Market Value</a:t>
            </a:r>
          </a:p>
          <a:p>
            <a:pPr eaLnBrk="1" hangingPunct="1"/>
            <a:r>
              <a:rPr lang="en-US" altLang="en-US" dirty="0" smtClean="0"/>
              <a:t>Must be a “Reasonably Probable” Use</a:t>
            </a:r>
          </a:p>
          <a:p>
            <a:pPr lvl="1" eaLnBrk="1" hangingPunct="1"/>
            <a:r>
              <a:rPr lang="en-US" altLang="en-US" dirty="0" smtClean="0"/>
              <a:t>Most likely use</a:t>
            </a:r>
          </a:p>
          <a:p>
            <a:pPr lvl="1" eaLnBrk="1" hangingPunct="1"/>
            <a:r>
              <a:rPr lang="en-US" altLang="en-US" dirty="0" smtClean="0"/>
              <a:t>Most likely user or group of users</a:t>
            </a:r>
          </a:p>
          <a:p>
            <a:pPr eaLnBrk="1" hangingPunct="1"/>
            <a:endParaRPr lang="en-US" altLang="en-US" dirty="0" smtClean="0"/>
          </a:p>
        </p:txBody>
      </p:sp>
      <p:sp>
        <p:nvSpPr>
          <p:cNvPr id="23556"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tx2"/>
                </a:solidFill>
              </a:rPr>
              <a:t>Federal Appraisal &amp; Consulting LLC</a:t>
            </a:r>
          </a:p>
        </p:txBody>
      </p:sp>
      <p:sp>
        <p:nvSpPr>
          <p:cNvPr id="23557"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F412478-4D87-45E9-BC5B-3FA37937D8BA}" type="slidenum">
              <a:rPr lang="en-US" altLang="en-US" smtClean="0">
                <a:solidFill>
                  <a:schemeClr val="tx2"/>
                </a:solidFill>
              </a:rPr>
              <a:pPr/>
              <a:t>34</a:t>
            </a:fld>
            <a:endParaRPr lang="en-US" altLang="en-US" smtClean="0">
              <a:solidFill>
                <a:schemeClr val="tx2"/>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Property Rights Appraised</a:t>
            </a:r>
            <a:endParaRPr lang="en-US" dirty="0"/>
          </a:p>
        </p:txBody>
      </p:sp>
      <p:sp>
        <p:nvSpPr>
          <p:cNvPr id="3" name="Content Placeholder 2"/>
          <p:cNvSpPr>
            <a:spLocks noGrp="1"/>
          </p:cNvSpPr>
          <p:nvPr>
            <p:ph sz="quarter" idx="1"/>
          </p:nvPr>
        </p:nvSpPr>
        <p:spPr/>
        <p:txBody>
          <a:bodyPr/>
          <a:lstStyle/>
          <a:p>
            <a:r>
              <a:rPr lang="en-US" dirty="0" smtClean="0"/>
              <a:t>Property Taxation – Fee Simple, full bundle of rights</a:t>
            </a:r>
          </a:p>
          <a:p>
            <a:pPr lvl="1"/>
            <a:r>
              <a:rPr lang="en-US" dirty="0" smtClean="0"/>
              <a:t>If highest and best use is for leasing out property, then</a:t>
            </a:r>
          </a:p>
          <a:p>
            <a:pPr lvl="2"/>
            <a:r>
              <a:rPr lang="en-US" dirty="0" smtClean="0"/>
              <a:t>Immediately assume leased up to stabilized levels, or</a:t>
            </a:r>
          </a:p>
          <a:p>
            <a:pPr lvl="2"/>
            <a:r>
              <a:rPr lang="en-US" dirty="0" smtClean="0"/>
              <a:t>Assume a lease up period, before stabilization?</a:t>
            </a:r>
          </a:p>
          <a:p>
            <a:pPr lvl="2"/>
            <a:endParaRPr lang="en-US" dirty="0"/>
          </a:p>
          <a:p>
            <a:pPr lvl="2"/>
            <a:r>
              <a:rPr lang="en-US" dirty="0" smtClean="0"/>
              <a:t>Either case assumes leased fee.</a:t>
            </a:r>
          </a:p>
          <a:p>
            <a:endParaRPr lang="en-US" dirty="0"/>
          </a:p>
          <a:p>
            <a:r>
              <a:rPr lang="en-US" dirty="0" smtClean="0"/>
              <a:t>Deed Restrictions do not grant full bundle of right, not true fee simple</a:t>
            </a:r>
          </a:p>
          <a:p>
            <a:pPr lvl="1"/>
            <a:r>
              <a:rPr lang="en-US" dirty="0" smtClean="0"/>
              <a:t>Should or should not be considered?</a:t>
            </a:r>
            <a:endParaRPr lang="en-US" dirty="0"/>
          </a:p>
        </p:txBody>
      </p:sp>
      <p:sp>
        <p:nvSpPr>
          <p:cNvPr id="4" name="Footer Placeholder 3"/>
          <p:cNvSpPr>
            <a:spLocks noGrp="1"/>
          </p:cNvSpPr>
          <p:nvPr>
            <p:ph type="ftr" sz="quarter" idx="11"/>
          </p:nvPr>
        </p:nvSpPr>
        <p:spPr/>
        <p:txBody>
          <a:bodyPr/>
          <a:lstStyle/>
          <a:p>
            <a:pPr>
              <a:defRPr/>
            </a:pPr>
            <a:r>
              <a:rPr lang="en-US" altLang="en-US" smtClean="0"/>
              <a:t>Federal Appraisal &amp; Consulting LLC</a:t>
            </a:r>
            <a:endParaRPr lang="en-US" altLang="en-US"/>
          </a:p>
        </p:txBody>
      </p:sp>
      <p:sp>
        <p:nvSpPr>
          <p:cNvPr id="5" name="Slide Number Placeholder 4"/>
          <p:cNvSpPr>
            <a:spLocks noGrp="1"/>
          </p:cNvSpPr>
          <p:nvPr>
            <p:ph type="sldNum" sz="quarter" idx="12"/>
          </p:nvPr>
        </p:nvSpPr>
        <p:spPr/>
        <p:txBody>
          <a:bodyPr/>
          <a:lstStyle/>
          <a:p>
            <a:pPr>
              <a:defRPr/>
            </a:pPr>
            <a:fld id="{B58B1814-B5EA-43E1-8942-38011C2854FE}" type="slidenum">
              <a:rPr lang="en-US" altLang="en-US" smtClean="0"/>
              <a:pPr>
                <a:defRPr/>
              </a:pPr>
              <a:t>35</a:t>
            </a:fld>
            <a:endParaRPr lang="en-US" altLang="en-US"/>
          </a:p>
        </p:txBody>
      </p:sp>
    </p:spTree>
    <p:extLst>
      <p:ext uri="{BB962C8B-B14F-4D97-AF65-F5344CB8AC3E}">
        <p14:creationId xmlns:p14="http://schemas.microsoft.com/office/powerpoint/2010/main" val="3076003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Purpose Property</a:t>
            </a:r>
            <a:endParaRPr lang="en-US" dirty="0"/>
          </a:p>
        </p:txBody>
      </p:sp>
      <p:sp>
        <p:nvSpPr>
          <p:cNvPr id="3" name="Content Placeholder 2"/>
          <p:cNvSpPr>
            <a:spLocks noGrp="1"/>
          </p:cNvSpPr>
          <p:nvPr>
            <p:ph sz="quarter" idx="1"/>
          </p:nvPr>
        </p:nvSpPr>
        <p:spPr/>
        <p:txBody>
          <a:bodyPr/>
          <a:lstStyle/>
          <a:p>
            <a:r>
              <a:rPr lang="en-US" dirty="0"/>
              <a:t>A property with a unique physical design, special construction materials, or a layout that particularly adapts its utility to the use for which it was built; also called a </a:t>
            </a:r>
            <a:r>
              <a:rPr lang="en-US" i="1" dirty="0"/>
              <a:t>special-design property</a:t>
            </a:r>
            <a:r>
              <a:rPr lang="en-US" dirty="0" smtClean="0"/>
              <a:t>.</a:t>
            </a:r>
          </a:p>
          <a:p>
            <a:r>
              <a:rPr lang="en-US" dirty="0" smtClean="0"/>
              <a:t>Limited Market Property – A property (or property right) that has relatively few potential buyers.</a:t>
            </a:r>
            <a:r>
              <a:rPr lang="en-US" dirty="0"/>
              <a:t/>
            </a:r>
            <a:br>
              <a:rPr lang="en-US" dirty="0"/>
            </a:br>
            <a:r>
              <a:rPr lang="en-US" sz="1400" dirty="0" smtClean="0"/>
              <a:t>Source</a:t>
            </a:r>
            <a:r>
              <a:rPr lang="en-US" sz="1400" dirty="0"/>
              <a:t>: Appraisal Institute, </a:t>
            </a:r>
            <a:r>
              <a:rPr lang="en-US" sz="1400" i="1" dirty="0"/>
              <a:t>The Dictionary of Real Estate Appraisal</a:t>
            </a:r>
            <a:r>
              <a:rPr lang="en-US" sz="1400" dirty="0"/>
              <a:t>, </a:t>
            </a:r>
            <a:r>
              <a:rPr lang="en-US" sz="1400" dirty="0" smtClean="0"/>
              <a:t>6th </a:t>
            </a:r>
            <a:r>
              <a:rPr lang="en-US" sz="1400" dirty="0"/>
              <a:t>ed. (Chicago: Appraisal Institute, </a:t>
            </a:r>
            <a:r>
              <a:rPr lang="en-US" sz="1400" dirty="0" smtClean="0"/>
              <a:t>2015).</a:t>
            </a:r>
            <a:r>
              <a:rPr lang="en-US" sz="1400" dirty="0"/>
              <a:t/>
            </a:r>
            <a:br>
              <a:rPr lang="en-US" sz="1400" dirty="0"/>
            </a:br>
            <a:r>
              <a:rPr lang="en-US" dirty="0" smtClean="0"/>
              <a:t>So, even if a Big/Junior Box has no other users than the current one,  </a:t>
            </a:r>
          </a:p>
          <a:p>
            <a:pPr lvl="1"/>
            <a:r>
              <a:rPr lang="en-US" dirty="0" smtClean="0"/>
              <a:t>Then it is not necessarily proof of obsolescence, </a:t>
            </a:r>
          </a:p>
          <a:p>
            <a:pPr lvl="1"/>
            <a:r>
              <a:rPr lang="en-US" dirty="0" smtClean="0"/>
              <a:t>but rather proof of its special purpose / limited market status,</a:t>
            </a:r>
          </a:p>
          <a:p>
            <a:pPr lvl="1"/>
            <a:r>
              <a:rPr lang="en-US" dirty="0" smtClean="0"/>
              <a:t>And then it should be assessed as special purpose property.</a:t>
            </a:r>
            <a:endParaRPr lang="en-US" dirty="0"/>
          </a:p>
        </p:txBody>
      </p:sp>
      <p:sp>
        <p:nvSpPr>
          <p:cNvPr id="4" name="Footer Placeholder 3"/>
          <p:cNvSpPr>
            <a:spLocks noGrp="1"/>
          </p:cNvSpPr>
          <p:nvPr>
            <p:ph type="ftr" sz="quarter" idx="11"/>
          </p:nvPr>
        </p:nvSpPr>
        <p:spPr/>
        <p:txBody>
          <a:bodyPr/>
          <a:lstStyle/>
          <a:p>
            <a:pPr>
              <a:defRPr/>
            </a:pPr>
            <a:r>
              <a:rPr lang="en-US" altLang="en-US" smtClean="0"/>
              <a:t>Federal Appraisal &amp; Consulting LLC</a:t>
            </a:r>
            <a:endParaRPr lang="en-US" altLang="en-US"/>
          </a:p>
        </p:txBody>
      </p:sp>
      <p:sp>
        <p:nvSpPr>
          <p:cNvPr id="5" name="Slide Number Placeholder 4"/>
          <p:cNvSpPr>
            <a:spLocks noGrp="1"/>
          </p:cNvSpPr>
          <p:nvPr>
            <p:ph type="sldNum" sz="quarter" idx="12"/>
          </p:nvPr>
        </p:nvSpPr>
        <p:spPr/>
        <p:txBody>
          <a:bodyPr/>
          <a:lstStyle/>
          <a:p>
            <a:pPr>
              <a:defRPr/>
            </a:pPr>
            <a:fld id="{B58B1814-B5EA-43E1-8942-38011C2854FE}" type="slidenum">
              <a:rPr lang="en-US" altLang="en-US" smtClean="0"/>
              <a:pPr>
                <a:defRPr/>
              </a:pPr>
              <a:t>36</a:t>
            </a:fld>
            <a:endParaRPr lang="en-US" altLang="en-US"/>
          </a:p>
        </p:txBody>
      </p:sp>
    </p:spTree>
    <p:extLst>
      <p:ext uri="{BB962C8B-B14F-4D97-AF65-F5344CB8AC3E}">
        <p14:creationId xmlns:p14="http://schemas.microsoft.com/office/powerpoint/2010/main" val="758302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152400"/>
            <a:ext cx="8229600" cy="1066800"/>
          </a:xfrm>
        </p:spPr>
        <p:txBody>
          <a:bodyPr/>
          <a:lstStyle/>
          <a:p>
            <a:pPr eaLnBrk="1" hangingPunct="1"/>
            <a:r>
              <a:rPr lang="en-US" altLang="en-US" dirty="0" smtClean="0"/>
              <a:t>Misperceptions over Concepts</a:t>
            </a:r>
          </a:p>
        </p:txBody>
      </p:sp>
      <p:sp>
        <p:nvSpPr>
          <p:cNvPr id="25603" name="Content Placeholder 2"/>
          <p:cNvSpPr>
            <a:spLocks noGrp="1"/>
          </p:cNvSpPr>
          <p:nvPr>
            <p:ph sz="quarter" idx="1"/>
          </p:nvPr>
        </p:nvSpPr>
        <p:spPr>
          <a:xfrm>
            <a:off x="457200" y="1905000"/>
            <a:ext cx="8229600" cy="4251325"/>
          </a:xfrm>
        </p:spPr>
        <p:txBody>
          <a:bodyPr/>
          <a:lstStyle/>
          <a:p>
            <a:pPr eaLnBrk="1" hangingPunct="1"/>
            <a:r>
              <a:rPr lang="en-US" altLang="en-US" dirty="0" smtClean="0"/>
              <a:t>Five areas of debate</a:t>
            </a:r>
          </a:p>
        </p:txBody>
      </p:sp>
      <p:sp>
        <p:nvSpPr>
          <p:cNvPr id="25604"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tx2"/>
                </a:solidFill>
              </a:rPr>
              <a:t>Federal Appraisal &amp; Consulting LLC</a:t>
            </a:r>
          </a:p>
        </p:txBody>
      </p:sp>
      <p:sp>
        <p:nvSpPr>
          <p:cNvPr id="25605"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49CE913-07EC-420F-9AD6-981B48E34056}" type="slidenum">
              <a:rPr lang="en-US" altLang="en-US" smtClean="0">
                <a:solidFill>
                  <a:schemeClr val="tx2"/>
                </a:solidFill>
              </a:rPr>
              <a:pPr/>
              <a:t>37</a:t>
            </a:fld>
            <a:endParaRPr lang="en-US" altLang="en-US" smtClean="0">
              <a:solidFill>
                <a:schemeClr val="tx2"/>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152400"/>
            <a:ext cx="8229600" cy="1066800"/>
          </a:xfrm>
        </p:spPr>
        <p:txBody>
          <a:bodyPr/>
          <a:lstStyle/>
          <a:p>
            <a:pPr eaLnBrk="1" hangingPunct="1"/>
            <a:r>
              <a:rPr lang="en-US" altLang="en-US" dirty="0" smtClean="0"/>
              <a:t>Misperceptions over Concepts, 1</a:t>
            </a:r>
          </a:p>
        </p:txBody>
      </p:sp>
      <p:sp>
        <p:nvSpPr>
          <p:cNvPr id="3" name="Content Placeholder 2"/>
          <p:cNvSpPr>
            <a:spLocks noGrp="1"/>
          </p:cNvSpPr>
          <p:nvPr>
            <p:ph sz="quarter" idx="1"/>
          </p:nvPr>
        </p:nvSpPr>
        <p:spPr>
          <a:xfrm>
            <a:off x="457200" y="1905000"/>
            <a:ext cx="8229600" cy="4251325"/>
          </a:xfrm>
        </p:spPr>
        <p:txBody>
          <a:bodyPr/>
          <a:lstStyle/>
          <a:p>
            <a:pPr eaLnBrk="1" hangingPunct="1"/>
            <a:r>
              <a:rPr lang="en-US" altLang="en-US" smtClean="0"/>
              <a:t>Four criteria in H&amp;BU – No, there’s really five</a:t>
            </a:r>
          </a:p>
          <a:p>
            <a:pPr marL="788988" lvl="1" indent="-514350" eaLnBrk="1" hangingPunct="1">
              <a:buFont typeface="Bookman Old Style" panose="02050604050505020204" pitchFamily="18" charset="0"/>
              <a:buAutoNum type="arabicPeriod"/>
            </a:pPr>
            <a:r>
              <a:rPr lang="en-US" altLang="en-US" smtClean="0"/>
              <a:t>Physically possible</a:t>
            </a:r>
          </a:p>
          <a:p>
            <a:pPr marL="788988" lvl="1" indent="-514350" eaLnBrk="1" hangingPunct="1">
              <a:buFont typeface="Bookman Old Style" panose="02050604050505020204" pitchFamily="18" charset="0"/>
              <a:buAutoNum type="arabicPeriod"/>
            </a:pPr>
            <a:r>
              <a:rPr lang="en-US" altLang="en-US" smtClean="0"/>
              <a:t>Legal</a:t>
            </a:r>
          </a:p>
          <a:p>
            <a:pPr marL="788988" lvl="1" indent="-514350" eaLnBrk="1" hangingPunct="1">
              <a:buFont typeface="Bookman Old Style" panose="02050604050505020204" pitchFamily="18" charset="0"/>
              <a:buAutoNum type="arabicPeriod"/>
            </a:pPr>
            <a:r>
              <a:rPr lang="en-US" altLang="en-US" smtClean="0"/>
              <a:t>Financially feasible</a:t>
            </a:r>
          </a:p>
          <a:p>
            <a:pPr marL="788988" lvl="1" indent="-514350" eaLnBrk="1" hangingPunct="1">
              <a:buFont typeface="Bookman Old Style" panose="02050604050505020204" pitchFamily="18" charset="0"/>
              <a:buAutoNum type="arabicPeriod"/>
            </a:pPr>
            <a:r>
              <a:rPr lang="en-US" altLang="en-US" smtClean="0"/>
              <a:t>Maximally productive</a:t>
            </a:r>
          </a:p>
          <a:p>
            <a:pPr marL="788988" lvl="1" indent="-514350" eaLnBrk="1" hangingPunct="1">
              <a:buFont typeface="Bookman Old Style" panose="02050604050505020204" pitchFamily="18" charset="0"/>
              <a:buAutoNum type="arabicPeriod"/>
            </a:pPr>
            <a:endParaRPr lang="en-US" altLang="en-US" smtClean="0"/>
          </a:p>
          <a:p>
            <a:pPr marL="788988" lvl="1" indent="-514350" eaLnBrk="1" hangingPunct="1">
              <a:buFont typeface="Bookman Old Style" panose="02050604050505020204" pitchFamily="18" charset="0"/>
              <a:buAutoNum type="arabicPeriod"/>
            </a:pPr>
            <a:r>
              <a:rPr lang="en-US" altLang="en-US" smtClean="0"/>
              <a:t>Reasonably probable</a:t>
            </a:r>
          </a:p>
        </p:txBody>
      </p:sp>
      <p:sp>
        <p:nvSpPr>
          <p:cNvPr id="26628"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tx2"/>
                </a:solidFill>
              </a:rPr>
              <a:t>Federal Appraisal &amp; Consulting LLC</a:t>
            </a:r>
          </a:p>
        </p:txBody>
      </p:sp>
      <p:sp>
        <p:nvSpPr>
          <p:cNvPr id="26629"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30C7F13-0C42-431E-8780-E5DFA61BDB52}" type="slidenum">
              <a:rPr lang="en-US" altLang="en-US" smtClean="0">
                <a:solidFill>
                  <a:schemeClr val="tx2"/>
                </a:solidFill>
              </a:rPr>
              <a:pPr/>
              <a:t>38</a:t>
            </a:fld>
            <a:endParaRPr lang="en-US" altLang="en-US"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Highest and Best Uses and Users</a:t>
            </a:r>
            <a:endParaRPr lang="en-US" dirty="0"/>
          </a:p>
        </p:txBody>
      </p:sp>
      <p:sp>
        <p:nvSpPr>
          <p:cNvPr id="3" name="Content Placeholder 2"/>
          <p:cNvSpPr>
            <a:spLocks noGrp="1"/>
          </p:cNvSpPr>
          <p:nvPr>
            <p:ph sz="quarter" idx="1"/>
          </p:nvPr>
        </p:nvSpPr>
        <p:spPr/>
        <p:txBody>
          <a:bodyPr/>
          <a:lstStyle/>
          <a:p>
            <a:r>
              <a:rPr lang="en-US" dirty="0" smtClean="0"/>
              <a:t>Big/Junior Box Retailers</a:t>
            </a:r>
          </a:p>
          <a:p>
            <a:pPr lvl="1"/>
            <a:r>
              <a:rPr lang="en-US" dirty="0" smtClean="0"/>
              <a:t>First Generation versus Second Generation</a:t>
            </a:r>
          </a:p>
          <a:p>
            <a:pPr lvl="2"/>
            <a:r>
              <a:rPr lang="en-US" dirty="0" smtClean="0"/>
              <a:t>Used as designed and planned</a:t>
            </a:r>
          </a:p>
          <a:p>
            <a:pPr lvl="2"/>
            <a:r>
              <a:rPr lang="en-US" dirty="0" smtClean="0"/>
              <a:t>Used alternatively to original intent</a:t>
            </a:r>
          </a:p>
          <a:p>
            <a:pPr lvl="1"/>
            <a:r>
              <a:rPr lang="en-US" dirty="0" smtClean="0"/>
              <a:t>Owner Occupants versus </a:t>
            </a:r>
            <a:r>
              <a:rPr lang="en-US" dirty="0"/>
              <a:t>Investors/Landlords with </a:t>
            </a:r>
            <a:r>
              <a:rPr lang="en-US" dirty="0" smtClean="0"/>
              <a:t>Tenants</a:t>
            </a:r>
          </a:p>
          <a:p>
            <a:pPr lvl="1"/>
            <a:r>
              <a:rPr lang="en-US" dirty="0" smtClean="0"/>
              <a:t>Developers versus Buyers</a:t>
            </a:r>
          </a:p>
          <a:p>
            <a:r>
              <a:rPr lang="en-US" dirty="0" smtClean="0"/>
              <a:t>Redevelopers</a:t>
            </a:r>
          </a:p>
          <a:p>
            <a:pPr lvl="2"/>
            <a:r>
              <a:rPr lang="en-US" dirty="0" smtClean="0"/>
              <a:t>Of Improvements or of the land</a:t>
            </a:r>
          </a:p>
          <a:p>
            <a:r>
              <a:rPr lang="en-US" dirty="0" smtClean="0"/>
              <a:t>Second Generation</a:t>
            </a:r>
          </a:p>
          <a:p>
            <a:pPr lvl="1"/>
            <a:r>
              <a:rPr lang="en-US" dirty="0" smtClean="0"/>
              <a:t>Subject to functional obsolescence and/or economic obsolescence.</a:t>
            </a:r>
          </a:p>
        </p:txBody>
      </p:sp>
      <p:sp>
        <p:nvSpPr>
          <p:cNvPr id="4" name="Footer Placeholder 3"/>
          <p:cNvSpPr>
            <a:spLocks noGrp="1"/>
          </p:cNvSpPr>
          <p:nvPr>
            <p:ph type="ftr" sz="quarter" idx="11"/>
          </p:nvPr>
        </p:nvSpPr>
        <p:spPr/>
        <p:txBody>
          <a:bodyPr/>
          <a:lstStyle/>
          <a:p>
            <a:pPr>
              <a:defRPr/>
            </a:pPr>
            <a:r>
              <a:rPr lang="en-US" altLang="en-US" smtClean="0"/>
              <a:t>Federal Appraisal &amp; Consulting LLC</a:t>
            </a:r>
            <a:endParaRPr lang="en-US" altLang="en-US"/>
          </a:p>
        </p:txBody>
      </p:sp>
      <p:sp>
        <p:nvSpPr>
          <p:cNvPr id="5" name="Slide Number Placeholder 4"/>
          <p:cNvSpPr>
            <a:spLocks noGrp="1"/>
          </p:cNvSpPr>
          <p:nvPr>
            <p:ph type="sldNum" sz="quarter" idx="12"/>
          </p:nvPr>
        </p:nvSpPr>
        <p:spPr/>
        <p:txBody>
          <a:bodyPr/>
          <a:lstStyle/>
          <a:p>
            <a:pPr>
              <a:defRPr/>
            </a:pPr>
            <a:fld id="{B58B1814-B5EA-43E1-8942-38011C2854FE}" type="slidenum">
              <a:rPr lang="en-US" altLang="en-US" smtClean="0"/>
              <a:pPr>
                <a:defRPr/>
              </a:pPr>
              <a:t>39</a:t>
            </a:fld>
            <a:endParaRPr lang="en-US" altLang="en-US"/>
          </a:p>
        </p:txBody>
      </p:sp>
    </p:spTree>
    <p:extLst>
      <p:ext uri="{BB962C8B-B14F-4D97-AF65-F5344CB8AC3E}">
        <p14:creationId xmlns:p14="http://schemas.microsoft.com/office/powerpoint/2010/main" val="2944095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Rot="1" noChangeArrowheads="1"/>
          </p:cNvSpPr>
          <p:nvPr/>
        </p:nvSpPr>
        <p:spPr bwMode="auto">
          <a:xfrm>
            <a:off x="0" y="2746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3200" dirty="0" smtClean="0">
                <a:solidFill>
                  <a:schemeClr val="tx2"/>
                </a:solidFill>
                <a:latin typeface="+mj-lt"/>
              </a:rPr>
              <a:t>Chris Olmsted</a:t>
            </a:r>
            <a:endParaRPr lang="en-US" altLang="en-US" sz="2800" dirty="0" smtClean="0">
              <a:solidFill>
                <a:schemeClr val="tx2"/>
              </a:solidFill>
              <a:latin typeface="+mj-lt"/>
            </a:endParaRPr>
          </a:p>
        </p:txBody>
      </p:sp>
      <p:sp>
        <p:nvSpPr>
          <p:cNvPr id="4099" name="Rectangle 3"/>
          <p:cNvSpPr>
            <a:spLocks noRot="1" noChangeArrowheads="1"/>
          </p:cNvSpPr>
          <p:nvPr/>
        </p:nvSpPr>
        <p:spPr bwMode="auto">
          <a:xfrm>
            <a:off x="457200" y="1143000"/>
            <a:ext cx="8382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20000"/>
              </a:spcBef>
              <a:buFont typeface="Wingdings" pitchFamily="2" charset="2"/>
              <a:buNone/>
              <a:defRPr/>
            </a:pPr>
            <a:endParaRPr lang="en-US" altLang="en-US" sz="1900" u="sng" dirty="0" smtClean="0">
              <a:cs typeface="Times New Roman" pitchFamily="18" charset="0"/>
            </a:endParaRPr>
          </a:p>
          <a:p>
            <a:pPr eaLnBrk="1" hangingPunct="1">
              <a:lnSpc>
                <a:spcPct val="90000"/>
              </a:lnSpc>
              <a:spcBef>
                <a:spcPct val="20000"/>
              </a:spcBef>
              <a:buFontTx/>
              <a:buChar char="•"/>
              <a:defRPr/>
            </a:pPr>
            <a:r>
              <a:rPr lang="en-US" altLang="en-US" sz="2200" dirty="0" smtClean="0">
                <a:latin typeface="+mn-lt"/>
                <a:cs typeface="Times New Roman" pitchFamily="18" charset="0"/>
              </a:rPr>
              <a:t>Senior Manager – Federal Appraisal &amp; Consulting, LLC</a:t>
            </a:r>
          </a:p>
          <a:p>
            <a:pPr lvl="1" eaLnBrk="1" hangingPunct="1">
              <a:lnSpc>
                <a:spcPct val="90000"/>
              </a:lnSpc>
              <a:spcBef>
                <a:spcPct val="20000"/>
              </a:spcBef>
              <a:buFontTx/>
              <a:buChar char="•"/>
              <a:defRPr/>
            </a:pPr>
            <a:r>
              <a:rPr lang="en-US" altLang="en-US" sz="2200" dirty="0" smtClean="0">
                <a:latin typeface="+mn-lt"/>
                <a:cs typeface="Times New Roman" pitchFamily="18" charset="0"/>
              </a:rPr>
              <a:t>Whitehouse Station, NJ</a:t>
            </a:r>
          </a:p>
          <a:p>
            <a:pPr eaLnBrk="1" hangingPunct="1">
              <a:lnSpc>
                <a:spcPct val="90000"/>
              </a:lnSpc>
              <a:spcBef>
                <a:spcPct val="20000"/>
              </a:spcBef>
              <a:buFontTx/>
              <a:buChar char="•"/>
              <a:defRPr/>
            </a:pPr>
            <a:r>
              <a:rPr lang="en-US" altLang="en-US" sz="2200" dirty="0">
                <a:latin typeface="+mn-lt"/>
                <a:cs typeface="Times New Roman" pitchFamily="18" charset="0"/>
              </a:rPr>
              <a:t>9</a:t>
            </a:r>
            <a:r>
              <a:rPr lang="en-US" altLang="en-US" sz="2200" dirty="0" smtClean="0">
                <a:latin typeface="+mn-lt"/>
                <a:cs typeface="Times New Roman" pitchFamily="18" charset="0"/>
              </a:rPr>
              <a:t> years appraising</a:t>
            </a:r>
          </a:p>
          <a:p>
            <a:pPr eaLnBrk="1" hangingPunct="1">
              <a:lnSpc>
                <a:spcPct val="90000"/>
              </a:lnSpc>
              <a:spcBef>
                <a:spcPct val="20000"/>
              </a:spcBef>
              <a:buFontTx/>
              <a:buChar char="•"/>
              <a:defRPr/>
            </a:pPr>
            <a:r>
              <a:rPr lang="en-US" altLang="en-US" sz="2200" dirty="0" smtClean="0">
                <a:latin typeface="+mn-lt"/>
                <a:cs typeface="Times New Roman" pitchFamily="18" charset="0"/>
              </a:rPr>
              <a:t>Appraisal Specialties = Special Properties</a:t>
            </a:r>
          </a:p>
          <a:p>
            <a:pPr lvl="1" eaLnBrk="1" hangingPunct="1">
              <a:lnSpc>
                <a:spcPct val="90000"/>
              </a:lnSpc>
              <a:spcBef>
                <a:spcPct val="20000"/>
              </a:spcBef>
              <a:buFontTx/>
              <a:buChar char="–"/>
              <a:defRPr/>
            </a:pPr>
            <a:r>
              <a:rPr lang="en-US" altLang="en-US" sz="2000" dirty="0" smtClean="0">
                <a:latin typeface="+mn-lt"/>
                <a:cs typeface="Times New Roman" pitchFamily="18" charset="0"/>
              </a:rPr>
              <a:t>Power Plants</a:t>
            </a:r>
          </a:p>
          <a:p>
            <a:pPr lvl="1" eaLnBrk="1" hangingPunct="1">
              <a:lnSpc>
                <a:spcPct val="90000"/>
              </a:lnSpc>
              <a:spcBef>
                <a:spcPct val="20000"/>
              </a:spcBef>
              <a:buFontTx/>
              <a:buChar char="–"/>
              <a:defRPr/>
            </a:pPr>
            <a:r>
              <a:rPr lang="en-US" altLang="en-US" sz="2000" dirty="0" smtClean="0">
                <a:latin typeface="+mn-lt"/>
                <a:cs typeface="Times New Roman" pitchFamily="18" charset="0"/>
              </a:rPr>
              <a:t>Fuel Refineries</a:t>
            </a:r>
          </a:p>
          <a:p>
            <a:pPr lvl="1" eaLnBrk="1" hangingPunct="1">
              <a:lnSpc>
                <a:spcPct val="90000"/>
              </a:lnSpc>
              <a:spcBef>
                <a:spcPct val="20000"/>
              </a:spcBef>
              <a:buFontTx/>
              <a:buChar char="–"/>
              <a:defRPr/>
            </a:pPr>
            <a:r>
              <a:rPr lang="en-US" altLang="en-US" sz="2000" dirty="0" smtClean="0">
                <a:latin typeface="+mn-lt"/>
                <a:cs typeface="Times New Roman" pitchFamily="18" charset="0"/>
              </a:rPr>
              <a:t>General Commercial Real Estate</a:t>
            </a:r>
          </a:p>
          <a:p>
            <a:pPr eaLnBrk="1" hangingPunct="1">
              <a:lnSpc>
                <a:spcPct val="90000"/>
              </a:lnSpc>
              <a:spcBef>
                <a:spcPct val="20000"/>
              </a:spcBef>
              <a:buFontTx/>
              <a:buChar char="•"/>
              <a:defRPr/>
            </a:pPr>
            <a:r>
              <a:rPr lang="en-US" altLang="en-US" sz="2200" dirty="0" smtClean="0">
                <a:latin typeface="+mn-lt"/>
                <a:cs typeface="Times New Roman" pitchFamily="18" charset="0"/>
              </a:rPr>
              <a:t>State Certified General Real Estate Appraiser, multiple states</a:t>
            </a:r>
          </a:p>
        </p:txBody>
      </p:sp>
      <p:sp>
        <p:nvSpPr>
          <p:cNvPr id="1434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tx2"/>
                </a:solidFill>
              </a:rPr>
              <a:t>Federal Appraisal &amp; Consulting LLC</a:t>
            </a:r>
          </a:p>
        </p:txBody>
      </p:sp>
      <p:sp>
        <p:nvSpPr>
          <p:cNvPr id="1434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52C7CF7-1872-4705-9001-9FFA7984095F}" type="slidenum">
              <a:rPr lang="en-US" altLang="en-US" smtClean="0">
                <a:solidFill>
                  <a:schemeClr val="tx2"/>
                </a:solidFill>
              </a:rPr>
              <a:pPr/>
              <a:t>4</a:t>
            </a:fld>
            <a:endParaRPr lang="en-US" altLang="en-US" smtClean="0">
              <a:solidFill>
                <a:schemeClr val="tx2"/>
              </a:solidFill>
            </a:endParaRPr>
          </a:p>
        </p:txBody>
      </p:sp>
    </p:spTree>
    <p:extLst>
      <p:ext uri="{BB962C8B-B14F-4D97-AF65-F5344CB8AC3E}">
        <p14:creationId xmlns:p14="http://schemas.microsoft.com/office/powerpoint/2010/main" val="27136452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152400"/>
            <a:ext cx="8229600" cy="1066800"/>
          </a:xfrm>
        </p:spPr>
        <p:txBody>
          <a:bodyPr/>
          <a:lstStyle/>
          <a:p>
            <a:pPr eaLnBrk="1" hangingPunct="1"/>
            <a:r>
              <a:rPr lang="en-US" altLang="en-US" dirty="0" smtClean="0"/>
              <a:t>Misperceptions over Concepts, 2</a:t>
            </a:r>
          </a:p>
        </p:txBody>
      </p:sp>
      <p:sp>
        <p:nvSpPr>
          <p:cNvPr id="27651" name="Content Placeholder 2"/>
          <p:cNvSpPr>
            <a:spLocks noGrp="1"/>
          </p:cNvSpPr>
          <p:nvPr>
            <p:ph sz="quarter" idx="1"/>
          </p:nvPr>
        </p:nvSpPr>
        <p:spPr>
          <a:xfrm>
            <a:off x="457200" y="1905000"/>
            <a:ext cx="8229600" cy="4251325"/>
          </a:xfrm>
        </p:spPr>
        <p:txBody>
          <a:bodyPr/>
          <a:lstStyle/>
          <a:p>
            <a:pPr eaLnBrk="1" hangingPunct="1"/>
            <a:r>
              <a:rPr lang="en-US" altLang="en-US" dirty="0" smtClean="0"/>
              <a:t>Market Value</a:t>
            </a:r>
          </a:p>
          <a:p>
            <a:pPr lvl="1" eaLnBrk="1" hangingPunct="1"/>
            <a:r>
              <a:rPr lang="en-US" altLang="en-US" dirty="0" smtClean="0"/>
              <a:t>Price that should “sell for”.  No, should “sell, build or rent for”, or should “transact for”</a:t>
            </a:r>
          </a:p>
          <a:p>
            <a:pPr lvl="2" eaLnBrk="1" hangingPunct="1"/>
            <a:r>
              <a:rPr lang="en-US" altLang="en-US" dirty="0" smtClean="0"/>
              <a:t>Otherwise, our fundamental principles underlying the three approaches are without merit.</a:t>
            </a:r>
          </a:p>
          <a:p>
            <a:pPr lvl="3" eaLnBrk="1" hangingPunct="1"/>
            <a:r>
              <a:rPr lang="en-US" altLang="en-US" dirty="0" smtClean="0"/>
              <a:t>“sell”  = Sales Approach</a:t>
            </a:r>
          </a:p>
          <a:p>
            <a:pPr lvl="3" eaLnBrk="1" hangingPunct="1"/>
            <a:r>
              <a:rPr lang="en-US" altLang="en-US" dirty="0" smtClean="0"/>
              <a:t>“build” = Cost Approach</a:t>
            </a:r>
          </a:p>
          <a:p>
            <a:pPr lvl="3" eaLnBrk="1" hangingPunct="1"/>
            <a:r>
              <a:rPr lang="en-US" altLang="en-US" dirty="0" smtClean="0"/>
              <a:t>“rent” = Income Approach</a:t>
            </a:r>
          </a:p>
          <a:p>
            <a:pPr lvl="2" eaLnBrk="1" hangingPunct="1"/>
            <a:r>
              <a:rPr lang="en-US" altLang="en-US" dirty="0" smtClean="0"/>
              <a:t>Otherwise, for example, special purpose property, which has only one user, which thus can never find another buyer, but for which the current owner, and user, who built it and who finds full utility in it, would have No market value.</a:t>
            </a:r>
          </a:p>
          <a:p>
            <a:pPr lvl="2" eaLnBrk="1" hangingPunct="1"/>
            <a:r>
              <a:rPr lang="en-US" altLang="en-US" dirty="0" smtClean="0"/>
              <a:t>Most Probable Value</a:t>
            </a:r>
          </a:p>
        </p:txBody>
      </p:sp>
      <p:sp>
        <p:nvSpPr>
          <p:cNvPr id="27652"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tx2"/>
                </a:solidFill>
              </a:rPr>
              <a:t>Federal Appraisal &amp; Consulting LLC</a:t>
            </a:r>
          </a:p>
        </p:txBody>
      </p:sp>
      <p:sp>
        <p:nvSpPr>
          <p:cNvPr id="27653"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F4E2854-744E-48D1-951A-0D02DF05B9D3}" type="slidenum">
              <a:rPr lang="en-US" altLang="en-US" smtClean="0">
                <a:solidFill>
                  <a:schemeClr val="tx2"/>
                </a:solidFill>
              </a:rPr>
              <a:pPr/>
              <a:t>40</a:t>
            </a:fld>
            <a:endParaRPr lang="en-US" altLang="en-US" smtClean="0">
              <a:solidFill>
                <a:schemeClr val="tx2"/>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152400"/>
            <a:ext cx="8229600" cy="1066800"/>
          </a:xfrm>
        </p:spPr>
        <p:txBody>
          <a:bodyPr/>
          <a:lstStyle/>
          <a:p>
            <a:pPr eaLnBrk="1" hangingPunct="1"/>
            <a:r>
              <a:rPr lang="en-US" altLang="en-US" dirty="0" smtClean="0"/>
              <a:t>Misperceptions over Concepts, 3</a:t>
            </a:r>
          </a:p>
        </p:txBody>
      </p:sp>
      <p:sp>
        <p:nvSpPr>
          <p:cNvPr id="28675" name="Content Placeholder 2"/>
          <p:cNvSpPr>
            <a:spLocks noGrp="1"/>
          </p:cNvSpPr>
          <p:nvPr>
            <p:ph sz="quarter" idx="1"/>
          </p:nvPr>
        </p:nvSpPr>
        <p:spPr>
          <a:xfrm>
            <a:off x="457200" y="1905000"/>
            <a:ext cx="8229600" cy="4251325"/>
          </a:xfrm>
        </p:spPr>
        <p:txBody>
          <a:bodyPr/>
          <a:lstStyle/>
          <a:p>
            <a:pPr eaLnBrk="1" hangingPunct="1"/>
            <a:r>
              <a:rPr lang="en-US" altLang="en-US" dirty="0" smtClean="0"/>
              <a:t>“No one but the current user values the property.  Therefore economic and/or functional obsolescence.”</a:t>
            </a:r>
          </a:p>
          <a:p>
            <a:pPr lvl="1" eaLnBrk="1" hangingPunct="1"/>
            <a:r>
              <a:rPr lang="en-US" altLang="en-US" dirty="0" smtClean="0"/>
              <a:t>Even if only one user values a property, then the property has value, and the property’s value is based on that use.</a:t>
            </a:r>
          </a:p>
          <a:p>
            <a:pPr lvl="2" eaLnBrk="1" hangingPunct="1"/>
            <a:r>
              <a:rPr lang="en-US" altLang="en-US" dirty="0" smtClean="0"/>
              <a:t>The property is a special purpose property, as historically defined in property tax law</a:t>
            </a:r>
          </a:p>
          <a:p>
            <a:pPr lvl="1" eaLnBrk="1" hangingPunct="1"/>
            <a:r>
              <a:rPr lang="en-US" altLang="en-US" dirty="0" smtClean="0"/>
              <a:t>Conversely, if we are to classify retail property that only a few or one user value, as economically </a:t>
            </a:r>
            <a:r>
              <a:rPr lang="en-US" altLang="en-US" dirty="0"/>
              <a:t>and/or </a:t>
            </a:r>
            <a:r>
              <a:rPr lang="en-US" altLang="en-US" dirty="0" smtClean="0"/>
              <a:t>functionally obsolescence, then nearly all property types have </a:t>
            </a:r>
            <a:r>
              <a:rPr lang="en-US" altLang="en-US" dirty="0"/>
              <a:t>economic and/or functional </a:t>
            </a:r>
            <a:r>
              <a:rPr lang="en-US" altLang="en-US" dirty="0" smtClean="0"/>
              <a:t>obsolescence.</a:t>
            </a:r>
          </a:p>
          <a:p>
            <a:pPr lvl="2" eaLnBrk="1" hangingPunct="1"/>
            <a:r>
              <a:rPr lang="en-US" altLang="en-US" dirty="0" err="1" smtClean="0"/>
              <a:t>Eg</a:t>
            </a:r>
            <a:r>
              <a:rPr lang="en-US" altLang="en-US" dirty="0" smtClean="0"/>
              <a:t>. SFH with unpopular paint, designs, or finishes</a:t>
            </a:r>
          </a:p>
          <a:p>
            <a:pPr lvl="2" eaLnBrk="1" hangingPunct="1"/>
            <a:endParaRPr lang="en-US" altLang="en-US" dirty="0"/>
          </a:p>
        </p:txBody>
      </p:sp>
      <p:sp>
        <p:nvSpPr>
          <p:cNvPr id="28676"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tx2"/>
                </a:solidFill>
              </a:rPr>
              <a:t>Federal Appraisal &amp; Consulting LLC</a:t>
            </a:r>
          </a:p>
        </p:txBody>
      </p:sp>
      <p:sp>
        <p:nvSpPr>
          <p:cNvPr id="28677"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BE6F894-5F88-4B12-ACE5-9D36C12F138C}" type="slidenum">
              <a:rPr lang="en-US" altLang="en-US" smtClean="0">
                <a:solidFill>
                  <a:schemeClr val="tx2"/>
                </a:solidFill>
              </a:rPr>
              <a:pPr/>
              <a:t>41</a:t>
            </a:fld>
            <a:endParaRPr lang="en-US" altLang="en-US" smtClean="0">
              <a:solidFill>
                <a:schemeClr val="tx2"/>
              </a:solidFill>
            </a:endParaRPr>
          </a:p>
        </p:txBody>
      </p:sp>
    </p:spTree>
    <p:extLst>
      <p:ext uri="{BB962C8B-B14F-4D97-AF65-F5344CB8AC3E}">
        <p14:creationId xmlns:p14="http://schemas.microsoft.com/office/powerpoint/2010/main" val="208492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152400"/>
            <a:ext cx="8229600" cy="1066800"/>
          </a:xfrm>
        </p:spPr>
        <p:txBody>
          <a:bodyPr/>
          <a:lstStyle/>
          <a:p>
            <a:pPr eaLnBrk="1" hangingPunct="1"/>
            <a:r>
              <a:rPr lang="en-US" altLang="en-US" dirty="0" smtClean="0"/>
              <a:t>Misperceptions over Concepts, 4</a:t>
            </a:r>
          </a:p>
        </p:txBody>
      </p:sp>
      <p:sp>
        <p:nvSpPr>
          <p:cNvPr id="28675" name="Content Placeholder 2"/>
          <p:cNvSpPr>
            <a:spLocks noGrp="1"/>
          </p:cNvSpPr>
          <p:nvPr>
            <p:ph sz="quarter" idx="1"/>
          </p:nvPr>
        </p:nvSpPr>
        <p:spPr>
          <a:xfrm>
            <a:off x="457200" y="1905000"/>
            <a:ext cx="8229600" cy="4251325"/>
          </a:xfrm>
        </p:spPr>
        <p:txBody>
          <a:bodyPr/>
          <a:lstStyle/>
          <a:p>
            <a:pPr eaLnBrk="1" hangingPunct="1"/>
            <a:r>
              <a:rPr lang="en-US" altLang="en-US" dirty="0" smtClean="0"/>
              <a:t>“Hypothetical Sale”</a:t>
            </a:r>
          </a:p>
          <a:p>
            <a:pPr lvl="1" eaLnBrk="1" hangingPunct="1"/>
            <a:r>
              <a:rPr lang="en-US" altLang="en-US" dirty="0" smtClean="0"/>
              <a:t>Market Value is that price that would be in a hypothetical sale</a:t>
            </a:r>
            <a:endParaRPr lang="en-US" altLang="en-US" dirty="0"/>
          </a:p>
          <a:p>
            <a:pPr lvl="1" eaLnBrk="1" hangingPunct="1"/>
            <a:r>
              <a:rPr lang="en-US" altLang="en-US" dirty="0" smtClean="0"/>
              <a:t>Some argue </a:t>
            </a:r>
            <a:r>
              <a:rPr lang="en-US" altLang="en-US" dirty="0"/>
              <a:t>that Hypothetical Sale </a:t>
            </a:r>
            <a:r>
              <a:rPr lang="en-US" altLang="en-US" dirty="0" smtClean="0"/>
              <a:t>assumes property is vacant at time of sale</a:t>
            </a:r>
          </a:p>
          <a:p>
            <a:pPr eaLnBrk="1" hangingPunct="1"/>
            <a:r>
              <a:rPr lang="en-US" altLang="en-US" dirty="0" smtClean="0"/>
              <a:t>“</a:t>
            </a:r>
            <a:r>
              <a:rPr lang="en-US" altLang="en-US" dirty="0"/>
              <a:t>Hypothetical </a:t>
            </a:r>
            <a:r>
              <a:rPr lang="en-US" altLang="en-US" dirty="0" smtClean="0"/>
              <a:t>Sale” is short hand, a mental construct, not intended to exclude other perspectives</a:t>
            </a:r>
          </a:p>
          <a:p>
            <a:pPr lvl="1" eaLnBrk="1" hangingPunct="1"/>
            <a:r>
              <a:rPr lang="en-US" altLang="en-US" dirty="0"/>
              <a:t>Should be “Hypothetical </a:t>
            </a:r>
            <a:r>
              <a:rPr lang="en-US" altLang="en-US" dirty="0" smtClean="0"/>
              <a:t>Transaction” </a:t>
            </a:r>
          </a:p>
          <a:p>
            <a:pPr lvl="2" eaLnBrk="1" hangingPunct="1"/>
            <a:r>
              <a:rPr lang="en-US" altLang="en-US" dirty="0"/>
              <a:t>Hypothetical </a:t>
            </a:r>
            <a:r>
              <a:rPr lang="en-US" altLang="en-US" dirty="0" smtClean="0"/>
              <a:t>Sale, </a:t>
            </a:r>
            <a:r>
              <a:rPr lang="en-US" altLang="en-US" dirty="0"/>
              <a:t>Hypothetical </a:t>
            </a:r>
            <a:r>
              <a:rPr lang="en-US" altLang="en-US" dirty="0" smtClean="0"/>
              <a:t>Rental, </a:t>
            </a:r>
            <a:r>
              <a:rPr lang="en-US" altLang="en-US" dirty="0"/>
              <a:t>Hypothetical </a:t>
            </a:r>
            <a:r>
              <a:rPr lang="en-US" altLang="en-US" dirty="0" smtClean="0"/>
              <a:t>Cost</a:t>
            </a:r>
            <a:endParaRPr lang="en-US" altLang="en-US" dirty="0"/>
          </a:p>
          <a:p>
            <a:pPr lvl="1" eaLnBrk="1" hangingPunct="1"/>
            <a:r>
              <a:rPr lang="en-US" altLang="en-US" dirty="0" smtClean="0"/>
              <a:t>Should use market vacancy, for fee value</a:t>
            </a:r>
          </a:p>
          <a:p>
            <a:pPr lvl="1" eaLnBrk="1" hangingPunct="1"/>
            <a:r>
              <a:rPr lang="en-US" altLang="en-US" dirty="0" smtClean="0"/>
              <a:t>Need not assume lease up costs for occupied buildings</a:t>
            </a:r>
          </a:p>
        </p:txBody>
      </p:sp>
      <p:sp>
        <p:nvSpPr>
          <p:cNvPr id="28676"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tx2"/>
                </a:solidFill>
              </a:rPr>
              <a:t>Federal Appraisal &amp; Consulting LLC</a:t>
            </a:r>
          </a:p>
        </p:txBody>
      </p:sp>
      <p:sp>
        <p:nvSpPr>
          <p:cNvPr id="28677"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BE6F894-5F88-4B12-ACE5-9D36C12F138C}" type="slidenum">
              <a:rPr lang="en-US" altLang="en-US" smtClean="0">
                <a:solidFill>
                  <a:schemeClr val="tx2"/>
                </a:solidFill>
              </a:rPr>
              <a:pPr/>
              <a:t>42</a:t>
            </a:fld>
            <a:endParaRPr lang="en-US" altLang="en-US" smtClean="0">
              <a:solidFill>
                <a:schemeClr val="tx2"/>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Three Properties</a:t>
            </a:r>
            <a:endParaRPr lang="en-US" dirty="0"/>
          </a:p>
        </p:txBody>
      </p:sp>
      <p:sp>
        <p:nvSpPr>
          <p:cNvPr id="3" name="Content Placeholder 2"/>
          <p:cNvSpPr>
            <a:spLocks noGrp="1"/>
          </p:cNvSpPr>
          <p:nvPr>
            <p:ph sz="quarter" idx="1"/>
          </p:nvPr>
        </p:nvSpPr>
        <p:spPr/>
        <p:txBody>
          <a:bodyPr/>
          <a:lstStyle/>
          <a:p>
            <a:pPr marL="0" indent="0">
              <a:buNone/>
            </a:pPr>
            <a:r>
              <a:rPr lang="en-US" dirty="0" smtClean="0"/>
              <a:t>Property		1		2		3</a:t>
            </a:r>
          </a:p>
          <a:p>
            <a:pPr marL="0" indent="0">
              <a:buNone/>
            </a:pPr>
            <a:r>
              <a:rPr lang="en-US" dirty="0" smtClean="0"/>
              <a:t>Class/Type:		Identical	Identical	Identical</a:t>
            </a:r>
          </a:p>
          <a:p>
            <a:pPr marL="0" indent="0">
              <a:buNone/>
            </a:pPr>
            <a:r>
              <a:rPr lang="en-US" dirty="0" smtClean="0"/>
              <a:t>Status:			Owner	Tenant		Vacant</a:t>
            </a:r>
          </a:p>
          <a:p>
            <a:pPr marL="0" indent="0">
              <a:buNone/>
            </a:pPr>
            <a:r>
              <a:rPr lang="en-US" dirty="0" smtClean="0"/>
              <a:t>			Occupied	Occupied</a:t>
            </a:r>
          </a:p>
          <a:p>
            <a:pPr marL="0" indent="0">
              <a:buNone/>
            </a:pPr>
            <a:endParaRPr lang="en-US" dirty="0" smtClean="0"/>
          </a:p>
          <a:p>
            <a:pPr marL="0" indent="0">
              <a:buNone/>
            </a:pPr>
            <a:r>
              <a:rPr lang="en-US" dirty="0" smtClean="0"/>
              <a:t>Maximally		Owner	Tenant or 	Owner or</a:t>
            </a:r>
          </a:p>
          <a:p>
            <a:pPr marL="0" indent="0">
              <a:buNone/>
            </a:pPr>
            <a:r>
              <a:rPr lang="en-US" dirty="0" smtClean="0"/>
              <a:t>Productive User:	Occupant	Investor	Investor</a:t>
            </a:r>
          </a:p>
          <a:p>
            <a:pPr marL="0" indent="0">
              <a:buNone/>
            </a:pPr>
            <a:endParaRPr lang="en-US" dirty="0"/>
          </a:p>
          <a:p>
            <a:pPr marL="0" indent="0">
              <a:buNone/>
            </a:pPr>
            <a:r>
              <a:rPr lang="en-US" dirty="0" smtClean="0"/>
              <a:t>Appraisal		Stabilized 	Stabilized	Lease Up</a:t>
            </a:r>
          </a:p>
          <a:p>
            <a:pPr marL="0" indent="0">
              <a:buNone/>
            </a:pPr>
            <a:r>
              <a:rPr lang="en-US" dirty="0" smtClean="0"/>
              <a:t>Assumptions:		</a:t>
            </a:r>
            <a:r>
              <a:rPr lang="en-US" dirty="0" err="1" smtClean="0"/>
              <a:t>Vac</a:t>
            </a:r>
            <a:r>
              <a:rPr lang="en-US" dirty="0" smtClean="0"/>
              <a:t>, Cap Ex	</a:t>
            </a:r>
            <a:r>
              <a:rPr lang="en-US" dirty="0"/>
              <a:t> </a:t>
            </a:r>
            <a:r>
              <a:rPr lang="en-US" dirty="0" err="1"/>
              <a:t>Vac</a:t>
            </a:r>
            <a:r>
              <a:rPr lang="en-US" dirty="0"/>
              <a:t>, Cap </a:t>
            </a:r>
            <a:r>
              <a:rPr lang="en-US" dirty="0" smtClean="0"/>
              <a:t>Ex	All Lease-up </a:t>
            </a:r>
            <a:endParaRPr lang="en-US" dirty="0"/>
          </a:p>
        </p:txBody>
      </p:sp>
      <p:sp>
        <p:nvSpPr>
          <p:cNvPr id="4" name="Footer Placeholder 3"/>
          <p:cNvSpPr>
            <a:spLocks noGrp="1"/>
          </p:cNvSpPr>
          <p:nvPr>
            <p:ph type="ftr" sz="quarter" idx="11"/>
          </p:nvPr>
        </p:nvSpPr>
        <p:spPr/>
        <p:txBody>
          <a:bodyPr/>
          <a:lstStyle/>
          <a:p>
            <a:pPr>
              <a:defRPr/>
            </a:pPr>
            <a:r>
              <a:rPr lang="en-US" altLang="en-US" smtClean="0"/>
              <a:t>Federal Appraisal &amp; Consulting LLC</a:t>
            </a:r>
            <a:endParaRPr lang="en-US" altLang="en-US"/>
          </a:p>
        </p:txBody>
      </p:sp>
      <p:sp>
        <p:nvSpPr>
          <p:cNvPr id="5" name="Slide Number Placeholder 4"/>
          <p:cNvSpPr>
            <a:spLocks noGrp="1"/>
          </p:cNvSpPr>
          <p:nvPr>
            <p:ph type="sldNum" sz="quarter" idx="12"/>
          </p:nvPr>
        </p:nvSpPr>
        <p:spPr/>
        <p:txBody>
          <a:bodyPr/>
          <a:lstStyle/>
          <a:p>
            <a:pPr>
              <a:defRPr/>
            </a:pPr>
            <a:fld id="{B58B1814-B5EA-43E1-8942-38011C2854FE}" type="slidenum">
              <a:rPr lang="en-US" altLang="en-US" smtClean="0"/>
              <a:pPr>
                <a:defRPr/>
              </a:pPr>
              <a:t>43</a:t>
            </a:fld>
            <a:endParaRPr lang="en-US" altLang="en-US"/>
          </a:p>
        </p:txBody>
      </p:sp>
    </p:spTree>
    <p:extLst>
      <p:ext uri="{BB962C8B-B14F-4D97-AF65-F5344CB8AC3E}">
        <p14:creationId xmlns:p14="http://schemas.microsoft.com/office/powerpoint/2010/main" val="20298505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04800" y="1603375"/>
            <a:ext cx="8229600" cy="477202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9699" name="Title 1"/>
          <p:cNvSpPr>
            <a:spLocks noGrp="1"/>
          </p:cNvSpPr>
          <p:nvPr>
            <p:ph type="title"/>
          </p:nvPr>
        </p:nvSpPr>
        <p:spPr>
          <a:xfrm>
            <a:off x="457200" y="152400"/>
            <a:ext cx="8229600" cy="1524000"/>
          </a:xfrm>
        </p:spPr>
        <p:txBody>
          <a:bodyPr/>
          <a:lstStyle/>
          <a:p>
            <a:pPr eaLnBrk="1" hangingPunct="1"/>
            <a:r>
              <a:rPr lang="en-US" altLang="en-US" dirty="0" smtClean="0"/>
              <a:t>Value in Use/Value in Exchange Relationship, 1</a:t>
            </a:r>
          </a:p>
        </p:txBody>
      </p:sp>
      <p:sp>
        <p:nvSpPr>
          <p:cNvPr id="4" name="Oval 3"/>
          <p:cNvSpPr/>
          <p:nvPr/>
        </p:nvSpPr>
        <p:spPr>
          <a:xfrm>
            <a:off x="2057400" y="1676400"/>
            <a:ext cx="6324600" cy="4648200"/>
          </a:xfrm>
          <a:prstGeom prst="ellipse">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a:solidFill>
                  <a:srgbClr val="C00000"/>
                </a:solidFill>
              </a:rPr>
              <a:t>Universe of Users and Types of Users for Store X</a:t>
            </a:r>
          </a:p>
        </p:txBody>
      </p:sp>
      <p:sp>
        <p:nvSpPr>
          <p:cNvPr id="5" name="Right Arrow 4"/>
          <p:cNvSpPr/>
          <p:nvPr/>
        </p:nvSpPr>
        <p:spPr>
          <a:xfrm>
            <a:off x="4343400" y="1919288"/>
            <a:ext cx="1622425"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Jane’s Jewelry</a:t>
            </a:r>
          </a:p>
        </p:txBody>
      </p:sp>
      <p:sp>
        <p:nvSpPr>
          <p:cNvPr id="6" name="Right Arrow 5"/>
          <p:cNvSpPr/>
          <p:nvPr/>
        </p:nvSpPr>
        <p:spPr>
          <a:xfrm>
            <a:off x="2514600" y="3205163"/>
            <a:ext cx="1252538"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Joe’s Pizza</a:t>
            </a:r>
          </a:p>
        </p:txBody>
      </p:sp>
      <p:sp>
        <p:nvSpPr>
          <p:cNvPr id="7" name="Right Arrow 6"/>
          <p:cNvSpPr/>
          <p:nvPr/>
        </p:nvSpPr>
        <p:spPr>
          <a:xfrm>
            <a:off x="5638800" y="2835275"/>
            <a:ext cx="156210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Jake’s Liquors</a:t>
            </a:r>
          </a:p>
        </p:txBody>
      </p:sp>
      <p:sp>
        <p:nvSpPr>
          <p:cNvPr id="8" name="Right Arrow 7"/>
          <p:cNvSpPr/>
          <p:nvPr/>
        </p:nvSpPr>
        <p:spPr>
          <a:xfrm>
            <a:off x="4876800" y="5510213"/>
            <a:ext cx="1900238"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Jeanne’s Clothes</a:t>
            </a:r>
          </a:p>
        </p:txBody>
      </p:sp>
      <p:sp>
        <p:nvSpPr>
          <p:cNvPr id="9" name="Right Arrow 8"/>
          <p:cNvSpPr/>
          <p:nvPr/>
        </p:nvSpPr>
        <p:spPr>
          <a:xfrm>
            <a:off x="2514600" y="4491038"/>
            <a:ext cx="1690688"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JJ’s Electronics</a:t>
            </a:r>
          </a:p>
        </p:txBody>
      </p:sp>
      <p:sp>
        <p:nvSpPr>
          <p:cNvPr id="18" name="Left Arrow 17"/>
          <p:cNvSpPr/>
          <p:nvPr/>
        </p:nvSpPr>
        <p:spPr>
          <a:xfrm>
            <a:off x="990600" y="2014538"/>
            <a:ext cx="1371600" cy="4841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All Others</a:t>
            </a:r>
          </a:p>
        </p:txBody>
      </p:sp>
      <p:sp>
        <p:nvSpPr>
          <p:cNvPr id="29707" name="Footer Placeholder 20"/>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tx2"/>
                </a:solidFill>
              </a:rPr>
              <a:t>Federal Appraisal &amp; Consulting LLC</a:t>
            </a:r>
          </a:p>
        </p:txBody>
      </p:sp>
      <p:sp>
        <p:nvSpPr>
          <p:cNvPr id="29708" name="Slide Number Placeholder 2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DEBEBE7-7C35-4E60-99BD-351676A6CCCC}" type="slidenum">
              <a:rPr lang="en-US" altLang="en-US" smtClean="0">
                <a:solidFill>
                  <a:schemeClr val="tx2"/>
                </a:solidFill>
              </a:rPr>
              <a:pPr/>
              <a:t>44</a:t>
            </a:fld>
            <a:endParaRPr lang="en-US" altLang="en-US"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04800" y="1603375"/>
            <a:ext cx="8229600" cy="477202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0723" name="Title 1"/>
          <p:cNvSpPr>
            <a:spLocks noGrp="1"/>
          </p:cNvSpPr>
          <p:nvPr>
            <p:ph type="title"/>
          </p:nvPr>
        </p:nvSpPr>
        <p:spPr>
          <a:xfrm>
            <a:off x="457200" y="152400"/>
            <a:ext cx="8229600" cy="1524000"/>
          </a:xfrm>
        </p:spPr>
        <p:txBody>
          <a:bodyPr/>
          <a:lstStyle/>
          <a:p>
            <a:pPr eaLnBrk="1" hangingPunct="1"/>
            <a:r>
              <a:rPr lang="en-US" altLang="en-US" smtClean="0"/>
              <a:t>Value in Use/Value in Exchange Relationship, 2</a:t>
            </a:r>
          </a:p>
        </p:txBody>
      </p:sp>
      <p:sp>
        <p:nvSpPr>
          <p:cNvPr id="4" name="Oval 3"/>
          <p:cNvSpPr/>
          <p:nvPr/>
        </p:nvSpPr>
        <p:spPr>
          <a:xfrm>
            <a:off x="2057400" y="1676400"/>
            <a:ext cx="6324600" cy="4648200"/>
          </a:xfrm>
          <a:prstGeom prst="ellipse">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a:solidFill>
                  <a:srgbClr val="C00000"/>
                </a:solidFill>
              </a:rPr>
              <a:t>Universe of Users and Types of Users for Store </a:t>
            </a:r>
            <a:r>
              <a:rPr lang="en-US" sz="2800" dirty="0" smtClean="0">
                <a:solidFill>
                  <a:srgbClr val="C00000"/>
                </a:solidFill>
              </a:rPr>
              <a:t>Y</a:t>
            </a:r>
            <a:endParaRPr lang="en-US" sz="2800" dirty="0">
              <a:solidFill>
                <a:srgbClr val="C00000"/>
              </a:solidFill>
            </a:endParaRPr>
          </a:p>
        </p:txBody>
      </p:sp>
      <p:sp>
        <p:nvSpPr>
          <p:cNvPr id="12" name="Right Arrow 11"/>
          <p:cNvSpPr/>
          <p:nvPr/>
        </p:nvSpPr>
        <p:spPr>
          <a:xfrm>
            <a:off x="4876800" y="4446588"/>
            <a:ext cx="2628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Big Box User or Type #1</a:t>
            </a:r>
          </a:p>
        </p:txBody>
      </p:sp>
      <p:sp>
        <p:nvSpPr>
          <p:cNvPr id="13" name="Right Arrow 12"/>
          <p:cNvSpPr/>
          <p:nvPr/>
        </p:nvSpPr>
        <p:spPr>
          <a:xfrm>
            <a:off x="2724150" y="2654300"/>
            <a:ext cx="27432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Big Box User or Type #2</a:t>
            </a:r>
          </a:p>
        </p:txBody>
      </p:sp>
      <p:sp>
        <p:nvSpPr>
          <p:cNvPr id="14" name="Right Arrow 13"/>
          <p:cNvSpPr/>
          <p:nvPr/>
        </p:nvSpPr>
        <p:spPr>
          <a:xfrm>
            <a:off x="2882900" y="5026025"/>
            <a:ext cx="26035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Big Box User or Type #3</a:t>
            </a:r>
          </a:p>
        </p:txBody>
      </p:sp>
      <p:sp>
        <p:nvSpPr>
          <p:cNvPr id="18" name="Left Arrow 17"/>
          <p:cNvSpPr/>
          <p:nvPr/>
        </p:nvSpPr>
        <p:spPr>
          <a:xfrm>
            <a:off x="990600" y="2014538"/>
            <a:ext cx="1371600" cy="4841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All Others</a:t>
            </a:r>
          </a:p>
        </p:txBody>
      </p:sp>
      <p:sp>
        <p:nvSpPr>
          <p:cNvPr id="30729" name="Footer Placeholder 10"/>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tx2"/>
                </a:solidFill>
              </a:rPr>
              <a:t>Federal Appraisal &amp; Consulting LLC</a:t>
            </a:r>
          </a:p>
        </p:txBody>
      </p:sp>
      <p:sp>
        <p:nvSpPr>
          <p:cNvPr id="30730" name="Slide Number Placeholder 1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E2BA6CD-19CD-4A13-9819-AE30CCA3A460}" type="slidenum">
              <a:rPr lang="en-US" altLang="en-US" smtClean="0">
                <a:solidFill>
                  <a:schemeClr val="tx2"/>
                </a:solidFill>
              </a:rPr>
              <a:pPr/>
              <a:t>45</a:t>
            </a:fld>
            <a:endParaRPr lang="en-US" altLang="en-US"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152400"/>
            <a:ext cx="8229600" cy="1524000"/>
          </a:xfrm>
        </p:spPr>
        <p:txBody>
          <a:bodyPr/>
          <a:lstStyle/>
          <a:p>
            <a:pPr eaLnBrk="1" hangingPunct="1"/>
            <a:r>
              <a:rPr lang="en-US" altLang="en-US" smtClean="0"/>
              <a:t>Value in Use/Value in Exchange Relationship, 3</a:t>
            </a:r>
          </a:p>
        </p:txBody>
      </p:sp>
      <p:sp>
        <p:nvSpPr>
          <p:cNvPr id="31747" name="TextBox 16"/>
          <p:cNvSpPr txBox="1">
            <a:spLocks noChangeArrowheads="1"/>
          </p:cNvSpPr>
          <p:nvPr/>
        </p:nvSpPr>
        <p:spPr bwMode="auto">
          <a:xfrm rot="-5400000">
            <a:off x="-604044" y="3701257"/>
            <a:ext cx="2949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Count of Users/User Types</a:t>
            </a:r>
          </a:p>
        </p:txBody>
      </p:sp>
      <p:cxnSp>
        <p:nvCxnSpPr>
          <p:cNvPr id="21" name="Straight Arrow Connector 20"/>
          <p:cNvCxnSpPr/>
          <p:nvPr/>
        </p:nvCxnSpPr>
        <p:spPr>
          <a:xfrm>
            <a:off x="1143000" y="5562600"/>
            <a:ext cx="67818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1143000" y="2209800"/>
            <a:ext cx="0" cy="33528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1750" name="TextBox 24"/>
          <p:cNvSpPr txBox="1">
            <a:spLocks noChangeArrowheads="1"/>
          </p:cNvSpPr>
          <p:nvPr/>
        </p:nvSpPr>
        <p:spPr bwMode="auto">
          <a:xfrm>
            <a:off x="6686550" y="2209800"/>
            <a:ext cx="1235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Histogram</a:t>
            </a:r>
          </a:p>
        </p:txBody>
      </p:sp>
      <p:sp>
        <p:nvSpPr>
          <p:cNvPr id="26" name="Rectangle 25"/>
          <p:cNvSpPr/>
          <p:nvPr/>
        </p:nvSpPr>
        <p:spPr>
          <a:xfrm>
            <a:off x="2438400" y="5260975"/>
            <a:ext cx="317500" cy="2016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7" name="Rectangle 26"/>
          <p:cNvSpPr/>
          <p:nvPr/>
        </p:nvSpPr>
        <p:spPr>
          <a:xfrm>
            <a:off x="3338513" y="5260975"/>
            <a:ext cx="317500" cy="2016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8" name="Rectangle 27"/>
          <p:cNvSpPr/>
          <p:nvPr/>
        </p:nvSpPr>
        <p:spPr>
          <a:xfrm>
            <a:off x="4800600" y="5260975"/>
            <a:ext cx="317500" cy="2016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9" name="Rectangle 28"/>
          <p:cNvSpPr/>
          <p:nvPr/>
        </p:nvSpPr>
        <p:spPr>
          <a:xfrm>
            <a:off x="1189038" y="5259388"/>
            <a:ext cx="315912" cy="20161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0" name="Rectangle 29"/>
          <p:cNvSpPr/>
          <p:nvPr/>
        </p:nvSpPr>
        <p:spPr>
          <a:xfrm>
            <a:off x="7391400" y="5259388"/>
            <a:ext cx="317500" cy="20161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1" name="Rectangle 30"/>
          <p:cNvSpPr/>
          <p:nvPr/>
        </p:nvSpPr>
        <p:spPr>
          <a:xfrm>
            <a:off x="4287838" y="5259388"/>
            <a:ext cx="315912" cy="20161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2" name="Rectangle 31"/>
          <p:cNvSpPr/>
          <p:nvPr/>
        </p:nvSpPr>
        <p:spPr>
          <a:xfrm>
            <a:off x="3813175" y="4945063"/>
            <a:ext cx="317500" cy="20161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3" name="Rectangle 32"/>
          <p:cNvSpPr/>
          <p:nvPr/>
        </p:nvSpPr>
        <p:spPr>
          <a:xfrm>
            <a:off x="3813175" y="5254625"/>
            <a:ext cx="317500" cy="20002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4" name="Rectangle 33"/>
          <p:cNvSpPr/>
          <p:nvPr/>
        </p:nvSpPr>
        <p:spPr>
          <a:xfrm>
            <a:off x="3338513" y="4959350"/>
            <a:ext cx="317500" cy="2016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5" name="Rectangle 34"/>
          <p:cNvSpPr/>
          <p:nvPr/>
        </p:nvSpPr>
        <p:spPr>
          <a:xfrm>
            <a:off x="4800600" y="4945063"/>
            <a:ext cx="317500" cy="20161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6" name="Rectangle 35"/>
          <p:cNvSpPr/>
          <p:nvPr/>
        </p:nvSpPr>
        <p:spPr>
          <a:xfrm>
            <a:off x="3808413" y="4651375"/>
            <a:ext cx="317500" cy="2016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7" name="Rectangle 36"/>
          <p:cNvSpPr/>
          <p:nvPr/>
        </p:nvSpPr>
        <p:spPr>
          <a:xfrm>
            <a:off x="3808413" y="4329113"/>
            <a:ext cx="317500" cy="20002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4" name="Rectangle 43"/>
          <p:cNvSpPr/>
          <p:nvPr/>
        </p:nvSpPr>
        <p:spPr>
          <a:xfrm>
            <a:off x="1590675" y="5254625"/>
            <a:ext cx="317500" cy="20002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5" name="Rectangle 44"/>
          <p:cNvSpPr/>
          <p:nvPr/>
        </p:nvSpPr>
        <p:spPr>
          <a:xfrm>
            <a:off x="2001838" y="5260975"/>
            <a:ext cx="317500" cy="2016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6" name="Rectangle 45"/>
          <p:cNvSpPr/>
          <p:nvPr/>
        </p:nvSpPr>
        <p:spPr>
          <a:xfrm>
            <a:off x="1181100" y="4959350"/>
            <a:ext cx="315913" cy="2016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7" name="Rectangle 46"/>
          <p:cNvSpPr/>
          <p:nvPr/>
        </p:nvSpPr>
        <p:spPr>
          <a:xfrm>
            <a:off x="1187450" y="4657725"/>
            <a:ext cx="317500" cy="2016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8" name="Rectangle 47"/>
          <p:cNvSpPr/>
          <p:nvPr/>
        </p:nvSpPr>
        <p:spPr>
          <a:xfrm>
            <a:off x="1181100" y="4352925"/>
            <a:ext cx="315913" cy="2016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9" name="Rectangle 48"/>
          <p:cNvSpPr/>
          <p:nvPr/>
        </p:nvSpPr>
        <p:spPr>
          <a:xfrm>
            <a:off x="1181100" y="4038600"/>
            <a:ext cx="315913" cy="2016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0" name="Rectangle 49"/>
          <p:cNvSpPr/>
          <p:nvPr/>
        </p:nvSpPr>
        <p:spPr>
          <a:xfrm>
            <a:off x="1181100" y="3730625"/>
            <a:ext cx="315913" cy="2016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1" name="Rectangle 50"/>
          <p:cNvSpPr/>
          <p:nvPr/>
        </p:nvSpPr>
        <p:spPr>
          <a:xfrm>
            <a:off x="1181100" y="3455988"/>
            <a:ext cx="315913" cy="20161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2" name="Rectangle 51"/>
          <p:cNvSpPr/>
          <p:nvPr/>
        </p:nvSpPr>
        <p:spPr>
          <a:xfrm>
            <a:off x="1181100" y="3189288"/>
            <a:ext cx="315913" cy="20161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3" name="Rectangle 52"/>
          <p:cNvSpPr/>
          <p:nvPr/>
        </p:nvSpPr>
        <p:spPr>
          <a:xfrm>
            <a:off x="2735629" y="2555470"/>
            <a:ext cx="5249894" cy="830997"/>
          </a:xfrm>
          <a:prstGeom prst="rect">
            <a:avLst/>
          </a:prstGeom>
          <a:noFill/>
        </p:spPr>
        <p:txBody>
          <a:bodyPr>
            <a:spAutoFit/>
          </a:bodyPr>
          <a:lstStyle/>
          <a:p>
            <a:pPr eaLnBrk="1" hangingPunct="1">
              <a:defRPr/>
            </a:pPr>
            <a:r>
              <a:rPr lang="en-US"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Now, apply appraisal judgement to find Value in Exchange</a:t>
            </a:r>
          </a:p>
        </p:txBody>
      </p:sp>
      <p:sp>
        <p:nvSpPr>
          <p:cNvPr id="54" name="Oval 53"/>
          <p:cNvSpPr/>
          <p:nvPr/>
        </p:nvSpPr>
        <p:spPr>
          <a:xfrm>
            <a:off x="2971800" y="4191000"/>
            <a:ext cx="2438400" cy="1600200"/>
          </a:xfrm>
          <a:prstGeom prst="ellipse">
            <a:avLst/>
          </a:prstGeom>
          <a:no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6" name="Oval Callout 55"/>
          <p:cNvSpPr/>
          <p:nvPr/>
        </p:nvSpPr>
        <p:spPr>
          <a:xfrm>
            <a:off x="5541896" y="3268972"/>
            <a:ext cx="2522508" cy="1751809"/>
          </a:xfrm>
          <a:prstGeom prst="wedgeEllipseCallout">
            <a:avLst>
              <a:gd name="adj1" fmla="val -52532"/>
              <a:gd name="adj2" fmla="val 38793"/>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ln>
                  <a:solidFill>
                    <a:sysClr val="windowText" lastClr="000000"/>
                  </a:solidFill>
                </a:ln>
              </a:rPr>
              <a:t>Probable users.  Thus, the basis of Value in Exchange, e.g. Market Value</a:t>
            </a:r>
          </a:p>
          <a:p>
            <a:pPr algn="ctr" eaLnBrk="1" hangingPunct="1">
              <a:defRPr/>
            </a:pPr>
            <a:endParaRPr lang="en-US" dirty="0"/>
          </a:p>
        </p:txBody>
      </p:sp>
      <p:sp>
        <p:nvSpPr>
          <p:cNvPr id="31775" name="TextBox 17"/>
          <p:cNvSpPr txBox="1">
            <a:spLocks noChangeArrowheads="1"/>
          </p:cNvSpPr>
          <p:nvPr/>
        </p:nvSpPr>
        <p:spPr bwMode="auto">
          <a:xfrm>
            <a:off x="2755900" y="5562600"/>
            <a:ext cx="3446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Value in Use by User/User Type</a:t>
            </a:r>
          </a:p>
        </p:txBody>
      </p:sp>
      <p:sp>
        <p:nvSpPr>
          <p:cNvPr id="31776" name="Footer Placeholder 5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tx2"/>
                </a:solidFill>
              </a:rPr>
              <a:t>Federal Appraisal &amp; Consulting LLC</a:t>
            </a:r>
          </a:p>
        </p:txBody>
      </p:sp>
      <p:sp>
        <p:nvSpPr>
          <p:cNvPr id="31777" name="Slide Number Placeholder 5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62B4C17-A918-4028-AD7F-05290E09AF42}" type="slidenum">
              <a:rPr lang="en-US" altLang="en-US" smtClean="0">
                <a:solidFill>
                  <a:schemeClr val="tx2"/>
                </a:solidFill>
              </a:rPr>
              <a:pPr/>
              <a:t>46</a:t>
            </a:fld>
            <a:endParaRPr lang="en-US" altLang="en-US"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500"/>
                                        <p:tgtEl>
                                          <p:spTgt spid="3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500"/>
                                        <p:tgtEl>
                                          <p:spTgt spid="3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500"/>
                                        <p:tgtEl>
                                          <p:spTgt spid="4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fade">
                                      <p:cBhvr>
                                        <p:cTn id="72" dur="500"/>
                                        <p:tgtEl>
                                          <p:spTgt spid="45"/>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500"/>
                                        <p:tgtEl>
                                          <p:spTgt spid="46"/>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500"/>
                                        <p:tgtEl>
                                          <p:spTgt spid="4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fade">
                                      <p:cBhvr>
                                        <p:cTn id="87" dur="500"/>
                                        <p:tgtEl>
                                          <p:spTgt spid="48"/>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fade">
                                      <p:cBhvr>
                                        <p:cTn id="92" dur="500"/>
                                        <p:tgtEl>
                                          <p:spTgt spid="49"/>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50"/>
                                        </p:tgtEl>
                                        <p:attrNameLst>
                                          <p:attrName>style.visibility</p:attrName>
                                        </p:attrNameLst>
                                      </p:cBhvr>
                                      <p:to>
                                        <p:strVal val="visible"/>
                                      </p:to>
                                    </p:set>
                                    <p:animEffect transition="in" filter="fade">
                                      <p:cBhvr>
                                        <p:cTn id="97" dur="500"/>
                                        <p:tgtEl>
                                          <p:spTgt spid="50"/>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51"/>
                                        </p:tgtEl>
                                        <p:attrNameLst>
                                          <p:attrName>style.visibility</p:attrName>
                                        </p:attrNameLst>
                                      </p:cBhvr>
                                      <p:to>
                                        <p:strVal val="visible"/>
                                      </p:to>
                                    </p:set>
                                    <p:animEffect transition="in" filter="fade">
                                      <p:cBhvr>
                                        <p:cTn id="102" dur="500"/>
                                        <p:tgtEl>
                                          <p:spTgt spid="51"/>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52"/>
                                        </p:tgtEl>
                                        <p:attrNameLst>
                                          <p:attrName>style.visibility</p:attrName>
                                        </p:attrNameLst>
                                      </p:cBhvr>
                                      <p:to>
                                        <p:strVal val="visible"/>
                                      </p:to>
                                    </p:set>
                                    <p:animEffect transition="in" filter="fade">
                                      <p:cBhvr>
                                        <p:cTn id="107" dur="500"/>
                                        <p:tgtEl>
                                          <p:spTgt spid="52"/>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6" presetClass="entr" presetSubtype="21" fill="hold" nodeType="click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barn(inVertical)">
                                      <p:cBhvr>
                                        <p:cTn id="112" dur="500"/>
                                        <p:tgtEl>
                                          <p:spTgt spid="53"/>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1" presetClass="entr" presetSubtype="1" fill="hold" grpId="0" nodeType="click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heel(1)">
                                      <p:cBhvr>
                                        <p:cTn id="117" dur="2000"/>
                                        <p:tgtEl>
                                          <p:spTgt spid="54"/>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42" presetClass="entr" presetSubtype="0" fill="hold" nodeType="clickEffect">
                                  <p:stCondLst>
                                    <p:cond delay="0"/>
                                  </p:stCondLst>
                                  <p:childTnLst>
                                    <p:set>
                                      <p:cBhvr>
                                        <p:cTn id="121" dur="1" fill="hold">
                                          <p:stCondLst>
                                            <p:cond delay="0"/>
                                          </p:stCondLst>
                                        </p:cTn>
                                        <p:tgtEl>
                                          <p:spTgt spid="56"/>
                                        </p:tgtEl>
                                        <p:attrNameLst>
                                          <p:attrName>style.visibility</p:attrName>
                                        </p:attrNameLst>
                                      </p:cBhvr>
                                      <p:to>
                                        <p:strVal val="visible"/>
                                      </p:to>
                                    </p:set>
                                    <p:animEffect transition="in" filter="fade">
                                      <p:cBhvr>
                                        <p:cTn id="122" dur="1000"/>
                                        <p:tgtEl>
                                          <p:spTgt spid="56"/>
                                        </p:tgtEl>
                                      </p:cBhvr>
                                    </p:animEffect>
                                    <p:anim calcmode="lin" valueType="num">
                                      <p:cBhvr>
                                        <p:cTn id="123" dur="1000" fill="hold"/>
                                        <p:tgtEl>
                                          <p:spTgt spid="56"/>
                                        </p:tgtEl>
                                        <p:attrNameLst>
                                          <p:attrName>ppt_x</p:attrName>
                                        </p:attrNameLst>
                                      </p:cBhvr>
                                      <p:tavLst>
                                        <p:tav tm="0">
                                          <p:val>
                                            <p:strVal val="#ppt_x"/>
                                          </p:val>
                                        </p:tav>
                                        <p:tav tm="100000">
                                          <p:val>
                                            <p:strVal val="#ppt_x"/>
                                          </p:val>
                                        </p:tav>
                                      </p:tavLst>
                                    </p:anim>
                                    <p:anim calcmode="lin" valueType="num">
                                      <p:cBhvr>
                                        <p:cTn id="124"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44" grpId="0" animBg="1"/>
      <p:bldP spid="45" grpId="0" animBg="1"/>
      <p:bldP spid="46" grpId="0" animBg="1"/>
      <p:bldP spid="47" grpId="0" animBg="1"/>
      <p:bldP spid="48" grpId="0" animBg="1"/>
      <p:bldP spid="49" grpId="0" animBg="1"/>
      <p:bldP spid="50" grpId="0" animBg="1"/>
      <p:bldP spid="51" grpId="0" animBg="1"/>
      <p:bldP spid="52" grpId="0" animBg="1"/>
      <p:bldP spid="5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mtClean="0"/>
              <a:t>What’s taxable and what’s not?</a:t>
            </a:r>
          </a:p>
        </p:txBody>
      </p:sp>
      <p:sp>
        <p:nvSpPr>
          <p:cNvPr id="32771" name="Rectangle 3"/>
          <p:cNvSpPr>
            <a:spLocks noGrp="1" noChangeArrowheads="1"/>
          </p:cNvSpPr>
          <p:nvPr>
            <p:ph sz="quarter" idx="1"/>
          </p:nvPr>
        </p:nvSpPr>
        <p:spPr>
          <a:xfrm>
            <a:off x="457200" y="1600200"/>
            <a:ext cx="8229600" cy="5029200"/>
          </a:xfrm>
        </p:spPr>
        <p:txBody>
          <a:bodyPr/>
          <a:lstStyle/>
          <a:p>
            <a:pPr lvl="1" eaLnBrk="1" hangingPunct="1"/>
            <a:r>
              <a:rPr lang="en-US" altLang="en-US" dirty="0" smtClean="0"/>
              <a:t>Special Improvements may be Fixture, Furnishings or Equipment</a:t>
            </a:r>
          </a:p>
          <a:p>
            <a:pPr lvl="2" eaLnBrk="1" hangingPunct="1"/>
            <a:r>
              <a:rPr lang="en-US" altLang="en-US" dirty="0" smtClean="0"/>
              <a:t>Signs</a:t>
            </a:r>
          </a:p>
          <a:p>
            <a:pPr lvl="2" eaLnBrk="1" hangingPunct="1"/>
            <a:r>
              <a:rPr lang="en-US" altLang="en-US" dirty="0" smtClean="0"/>
              <a:t>Displays</a:t>
            </a:r>
          </a:p>
          <a:p>
            <a:pPr lvl="2" eaLnBrk="1" hangingPunct="1"/>
            <a:r>
              <a:rPr lang="en-US" altLang="en-US" dirty="0" smtClean="0"/>
              <a:t>Branding Ornamentation</a:t>
            </a:r>
          </a:p>
        </p:txBody>
      </p:sp>
      <p:sp>
        <p:nvSpPr>
          <p:cNvPr id="3277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tx2"/>
                </a:solidFill>
              </a:rPr>
              <a:t>Federal Appraisal &amp; Consulting LLC</a:t>
            </a:r>
          </a:p>
        </p:txBody>
      </p:sp>
      <p:sp>
        <p:nvSpPr>
          <p:cNvPr id="3277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3158B83-86A4-4F1F-844A-535F392F0773}" type="slidenum">
              <a:rPr lang="en-US" altLang="en-US" smtClean="0">
                <a:solidFill>
                  <a:schemeClr val="tx2"/>
                </a:solidFill>
              </a:rPr>
              <a:pPr/>
              <a:t>47</a:t>
            </a:fld>
            <a:endParaRPr lang="en-US" altLang="en-US" smtClean="0">
              <a:solidFill>
                <a:schemeClr val="tx2"/>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smtClean="0"/>
              <a:t>Cost Approach</a:t>
            </a:r>
          </a:p>
        </p:txBody>
      </p:sp>
      <p:sp>
        <p:nvSpPr>
          <p:cNvPr id="3891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tx2"/>
                </a:solidFill>
              </a:rPr>
              <a:t>Federal Appraisal &amp; Consulting LLC</a:t>
            </a:r>
          </a:p>
        </p:txBody>
      </p:sp>
      <p:sp>
        <p:nvSpPr>
          <p:cNvPr id="3891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F344C0D-6E82-475F-9436-F8CB35BDF2DA}" type="slidenum">
              <a:rPr lang="en-US" altLang="en-US" smtClean="0">
                <a:solidFill>
                  <a:schemeClr val="tx2"/>
                </a:solidFill>
              </a:rPr>
              <a:pPr/>
              <a:t>48</a:t>
            </a:fld>
            <a:endParaRPr lang="en-US" altLang="en-US" smtClean="0">
              <a:solidFill>
                <a:schemeClr val="tx2"/>
              </a:solidFill>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875118923"/>
              </p:ext>
            </p:extLst>
          </p:nvPr>
        </p:nvGraphicFramePr>
        <p:xfrm>
          <a:off x="2362200" y="1142992"/>
          <a:ext cx="5029200" cy="5213357"/>
        </p:xfrm>
        <a:graphic>
          <a:graphicData uri="http://schemas.openxmlformats.org/drawingml/2006/table">
            <a:tbl>
              <a:tblPr/>
              <a:tblGrid>
                <a:gridCol w="3176953"/>
                <a:gridCol w="762000"/>
                <a:gridCol w="1090247"/>
              </a:tblGrid>
              <a:tr h="284749">
                <a:tc>
                  <a:txBody>
                    <a:bodyPr/>
                    <a:lstStyle/>
                    <a:p>
                      <a:pPr algn="l" fontAlgn="b"/>
                      <a:r>
                        <a:rPr lang="en-US" sz="800" b="0" i="0" u="none" strike="noStrike" dirty="0">
                          <a:effectLst/>
                          <a:latin typeface="Arial" panose="020B0604020202020204" pitchFamily="34" charset="0"/>
                        </a:rPr>
                        <a:t>Type of Facility</a:t>
                      </a:r>
                    </a:p>
                  </a:txBody>
                  <a:tcPr marL="4568" marR="4568" marT="4568" marB="0" anchor="b">
                    <a:lnL>
                      <a:noFill/>
                    </a:lnL>
                    <a:lnR>
                      <a:noFill/>
                    </a:lnR>
                    <a:lnT>
                      <a:noFill/>
                    </a:lnT>
                    <a:lnB>
                      <a:noFill/>
                    </a:lnB>
                  </a:tcPr>
                </a:tc>
                <a:tc>
                  <a:txBody>
                    <a:bodyPr/>
                    <a:lstStyle/>
                    <a:p>
                      <a:pPr algn="r" fontAlgn="b"/>
                      <a:r>
                        <a:rPr lang="en-US" sz="800" b="0" i="0" u="none" strike="noStrike">
                          <a:effectLst/>
                          <a:latin typeface="Arial" panose="020B0604020202020204" pitchFamily="34" charset="0"/>
                        </a:rPr>
                        <a:t>Big Box Retail</a:t>
                      </a:r>
                    </a:p>
                  </a:txBody>
                  <a:tcPr marL="4568" marR="4568" marT="4568" marB="0" anchor="b">
                    <a:lnL>
                      <a:noFill/>
                    </a:lnL>
                    <a:lnR>
                      <a:noFill/>
                    </a:lnR>
                    <a:lnT>
                      <a:noFill/>
                    </a:lnT>
                    <a:lnB>
                      <a:noFill/>
                    </a:lnB>
                  </a:tcPr>
                </a:tc>
                <a:tc>
                  <a:txBody>
                    <a:bodyPr/>
                    <a:lstStyle/>
                    <a:p>
                      <a:pPr algn="r" fontAlgn="b"/>
                      <a:r>
                        <a:rPr lang="en-US" sz="800" b="0" i="0" u="none" strike="noStrike" dirty="0">
                          <a:effectLst/>
                          <a:latin typeface="Arial" panose="020B0604020202020204" pitchFamily="34" charset="0"/>
                        </a:rPr>
                        <a:t>Junior Box Drug Store</a:t>
                      </a:r>
                    </a:p>
                  </a:txBody>
                  <a:tcPr marL="4568" marR="4568" marT="4568" marB="0" anchor="b">
                    <a:lnL>
                      <a:noFill/>
                    </a:lnL>
                    <a:lnR>
                      <a:noFill/>
                    </a:lnR>
                    <a:lnT>
                      <a:noFill/>
                    </a:lnT>
                    <a:lnB>
                      <a:noFill/>
                    </a:lnB>
                  </a:tcPr>
                </a:tc>
              </a:tr>
              <a:tr h="159257">
                <a:tc>
                  <a:txBody>
                    <a:bodyPr/>
                    <a:lstStyle/>
                    <a:p>
                      <a:pPr algn="l" fontAlgn="b"/>
                      <a:r>
                        <a:rPr lang="en-US" sz="800" b="0" i="0" u="none" strike="noStrike">
                          <a:effectLst/>
                          <a:latin typeface="Arial" panose="020B0604020202020204" pitchFamily="34" charset="0"/>
                        </a:rPr>
                        <a:t>Data Source</a:t>
                      </a:r>
                    </a:p>
                  </a:txBody>
                  <a:tcPr marL="4568" marR="4568" marT="4568" marB="0" anchor="b">
                    <a:lnL>
                      <a:noFill/>
                    </a:lnL>
                    <a:lnR>
                      <a:noFill/>
                    </a:lnR>
                    <a:lnT>
                      <a:noFill/>
                    </a:lnT>
                    <a:lnB>
                      <a:noFill/>
                    </a:lnB>
                  </a:tcPr>
                </a:tc>
                <a:tc>
                  <a:txBody>
                    <a:bodyPr/>
                    <a:lstStyle/>
                    <a:p>
                      <a:pPr algn="r" fontAlgn="b"/>
                      <a:r>
                        <a:rPr lang="en-US" sz="800" b="0" i="0" u="none" strike="noStrike" dirty="0">
                          <a:effectLst/>
                          <a:latin typeface="Arial" panose="020B0604020202020204" pitchFamily="34" charset="0"/>
                        </a:rPr>
                        <a:t>MVS</a:t>
                      </a:r>
                    </a:p>
                  </a:txBody>
                  <a:tcPr marL="4568" marR="4568" marT="4568" marB="0" anchor="b">
                    <a:lnL>
                      <a:noFill/>
                    </a:lnL>
                    <a:lnR>
                      <a:noFill/>
                    </a:lnR>
                    <a:lnT>
                      <a:noFill/>
                    </a:lnT>
                    <a:lnB>
                      <a:noFill/>
                    </a:lnB>
                  </a:tcPr>
                </a:tc>
                <a:tc>
                  <a:txBody>
                    <a:bodyPr/>
                    <a:lstStyle/>
                    <a:p>
                      <a:pPr algn="r" fontAlgn="b"/>
                      <a:r>
                        <a:rPr lang="en-US" sz="800" b="0" i="0" u="none" strike="noStrike">
                          <a:effectLst/>
                          <a:latin typeface="Arial" panose="020B0604020202020204" pitchFamily="34" charset="0"/>
                        </a:rPr>
                        <a:t>MVS</a:t>
                      </a:r>
                    </a:p>
                  </a:txBody>
                  <a:tcPr marL="4568" marR="4568" marT="4568" marB="0" anchor="b">
                    <a:lnL>
                      <a:noFill/>
                    </a:lnL>
                    <a:lnR>
                      <a:noFill/>
                    </a:lnR>
                    <a:lnT>
                      <a:noFill/>
                    </a:lnT>
                    <a:lnB>
                      <a:noFill/>
                    </a:lnB>
                  </a:tcPr>
                </a:tc>
              </a:tr>
              <a:tr h="159257">
                <a:tc>
                  <a:txBody>
                    <a:bodyPr/>
                    <a:lstStyle/>
                    <a:p>
                      <a:pPr algn="l" fontAlgn="b"/>
                      <a:r>
                        <a:rPr lang="en-US" sz="800" b="0" i="0" u="none" strike="noStrike">
                          <a:effectLst/>
                          <a:latin typeface="Arial" panose="020B0604020202020204" pitchFamily="34" charset="0"/>
                        </a:rPr>
                        <a:t>Valuation Date</a:t>
                      </a:r>
                    </a:p>
                  </a:txBody>
                  <a:tcPr marL="4568" marR="4568" marT="4568" marB="0" anchor="b">
                    <a:lnL>
                      <a:noFill/>
                    </a:lnL>
                    <a:lnR>
                      <a:noFill/>
                    </a:lnR>
                    <a:lnT>
                      <a:noFill/>
                    </a:lnT>
                    <a:lnB>
                      <a:noFill/>
                    </a:lnB>
                  </a:tcPr>
                </a:tc>
                <a:tc>
                  <a:txBody>
                    <a:bodyPr/>
                    <a:lstStyle/>
                    <a:p>
                      <a:pPr algn="r" fontAlgn="b"/>
                      <a:r>
                        <a:rPr lang="en-US" sz="800" b="0" i="0" u="none" strike="noStrike">
                          <a:effectLst/>
                          <a:latin typeface="Arial" panose="020B0604020202020204" pitchFamily="34" charset="0"/>
                        </a:rPr>
                        <a:t>1/1/2016</a:t>
                      </a:r>
                    </a:p>
                  </a:txBody>
                  <a:tcPr marL="4568" marR="4568" marT="4568" marB="0" anchor="b">
                    <a:lnL>
                      <a:noFill/>
                    </a:lnL>
                    <a:lnR>
                      <a:noFill/>
                    </a:lnR>
                    <a:lnT>
                      <a:noFill/>
                    </a:lnT>
                    <a:lnB>
                      <a:noFill/>
                    </a:lnB>
                  </a:tcPr>
                </a:tc>
                <a:tc>
                  <a:txBody>
                    <a:bodyPr/>
                    <a:lstStyle/>
                    <a:p>
                      <a:pPr algn="r" fontAlgn="b"/>
                      <a:r>
                        <a:rPr lang="en-US" sz="800" b="0" i="0" u="none" strike="noStrike">
                          <a:effectLst/>
                          <a:latin typeface="Arial" panose="020B0604020202020204" pitchFamily="34" charset="0"/>
                        </a:rPr>
                        <a:t>1/1/2016</a:t>
                      </a:r>
                    </a:p>
                  </a:txBody>
                  <a:tcPr marL="4568" marR="4568" marT="4568" marB="0" anchor="b">
                    <a:lnL>
                      <a:noFill/>
                    </a:lnL>
                    <a:lnR>
                      <a:noFill/>
                    </a:lnR>
                    <a:lnT>
                      <a:noFill/>
                    </a:lnT>
                    <a:lnB>
                      <a:noFill/>
                    </a:lnB>
                  </a:tcPr>
                </a:tc>
              </a:tr>
              <a:tr h="153388">
                <a:tc>
                  <a:txBody>
                    <a:bodyPr/>
                    <a:lstStyle/>
                    <a:p>
                      <a:pPr algn="l" fontAlgn="b"/>
                      <a:endParaRPr lang="en-US" sz="900" b="0" i="0" u="none" strike="noStrike">
                        <a:solidFill>
                          <a:srgbClr val="000000"/>
                        </a:solidFill>
                        <a:effectLst/>
                        <a:latin typeface="Arial" panose="020B0604020202020204" pitchFamily="34" charset="0"/>
                      </a:endParaRPr>
                    </a:p>
                  </a:txBody>
                  <a:tcPr marL="4568" marR="4568" marT="4568"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4568" marR="4568" marT="4568"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4568" marR="4568" marT="4568" marB="0" anchor="b">
                    <a:lnL>
                      <a:noFill/>
                    </a:lnL>
                    <a:lnR>
                      <a:noFill/>
                    </a:lnR>
                    <a:lnT>
                      <a:noFill/>
                    </a:lnT>
                    <a:lnB>
                      <a:noFill/>
                    </a:lnB>
                  </a:tcPr>
                </a:tc>
              </a:tr>
              <a:tr h="159257">
                <a:tc>
                  <a:txBody>
                    <a:bodyPr/>
                    <a:lstStyle/>
                    <a:p>
                      <a:pPr algn="l" fontAlgn="b"/>
                      <a:r>
                        <a:rPr lang="en-US" sz="800" b="1" i="0" u="none" strike="noStrike">
                          <a:effectLst/>
                          <a:latin typeface="Arial" panose="020B0604020202020204" pitchFamily="34" charset="0"/>
                        </a:rPr>
                        <a:t>Base Costs</a:t>
                      </a:r>
                    </a:p>
                  </a:txBody>
                  <a:tcPr marL="4568" marR="4568" marT="4568" marB="0" anchor="b">
                    <a:lnL>
                      <a:noFill/>
                    </a:lnL>
                    <a:lnR>
                      <a:noFill/>
                    </a:lnR>
                    <a:lnT>
                      <a:noFill/>
                    </a:lnT>
                    <a:lnB>
                      <a:noFill/>
                    </a:lnB>
                  </a:tcPr>
                </a:tc>
                <a:tc>
                  <a:txBody>
                    <a:bodyPr/>
                    <a:lstStyle/>
                    <a:p>
                      <a:pPr algn="r" fontAlgn="b"/>
                      <a:r>
                        <a:rPr lang="en-US" sz="800" b="0" i="0" u="none" strike="noStrike">
                          <a:effectLst/>
                          <a:latin typeface="Arial" panose="020B0604020202020204" pitchFamily="34" charset="0"/>
                        </a:rPr>
                        <a:t>$64.70 </a:t>
                      </a:r>
                    </a:p>
                  </a:txBody>
                  <a:tcPr marL="4568" marR="4568" marT="4568" marB="0" anchor="b">
                    <a:lnL>
                      <a:noFill/>
                    </a:lnL>
                    <a:lnR>
                      <a:noFill/>
                    </a:lnR>
                    <a:lnT>
                      <a:noFill/>
                    </a:lnT>
                    <a:lnB>
                      <a:noFill/>
                    </a:lnB>
                  </a:tcPr>
                </a:tc>
                <a:tc>
                  <a:txBody>
                    <a:bodyPr/>
                    <a:lstStyle/>
                    <a:p>
                      <a:pPr algn="r" fontAlgn="b"/>
                      <a:r>
                        <a:rPr lang="en-US" sz="800" b="0" i="0" u="none" strike="noStrike">
                          <a:effectLst/>
                          <a:latin typeface="Arial" panose="020B0604020202020204" pitchFamily="34" charset="0"/>
                        </a:rPr>
                        <a:t>$117.42 </a:t>
                      </a:r>
                    </a:p>
                  </a:txBody>
                  <a:tcPr marL="4568" marR="4568" marT="4568" marB="0" anchor="b">
                    <a:lnL>
                      <a:noFill/>
                    </a:lnL>
                    <a:lnR>
                      <a:noFill/>
                    </a:lnR>
                    <a:lnT>
                      <a:noFill/>
                    </a:lnT>
                    <a:lnB>
                      <a:noFill/>
                    </a:lnB>
                  </a:tcPr>
                </a:tc>
              </a:tr>
              <a:tr h="159257">
                <a:tc>
                  <a:txBody>
                    <a:bodyPr/>
                    <a:lstStyle/>
                    <a:p>
                      <a:pPr algn="l" fontAlgn="b"/>
                      <a:r>
                        <a:rPr lang="en-US" sz="800" b="0" i="0" u="none" strike="noStrike">
                          <a:effectLst/>
                          <a:latin typeface="Arial" panose="020B0604020202020204" pitchFamily="34" charset="0"/>
                        </a:rPr>
                        <a:t>Current Cost Multiplier</a:t>
                      </a:r>
                    </a:p>
                  </a:txBody>
                  <a:tcPr marL="4568" marR="4568" marT="4568" marB="0" anchor="b">
                    <a:lnL>
                      <a:noFill/>
                    </a:lnL>
                    <a:lnR>
                      <a:noFill/>
                    </a:lnR>
                    <a:lnT>
                      <a:noFill/>
                    </a:lnT>
                    <a:lnB>
                      <a:noFill/>
                    </a:lnB>
                  </a:tcPr>
                </a:tc>
                <a:tc>
                  <a:txBody>
                    <a:bodyPr/>
                    <a:lstStyle/>
                    <a:p>
                      <a:pPr algn="r" fontAlgn="b"/>
                      <a:r>
                        <a:rPr lang="en-US" sz="800" b="0" i="0" u="none" strike="noStrike">
                          <a:effectLst/>
                          <a:latin typeface="Arial" panose="020B0604020202020204" pitchFamily="34" charset="0"/>
                        </a:rPr>
                        <a:t>1.00</a:t>
                      </a:r>
                    </a:p>
                  </a:txBody>
                  <a:tcPr marL="4568" marR="4568" marT="4568" marB="0" anchor="b">
                    <a:lnL>
                      <a:noFill/>
                    </a:lnL>
                    <a:lnR>
                      <a:noFill/>
                    </a:lnR>
                    <a:lnT>
                      <a:noFill/>
                    </a:lnT>
                    <a:lnB>
                      <a:noFill/>
                    </a:lnB>
                  </a:tcPr>
                </a:tc>
                <a:tc>
                  <a:txBody>
                    <a:bodyPr/>
                    <a:lstStyle/>
                    <a:p>
                      <a:pPr algn="r" fontAlgn="b"/>
                      <a:r>
                        <a:rPr lang="en-US" sz="800" b="0" i="0" u="none" strike="noStrike">
                          <a:effectLst/>
                          <a:latin typeface="Arial" panose="020B0604020202020204" pitchFamily="34" charset="0"/>
                        </a:rPr>
                        <a:t>1.05</a:t>
                      </a:r>
                    </a:p>
                  </a:txBody>
                  <a:tcPr marL="4568" marR="4568" marT="4568" marB="0" anchor="b">
                    <a:lnL>
                      <a:noFill/>
                    </a:lnL>
                    <a:lnR>
                      <a:noFill/>
                    </a:lnR>
                    <a:lnT>
                      <a:noFill/>
                    </a:lnT>
                    <a:lnB>
                      <a:noFill/>
                    </a:lnB>
                  </a:tcPr>
                </a:tc>
              </a:tr>
              <a:tr h="159257">
                <a:tc>
                  <a:txBody>
                    <a:bodyPr/>
                    <a:lstStyle/>
                    <a:p>
                      <a:pPr algn="l" fontAlgn="b"/>
                      <a:r>
                        <a:rPr lang="en-US" sz="800" b="0" i="0" u="none" strike="noStrike">
                          <a:effectLst/>
                          <a:latin typeface="Arial" panose="020B0604020202020204" pitchFamily="34" charset="0"/>
                        </a:rPr>
                        <a:t>Local Multiplier</a:t>
                      </a:r>
                    </a:p>
                  </a:txBody>
                  <a:tcPr marL="4568" marR="4568" marT="4568" marB="0" anchor="b">
                    <a:lnL>
                      <a:noFill/>
                    </a:lnL>
                    <a:lnR>
                      <a:noFill/>
                    </a:lnR>
                    <a:lnT>
                      <a:noFill/>
                    </a:lnT>
                    <a:lnB>
                      <a:noFill/>
                    </a:lnB>
                  </a:tcPr>
                </a:tc>
                <a:tc>
                  <a:txBody>
                    <a:bodyPr/>
                    <a:lstStyle/>
                    <a:p>
                      <a:pPr algn="r" fontAlgn="b"/>
                      <a:r>
                        <a:rPr lang="en-US" sz="800" b="0" i="0" u="none" strike="noStrike">
                          <a:effectLst/>
                          <a:latin typeface="Arial" panose="020B0604020202020204" pitchFamily="34" charset="0"/>
                        </a:rPr>
                        <a:t>1.00</a:t>
                      </a:r>
                    </a:p>
                  </a:txBody>
                  <a:tcPr marL="4568" marR="4568" marT="4568" marB="0" anchor="b">
                    <a:lnL>
                      <a:noFill/>
                    </a:lnL>
                    <a:lnR>
                      <a:noFill/>
                    </a:lnR>
                    <a:lnT>
                      <a:noFill/>
                    </a:lnT>
                    <a:lnB>
                      <a:noFill/>
                    </a:lnB>
                  </a:tcPr>
                </a:tc>
                <a:tc>
                  <a:txBody>
                    <a:bodyPr/>
                    <a:lstStyle/>
                    <a:p>
                      <a:pPr algn="r" fontAlgn="b"/>
                      <a:r>
                        <a:rPr lang="en-US" sz="800" b="0" i="0" u="none" strike="noStrike">
                          <a:effectLst/>
                          <a:latin typeface="Arial" panose="020B0604020202020204" pitchFamily="34" charset="0"/>
                        </a:rPr>
                        <a:t>1.00</a:t>
                      </a:r>
                    </a:p>
                  </a:txBody>
                  <a:tcPr marL="4568" marR="4568" marT="4568" marB="0" anchor="b">
                    <a:lnL>
                      <a:noFill/>
                    </a:lnL>
                    <a:lnR>
                      <a:noFill/>
                    </a:lnR>
                    <a:lnT>
                      <a:noFill/>
                    </a:lnT>
                    <a:lnB>
                      <a:noFill/>
                    </a:lnB>
                  </a:tcPr>
                </a:tc>
              </a:tr>
              <a:tr h="159257">
                <a:tc>
                  <a:txBody>
                    <a:bodyPr/>
                    <a:lstStyle/>
                    <a:p>
                      <a:pPr algn="l" fontAlgn="b"/>
                      <a:r>
                        <a:rPr lang="en-US" sz="800" b="0" i="0" u="none" strike="noStrike">
                          <a:effectLst/>
                          <a:latin typeface="Arial" panose="020B0604020202020204" pitchFamily="34" charset="0"/>
                        </a:rPr>
                        <a:t>Total Cost PSF 2015</a:t>
                      </a:r>
                    </a:p>
                  </a:txBody>
                  <a:tcPr marL="4568" marR="4568" marT="4568" marB="0" anchor="b">
                    <a:lnL>
                      <a:noFill/>
                    </a:lnL>
                    <a:lnR>
                      <a:noFill/>
                    </a:lnR>
                    <a:lnT>
                      <a:noFill/>
                    </a:lnT>
                    <a:lnB>
                      <a:noFill/>
                    </a:lnB>
                  </a:tcPr>
                </a:tc>
                <a:tc>
                  <a:txBody>
                    <a:bodyPr/>
                    <a:lstStyle/>
                    <a:p>
                      <a:pPr algn="r" fontAlgn="b"/>
                      <a:r>
                        <a:rPr lang="en-US" sz="800" b="0" i="0" u="none" strike="noStrike">
                          <a:effectLst/>
                          <a:latin typeface="Arial" panose="020B0604020202020204" pitchFamily="34" charset="0"/>
                        </a:rPr>
                        <a:t>$64.70 </a:t>
                      </a:r>
                    </a:p>
                  </a:txBody>
                  <a:tcPr marL="4568" marR="4568" marT="4568" marB="0" anchor="b">
                    <a:lnL>
                      <a:noFill/>
                    </a:lnL>
                    <a:lnR>
                      <a:noFill/>
                    </a:lnR>
                    <a:lnT>
                      <a:noFill/>
                    </a:lnT>
                    <a:lnB>
                      <a:noFill/>
                    </a:lnB>
                  </a:tcPr>
                </a:tc>
                <a:tc>
                  <a:txBody>
                    <a:bodyPr/>
                    <a:lstStyle/>
                    <a:p>
                      <a:pPr algn="r" fontAlgn="b"/>
                      <a:r>
                        <a:rPr lang="en-US" sz="800" b="0" i="0" u="none" strike="noStrike">
                          <a:effectLst/>
                          <a:latin typeface="Arial" panose="020B0604020202020204" pitchFamily="34" charset="0"/>
                        </a:rPr>
                        <a:t>$123.29 </a:t>
                      </a:r>
                    </a:p>
                  </a:txBody>
                  <a:tcPr marL="4568" marR="4568" marT="4568" marB="0" anchor="b">
                    <a:lnL>
                      <a:noFill/>
                    </a:lnL>
                    <a:lnR>
                      <a:noFill/>
                    </a:lnR>
                    <a:lnT>
                      <a:noFill/>
                    </a:lnT>
                    <a:lnB>
                      <a:noFill/>
                    </a:lnB>
                  </a:tcPr>
                </a:tc>
              </a:tr>
              <a:tr h="153388">
                <a:tc>
                  <a:txBody>
                    <a:bodyPr/>
                    <a:lstStyle/>
                    <a:p>
                      <a:pPr algn="l" fontAlgn="b"/>
                      <a:endParaRPr lang="en-US" sz="900" b="0" i="0" u="none" strike="noStrike">
                        <a:solidFill>
                          <a:srgbClr val="000000"/>
                        </a:solidFill>
                        <a:effectLst/>
                        <a:latin typeface="Arial" panose="020B0604020202020204" pitchFamily="34" charset="0"/>
                      </a:endParaRPr>
                    </a:p>
                  </a:txBody>
                  <a:tcPr marL="4568" marR="4568" marT="4568" marB="0" anchor="b">
                    <a:lnL>
                      <a:noFill/>
                    </a:lnL>
                    <a:lnR>
                      <a:noFill/>
                    </a:lnR>
                    <a:lnT>
                      <a:noFill/>
                    </a:lnT>
                    <a:lnB>
                      <a:noFill/>
                    </a:lnB>
                  </a:tcPr>
                </a:tc>
                <a:tc>
                  <a:txBody>
                    <a:bodyPr/>
                    <a:lstStyle/>
                    <a:p>
                      <a:pPr algn="ctr" fontAlgn="b"/>
                      <a:endParaRPr lang="en-US" sz="800" b="0" i="0" u="none" strike="noStrike">
                        <a:effectLst/>
                        <a:latin typeface="Arial" panose="020B0604020202020204" pitchFamily="34" charset="0"/>
                      </a:endParaRPr>
                    </a:p>
                  </a:txBody>
                  <a:tcPr marL="4568" marR="4568" marT="4568" marB="0" anchor="b">
                    <a:lnL>
                      <a:noFill/>
                    </a:lnL>
                    <a:lnR>
                      <a:noFill/>
                    </a:lnR>
                    <a:lnT>
                      <a:noFill/>
                    </a:lnT>
                    <a:lnB>
                      <a:noFill/>
                    </a:lnB>
                  </a:tcPr>
                </a:tc>
                <a:tc>
                  <a:txBody>
                    <a:bodyPr/>
                    <a:lstStyle/>
                    <a:p>
                      <a:pPr algn="ctr" fontAlgn="b"/>
                      <a:endParaRPr lang="en-US" sz="800" b="0" i="0" u="none" strike="noStrike">
                        <a:effectLst/>
                        <a:latin typeface="Arial" panose="020B0604020202020204" pitchFamily="34" charset="0"/>
                      </a:endParaRPr>
                    </a:p>
                  </a:txBody>
                  <a:tcPr marL="4568" marR="4568" marT="4568" marB="0" anchor="b">
                    <a:lnL>
                      <a:noFill/>
                    </a:lnL>
                    <a:lnR>
                      <a:noFill/>
                    </a:lnR>
                    <a:lnT>
                      <a:noFill/>
                    </a:lnT>
                    <a:lnB>
                      <a:noFill/>
                    </a:lnB>
                  </a:tcPr>
                </a:tc>
              </a:tr>
              <a:tr h="159257">
                <a:tc>
                  <a:txBody>
                    <a:bodyPr/>
                    <a:lstStyle/>
                    <a:p>
                      <a:pPr algn="l" fontAlgn="b"/>
                      <a:r>
                        <a:rPr lang="en-US" sz="800" b="0" i="0" u="none" strike="noStrike">
                          <a:effectLst/>
                          <a:latin typeface="Arial" panose="020B0604020202020204" pitchFamily="34" charset="0"/>
                        </a:rPr>
                        <a:t>Square Footage</a:t>
                      </a:r>
                    </a:p>
                  </a:txBody>
                  <a:tcPr marL="4568" marR="4568" marT="4568" marB="0" anchor="b">
                    <a:lnL>
                      <a:noFill/>
                    </a:lnL>
                    <a:lnR>
                      <a:noFill/>
                    </a:lnR>
                    <a:lnT>
                      <a:noFill/>
                    </a:lnT>
                    <a:lnB>
                      <a:noFill/>
                    </a:lnB>
                  </a:tcPr>
                </a:tc>
                <a:tc>
                  <a:txBody>
                    <a:bodyPr/>
                    <a:lstStyle/>
                    <a:p>
                      <a:pPr algn="r" fontAlgn="b"/>
                      <a:r>
                        <a:rPr lang="en-US" sz="800" b="0" i="0" u="sng" strike="noStrike">
                          <a:effectLst/>
                          <a:latin typeface="Arial" panose="020B0604020202020204" pitchFamily="34" charset="0"/>
                        </a:rPr>
                        <a:t>150,000 </a:t>
                      </a:r>
                    </a:p>
                  </a:txBody>
                  <a:tcPr marL="4568" marR="4568" marT="4568" marB="0" anchor="b">
                    <a:lnL>
                      <a:noFill/>
                    </a:lnL>
                    <a:lnR>
                      <a:noFill/>
                    </a:lnR>
                    <a:lnT>
                      <a:noFill/>
                    </a:lnT>
                    <a:lnB>
                      <a:noFill/>
                    </a:lnB>
                  </a:tcPr>
                </a:tc>
                <a:tc>
                  <a:txBody>
                    <a:bodyPr/>
                    <a:lstStyle/>
                    <a:p>
                      <a:pPr algn="r" fontAlgn="b"/>
                      <a:r>
                        <a:rPr lang="en-US" sz="800" b="0" i="0" u="sng" strike="noStrike">
                          <a:effectLst/>
                          <a:latin typeface="Arial" panose="020B0604020202020204" pitchFamily="34" charset="0"/>
                        </a:rPr>
                        <a:t>10,000 </a:t>
                      </a:r>
                    </a:p>
                  </a:txBody>
                  <a:tcPr marL="4568" marR="4568" marT="4568" marB="0" anchor="b">
                    <a:lnL>
                      <a:noFill/>
                    </a:lnL>
                    <a:lnR>
                      <a:noFill/>
                    </a:lnR>
                    <a:lnT>
                      <a:noFill/>
                    </a:lnT>
                    <a:lnB>
                      <a:noFill/>
                    </a:lnB>
                  </a:tcPr>
                </a:tc>
              </a:tr>
              <a:tr h="159257">
                <a:tc>
                  <a:txBody>
                    <a:bodyPr/>
                    <a:lstStyle/>
                    <a:p>
                      <a:pPr algn="l" fontAlgn="b"/>
                      <a:r>
                        <a:rPr lang="en-US" sz="800" b="1" i="0" u="none" strike="noStrike">
                          <a:effectLst/>
                          <a:latin typeface="Arial" panose="020B0604020202020204" pitchFamily="34" charset="0"/>
                        </a:rPr>
                        <a:t>Replacement Cost New</a:t>
                      </a:r>
                    </a:p>
                  </a:txBody>
                  <a:tcPr marL="4568" marR="4568" marT="4568" marB="0" anchor="b">
                    <a:lnL>
                      <a:noFill/>
                    </a:lnL>
                    <a:lnR>
                      <a:noFill/>
                    </a:lnR>
                    <a:lnT>
                      <a:noFill/>
                    </a:lnT>
                    <a:lnB>
                      <a:noFill/>
                    </a:lnB>
                  </a:tcPr>
                </a:tc>
                <a:tc>
                  <a:txBody>
                    <a:bodyPr/>
                    <a:lstStyle/>
                    <a:p>
                      <a:pPr algn="r" fontAlgn="ctr"/>
                      <a:r>
                        <a:rPr lang="en-US" sz="800" b="1" i="0" u="none" strike="noStrike">
                          <a:effectLst/>
                          <a:latin typeface="Arial" panose="020B0604020202020204" pitchFamily="34" charset="0"/>
                        </a:rPr>
                        <a:t>$9,705,000 </a:t>
                      </a:r>
                    </a:p>
                  </a:txBody>
                  <a:tcPr marL="4568" marR="4568" marT="4568" marB="0" anchor="ctr">
                    <a:lnL>
                      <a:noFill/>
                    </a:lnL>
                    <a:lnR>
                      <a:noFill/>
                    </a:lnR>
                    <a:lnT>
                      <a:noFill/>
                    </a:lnT>
                    <a:lnB>
                      <a:noFill/>
                    </a:lnB>
                  </a:tcPr>
                </a:tc>
                <a:tc>
                  <a:txBody>
                    <a:bodyPr/>
                    <a:lstStyle/>
                    <a:p>
                      <a:pPr algn="r" fontAlgn="ctr"/>
                      <a:r>
                        <a:rPr lang="en-US" sz="800" b="1" i="0" u="none" strike="noStrike">
                          <a:effectLst/>
                          <a:latin typeface="Arial" panose="020B0604020202020204" pitchFamily="34" charset="0"/>
                        </a:rPr>
                        <a:t>$1,233,000 </a:t>
                      </a:r>
                    </a:p>
                  </a:txBody>
                  <a:tcPr marL="4568" marR="4568" marT="4568" marB="0" anchor="ctr">
                    <a:lnL>
                      <a:noFill/>
                    </a:lnL>
                    <a:lnR>
                      <a:noFill/>
                    </a:lnR>
                    <a:lnT>
                      <a:noFill/>
                    </a:lnT>
                    <a:lnB>
                      <a:noFill/>
                    </a:lnB>
                  </a:tcPr>
                </a:tc>
              </a:tr>
              <a:tr h="139883">
                <a:tc>
                  <a:txBody>
                    <a:bodyPr/>
                    <a:lstStyle/>
                    <a:p>
                      <a:pPr algn="l" fontAlgn="b"/>
                      <a:endParaRPr lang="en-US" sz="800" b="1" i="0" u="none" strike="noStrike">
                        <a:effectLst/>
                        <a:latin typeface="Arial" panose="020B0604020202020204" pitchFamily="34" charset="0"/>
                      </a:endParaRPr>
                    </a:p>
                  </a:txBody>
                  <a:tcPr marL="4568" marR="4568" marT="4568" marB="0" anchor="b">
                    <a:lnL>
                      <a:noFill/>
                    </a:lnL>
                    <a:lnR>
                      <a:noFill/>
                    </a:lnR>
                    <a:lnT>
                      <a:noFill/>
                    </a:lnT>
                    <a:lnB>
                      <a:noFill/>
                    </a:lnB>
                  </a:tcPr>
                </a:tc>
                <a:tc>
                  <a:txBody>
                    <a:bodyPr/>
                    <a:lstStyle/>
                    <a:p>
                      <a:pPr algn="r" fontAlgn="ctr"/>
                      <a:endParaRPr lang="en-US" sz="800" b="1" i="0" u="none" strike="noStrike">
                        <a:effectLst/>
                        <a:latin typeface="Arial" panose="020B0604020202020204" pitchFamily="34" charset="0"/>
                      </a:endParaRPr>
                    </a:p>
                  </a:txBody>
                  <a:tcPr marL="4568" marR="4568" marT="4568" marB="0" anchor="ctr">
                    <a:lnL>
                      <a:noFill/>
                    </a:lnL>
                    <a:lnR>
                      <a:noFill/>
                    </a:lnR>
                    <a:lnT>
                      <a:noFill/>
                    </a:lnT>
                    <a:lnB>
                      <a:noFill/>
                    </a:lnB>
                  </a:tcPr>
                </a:tc>
                <a:tc>
                  <a:txBody>
                    <a:bodyPr/>
                    <a:lstStyle/>
                    <a:p>
                      <a:pPr algn="r" fontAlgn="ctr"/>
                      <a:endParaRPr lang="en-US" sz="800" b="1" i="0" u="none" strike="noStrike">
                        <a:effectLst/>
                        <a:latin typeface="Arial" panose="020B0604020202020204" pitchFamily="34" charset="0"/>
                      </a:endParaRPr>
                    </a:p>
                  </a:txBody>
                  <a:tcPr marL="4568" marR="4568" marT="4568" marB="0" anchor="ctr">
                    <a:lnL>
                      <a:noFill/>
                    </a:lnL>
                    <a:lnR>
                      <a:noFill/>
                    </a:lnR>
                    <a:lnT>
                      <a:noFill/>
                    </a:lnT>
                    <a:lnB>
                      <a:noFill/>
                    </a:lnB>
                  </a:tcPr>
                </a:tc>
              </a:tr>
              <a:tr h="159257">
                <a:tc>
                  <a:txBody>
                    <a:bodyPr/>
                    <a:lstStyle/>
                    <a:p>
                      <a:pPr algn="l" fontAlgn="b"/>
                      <a:r>
                        <a:rPr lang="en-US" sz="800" b="1" i="0" u="none" strike="noStrike">
                          <a:effectLst/>
                          <a:latin typeface="Arial" panose="020B0604020202020204" pitchFamily="34" charset="0"/>
                        </a:rPr>
                        <a:t>Entrepreneurial Profit (%)</a:t>
                      </a:r>
                    </a:p>
                  </a:txBody>
                  <a:tcPr marL="4568" marR="4568" marT="4568" marB="0" anchor="b">
                    <a:lnL>
                      <a:noFill/>
                    </a:lnL>
                    <a:lnR>
                      <a:noFill/>
                    </a:lnR>
                    <a:lnT>
                      <a:noFill/>
                    </a:lnT>
                    <a:lnB>
                      <a:noFill/>
                    </a:lnB>
                  </a:tcPr>
                </a:tc>
                <a:tc>
                  <a:txBody>
                    <a:bodyPr/>
                    <a:lstStyle/>
                    <a:p>
                      <a:pPr algn="r" fontAlgn="ctr"/>
                      <a:r>
                        <a:rPr lang="en-US" sz="800" b="0" i="0" u="none" strike="noStrike">
                          <a:effectLst/>
                          <a:latin typeface="Arial" panose="020B0604020202020204" pitchFamily="34" charset="0"/>
                        </a:rPr>
                        <a:t>15%</a:t>
                      </a:r>
                    </a:p>
                  </a:txBody>
                  <a:tcPr marL="4568" marR="4568" marT="4568" marB="0" anchor="ctr">
                    <a:lnL>
                      <a:noFill/>
                    </a:lnL>
                    <a:lnR>
                      <a:noFill/>
                    </a:lnR>
                    <a:lnT>
                      <a:noFill/>
                    </a:lnT>
                    <a:lnB>
                      <a:noFill/>
                    </a:lnB>
                  </a:tcPr>
                </a:tc>
                <a:tc>
                  <a:txBody>
                    <a:bodyPr/>
                    <a:lstStyle/>
                    <a:p>
                      <a:pPr algn="r" fontAlgn="ctr"/>
                      <a:r>
                        <a:rPr lang="en-US" sz="800" b="0" i="0" u="none" strike="noStrike">
                          <a:effectLst/>
                          <a:latin typeface="Arial" panose="020B0604020202020204" pitchFamily="34" charset="0"/>
                        </a:rPr>
                        <a:t>15%</a:t>
                      </a:r>
                    </a:p>
                  </a:txBody>
                  <a:tcPr marL="4568" marR="4568" marT="4568" marB="0" anchor="ctr">
                    <a:lnL>
                      <a:noFill/>
                    </a:lnL>
                    <a:lnR>
                      <a:noFill/>
                    </a:lnR>
                    <a:lnT>
                      <a:noFill/>
                    </a:lnT>
                    <a:lnB>
                      <a:noFill/>
                    </a:lnB>
                  </a:tcPr>
                </a:tc>
              </a:tr>
              <a:tr h="159257">
                <a:tc>
                  <a:txBody>
                    <a:bodyPr/>
                    <a:lstStyle/>
                    <a:p>
                      <a:pPr algn="l" fontAlgn="b"/>
                      <a:r>
                        <a:rPr lang="fr-FR" sz="800" b="1" i="0" u="none" strike="noStrike">
                          <a:effectLst/>
                          <a:latin typeface="Arial" panose="020B0604020202020204" pitchFamily="34" charset="0"/>
                        </a:rPr>
                        <a:t>Replacement Cost New plus Entrepreneurial Profit</a:t>
                      </a:r>
                    </a:p>
                  </a:txBody>
                  <a:tcPr marL="4568" marR="4568" marT="4568" marB="0" anchor="b">
                    <a:lnL>
                      <a:noFill/>
                    </a:lnL>
                    <a:lnR>
                      <a:noFill/>
                    </a:lnR>
                    <a:lnT>
                      <a:noFill/>
                    </a:lnT>
                    <a:lnB>
                      <a:noFill/>
                    </a:lnB>
                  </a:tcPr>
                </a:tc>
                <a:tc>
                  <a:txBody>
                    <a:bodyPr/>
                    <a:lstStyle/>
                    <a:p>
                      <a:pPr algn="r" fontAlgn="ctr"/>
                      <a:r>
                        <a:rPr lang="en-US" sz="800" b="1" i="0" u="none" strike="noStrike">
                          <a:effectLst/>
                          <a:latin typeface="Arial" panose="020B0604020202020204" pitchFamily="34" charset="0"/>
                        </a:rPr>
                        <a:t>$11,160,750 </a:t>
                      </a:r>
                    </a:p>
                  </a:txBody>
                  <a:tcPr marL="4568" marR="4568" marT="4568" marB="0" anchor="ctr">
                    <a:lnL>
                      <a:noFill/>
                    </a:lnL>
                    <a:lnR>
                      <a:noFill/>
                    </a:lnR>
                    <a:lnT>
                      <a:noFill/>
                    </a:lnT>
                    <a:lnB>
                      <a:noFill/>
                    </a:lnB>
                  </a:tcPr>
                </a:tc>
                <a:tc>
                  <a:txBody>
                    <a:bodyPr/>
                    <a:lstStyle/>
                    <a:p>
                      <a:pPr algn="r" fontAlgn="ctr"/>
                      <a:r>
                        <a:rPr lang="en-US" sz="800" b="1" i="0" u="none" strike="noStrike">
                          <a:effectLst/>
                          <a:latin typeface="Arial" panose="020B0604020202020204" pitchFamily="34" charset="0"/>
                        </a:rPr>
                        <a:t>$1,417,950 </a:t>
                      </a:r>
                    </a:p>
                  </a:txBody>
                  <a:tcPr marL="4568" marR="4568" marT="4568" marB="0" anchor="ctr">
                    <a:lnL>
                      <a:noFill/>
                    </a:lnL>
                    <a:lnR>
                      <a:noFill/>
                    </a:lnR>
                    <a:lnT>
                      <a:noFill/>
                    </a:lnT>
                    <a:lnB>
                      <a:noFill/>
                    </a:lnB>
                  </a:tcPr>
                </a:tc>
              </a:tr>
              <a:tr h="139883">
                <a:tc>
                  <a:txBody>
                    <a:bodyPr/>
                    <a:lstStyle/>
                    <a:p>
                      <a:pPr algn="l" fontAlgn="b"/>
                      <a:endParaRPr lang="en-US" sz="800" b="1" i="0" u="none" strike="noStrike">
                        <a:effectLst/>
                        <a:latin typeface="Arial" panose="020B0604020202020204" pitchFamily="34" charset="0"/>
                      </a:endParaRPr>
                    </a:p>
                  </a:txBody>
                  <a:tcPr marL="4568" marR="4568" marT="4568" marB="0" anchor="b">
                    <a:lnL>
                      <a:noFill/>
                    </a:lnL>
                    <a:lnR>
                      <a:noFill/>
                    </a:lnR>
                    <a:lnT>
                      <a:noFill/>
                    </a:lnT>
                    <a:lnB>
                      <a:noFill/>
                    </a:lnB>
                  </a:tcPr>
                </a:tc>
                <a:tc>
                  <a:txBody>
                    <a:bodyPr/>
                    <a:lstStyle/>
                    <a:p>
                      <a:pPr algn="r" fontAlgn="ctr"/>
                      <a:endParaRPr lang="en-US" sz="800" b="1" i="0" u="none" strike="noStrike">
                        <a:effectLst/>
                        <a:latin typeface="Arial" panose="020B0604020202020204" pitchFamily="34" charset="0"/>
                      </a:endParaRPr>
                    </a:p>
                  </a:txBody>
                  <a:tcPr marL="4568" marR="4568" marT="4568" marB="0" anchor="ctr">
                    <a:lnL>
                      <a:noFill/>
                    </a:lnL>
                    <a:lnR>
                      <a:noFill/>
                    </a:lnR>
                    <a:lnT>
                      <a:noFill/>
                    </a:lnT>
                    <a:lnB>
                      <a:noFill/>
                    </a:lnB>
                  </a:tcPr>
                </a:tc>
                <a:tc>
                  <a:txBody>
                    <a:bodyPr/>
                    <a:lstStyle/>
                    <a:p>
                      <a:pPr algn="r" fontAlgn="ctr"/>
                      <a:endParaRPr lang="en-US" sz="800" b="1" i="0" u="none" strike="noStrike">
                        <a:effectLst/>
                        <a:latin typeface="Arial" panose="020B0604020202020204" pitchFamily="34" charset="0"/>
                      </a:endParaRPr>
                    </a:p>
                  </a:txBody>
                  <a:tcPr marL="4568" marR="4568" marT="4568" marB="0" anchor="ctr">
                    <a:lnL>
                      <a:noFill/>
                    </a:lnL>
                    <a:lnR>
                      <a:noFill/>
                    </a:lnR>
                    <a:lnT>
                      <a:noFill/>
                    </a:lnT>
                    <a:lnB>
                      <a:noFill/>
                    </a:lnB>
                  </a:tcPr>
                </a:tc>
              </a:tr>
              <a:tr h="159257">
                <a:tc>
                  <a:txBody>
                    <a:bodyPr/>
                    <a:lstStyle/>
                    <a:p>
                      <a:pPr algn="l" fontAlgn="b"/>
                      <a:r>
                        <a:rPr lang="en-US" sz="800" b="1" i="0" u="none" strike="noStrike">
                          <a:effectLst/>
                          <a:latin typeface="Arial" panose="020B0604020202020204" pitchFamily="34" charset="0"/>
                        </a:rPr>
                        <a:t>Effective Age And Normal Useful Life</a:t>
                      </a:r>
                    </a:p>
                  </a:txBody>
                  <a:tcPr marL="4568" marR="4568" marT="4568"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4568" marR="4568" marT="4568"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4568" marR="4568" marT="4568" marB="0" anchor="b">
                    <a:lnL>
                      <a:noFill/>
                    </a:lnL>
                    <a:lnR>
                      <a:noFill/>
                    </a:lnR>
                    <a:lnT>
                      <a:noFill/>
                    </a:lnT>
                    <a:lnB>
                      <a:noFill/>
                    </a:lnB>
                  </a:tcPr>
                </a:tc>
              </a:tr>
              <a:tr h="159257">
                <a:tc>
                  <a:txBody>
                    <a:bodyPr/>
                    <a:lstStyle/>
                    <a:p>
                      <a:pPr algn="l" fontAlgn="b"/>
                      <a:r>
                        <a:rPr lang="en-US" sz="800" b="0" i="0" u="none" strike="noStrike">
                          <a:effectLst/>
                          <a:latin typeface="Arial" panose="020B0604020202020204" pitchFamily="34" charset="0"/>
                        </a:rPr>
                        <a:t>Year Placed In Service</a:t>
                      </a:r>
                    </a:p>
                  </a:txBody>
                  <a:tcPr marL="4568" marR="4568" marT="4568" marB="0" anchor="b">
                    <a:lnL>
                      <a:noFill/>
                    </a:lnL>
                    <a:lnR>
                      <a:noFill/>
                    </a:lnR>
                    <a:lnT>
                      <a:noFill/>
                    </a:lnT>
                    <a:lnB>
                      <a:noFill/>
                    </a:lnB>
                  </a:tcPr>
                </a:tc>
                <a:tc>
                  <a:txBody>
                    <a:bodyPr/>
                    <a:lstStyle/>
                    <a:p>
                      <a:pPr algn="r" fontAlgn="ctr"/>
                      <a:r>
                        <a:rPr lang="en-US" sz="800" b="0" i="0" u="none" strike="noStrike">
                          <a:effectLst/>
                          <a:latin typeface="Arial" panose="020B0604020202020204" pitchFamily="34" charset="0"/>
                        </a:rPr>
                        <a:t>2015</a:t>
                      </a:r>
                    </a:p>
                  </a:txBody>
                  <a:tcPr marL="4568" marR="4568" marT="4568" marB="0" anchor="ctr">
                    <a:lnL>
                      <a:noFill/>
                    </a:lnL>
                    <a:lnR>
                      <a:noFill/>
                    </a:lnR>
                    <a:lnT>
                      <a:noFill/>
                    </a:lnT>
                    <a:lnB>
                      <a:noFill/>
                    </a:lnB>
                  </a:tcPr>
                </a:tc>
                <a:tc>
                  <a:txBody>
                    <a:bodyPr/>
                    <a:lstStyle/>
                    <a:p>
                      <a:pPr algn="r" fontAlgn="ctr"/>
                      <a:r>
                        <a:rPr lang="en-US" sz="800" b="0" i="0" u="none" strike="noStrike">
                          <a:effectLst/>
                          <a:latin typeface="Arial" panose="020B0604020202020204" pitchFamily="34" charset="0"/>
                        </a:rPr>
                        <a:t>2015</a:t>
                      </a:r>
                    </a:p>
                  </a:txBody>
                  <a:tcPr marL="4568" marR="4568" marT="4568" marB="0" anchor="ctr">
                    <a:lnL>
                      <a:noFill/>
                    </a:lnL>
                    <a:lnR>
                      <a:noFill/>
                    </a:lnR>
                    <a:lnT>
                      <a:noFill/>
                    </a:lnT>
                    <a:lnB>
                      <a:noFill/>
                    </a:lnB>
                  </a:tcPr>
                </a:tc>
              </a:tr>
              <a:tr h="159257">
                <a:tc>
                  <a:txBody>
                    <a:bodyPr/>
                    <a:lstStyle/>
                    <a:p>
                      <a:pPr algn="l" fontAlgn="b"/>
                      <a:r>
                        <a:rPr lang="en-US" sz="800" b="0" i="0" u="none" strike="noStrike">
                          <a:effectLst/>
                          <a:latin typeface="Arial" panose="020B0604020202020204" pitchFamily="34" charset="0"/>
                        </a:rPr>
                        <a:t>Depreciation</a:t>
                      </a:r>
                    </a:p>
                  </a:txBody>
                  <a:tcPr marL="4568" marR="4568" marT="4568" marB="0" anchor="b">
                    <a:lnL>
                      <a:noFill/>
                    </a:lnL>
                    <a:lnR>
                      <a:noFill/>
                    </a:lnR>
                    <a:lnT>
                      <a:noFill/>
                    </a:lnT>
                    <a:lnB>
                      <a:noFill/>
                    </a:lnB>
                  </a:tcPr>
                </a:tc>
                <a:tc>
                  <a:txBody>
                    <a:bodyPr/>
                    <a:lstStyle/>
                    <a:p>
                      <a:pPr algn="r" fontAlgn="ctr"/>
                      <a:r>
                        <a:rPr lang="en-US" sz="800" b="0" i="0" u="sng" strike="noStrike">
                          <a:effectLst/>
                          <a:latin typeface="Arial" panose="020B0604020202020204" pitchFamily="34" charset="0"/>
                        </a:rPr>
                        <a:t>0.00%</a:t>
                      </a:r>
                    </a:p>
                  </a:txBody>
                  <a:tcPr marL="4568" marR="4568" marT="4568" marB="0" anchor="ctr">
                    <a:lnL>
                      <a:noFill/>
                    </a:lnL>
                    <a:lnR>
                      <a:noFill/>
                    </a:lnR>
                    <a:lnT>
                      <a:noFill/>
                    </a:lnT>
                    <a:lnB>
                      <a:noFill/>
                    </a:lnB>
                  </a:tcPr>
                </a:tc>
                <a:tc>
                  <a:txBody>
                    <a:bodyPr/>
                    <a:lstStyle/>
                    <a:p>
                      <a:pPr algn="r" fontAlgn="ctr"/>
                      <a:r>
                        <a:rPr lang="en-US" sz="800" b="0" i="0" u="sng" strike="noStrike">
                          <a:effectLst/>
                          <a:latin typeface="Arial" panose="020B0604020202020204" pitchFamily="34" charset="0"/>
                        </a:rPr>
                        <a:t>0.00%</a:t>
                      </a:r>
                    </a:p>
                  </a:txBody>
                  <a:tcPr marL="4568" marR="4568" marT="4568" marB="0" anchor="ctr">
                    <a:lnL>
                      <a:noFill/>
                    </a:lnL>
                    <a:lnR>
                      <a:noFill/>
                    </a:lnR>
                    <a:lnT>
                      <a:noFill/>
                    </a:lnT>
                    <a:lnB>
                      <a:noFill/>
                    </a:lnB>
                  </a:tcPr>
                </a:tc>
              </a:tr>
              <a:tr h="159257">
                <a:tc>
                  <a:txBody>
                    <a:bodyPr/>
                    <a:lstStyle/>
                    <a:p>
                      <a:pPr algn="l" fontAlgn="b"/>
                      <a:r>
                        <a:rPr lang="en-US" sz="800" b="1" i="0" u="none" strike="noStrike">
                          <a:effectLst/>
                          <a:latin typeface="Arial" panose="020B0604020202020204" pitchFamily="34" charset="0"/>
                        </a:rPr>
                        <a:t>Total Physical Depreciation</a:t>
                      </a:r>
                    </a:p>
                  </a:txBody>
                  <a:tcPr marL="4568" marR="4568" marT="4568" marB="0" anchor="b">
                    <a:lnL>
                      <a:noFill/>
                    </a:lnL>
                    <a:lnR>
                      <a:noFill/>
                    </a:lnR>
                    <a:lnT>
                      <a:noFill/>
                    </a:lnT>
                    <a:lnB>
                      <a:noFill/>
                    </a:lnB>
                  </a:tcPr>
                </a:tc>
                <a:tc>
                  <a:txBody>
                    <a:bodyPr/>
                    <a:lstStyle/>
                    <a:p>
                      <a:pPr algn="r" fontAlgn="ctr"/>
                      <a:r>
                        <a:rPr lang="en-US" sz="800" b="1" i="0" u="none" strike="noStrike">
                          <a:effectLst/>
                          <a:latin typeface="Arial" panose="020B0604020202020204" pitchFamily="34" charset="0"/>
                        </a:rPr>
                        <a:t>$0 </a:t>
                      </a:r>
                    </a:p>
                  </a:txBody>
                  <a:tcPr marL="4568" marR="4568" marT="4568" marB="0" anchor="ctr">
                    <a:lnL>
                      <a:noFill/>
                    </a:lnL>
                    <a:lnR>
                      <a:noFill/>
                    </a:lnR>
                    <a:lnT>
                      <a:noFill/>
                    </a:lnT>
                    <a:lnB>
                      <a:noFill/>
                    </a:lnB>
                  </a:tcPr>
                </a:tc>
                <a:tc>
                  <a:txBody>
                    <a:bodyPr/>
                    <a:lstStyle/>
                    <a:p>
                      <a:pPr algn="r" fontAlgn="ctr"/>
                      <a:r>
                        <a:rPr lang="en-US" sz="800" b="1" i="0" u="none" strike="noStrike">
                          <a:effectLst/>
                          <a:latin typeface="Arial" panose="020B0604020202020204" pitchFamily="34" charset="0"/>
                        </a:rPr>
                        <a:t>$0 </a:t>
                      </a:r>
                    </a:p>
                  </a:txBody>
                  <a:tcPr marL="4568" marR="4568" marT="4568" marB="0" anchor="ctr">
                    <a:lnL>
                      <a:noFill/>
                    </a:lnL>
                    <a:lnR>
                      <a:noFill/>
                    </a:lnR>
                    <a:lnT>
                      <a:noFill/>
                    </a:lnT>
                    <a:lnB>
                      <a:noFill/>
                    </a:lnB>
                  </a:tcPr>
                </a:tc>
              </a:tr>
              <a:tr h="139883">
                <a:tc>
                  <a:txBody>
                    <a:bodyPr/>
                    <a:lstStyle/>
                    <a:p>
                      <a:pPr algn="l" fontAlgn="b"/>
                      <a:endParaRPr lang="en-US" sz="800" b="1" i="0" u="none" strike="noStrike">
                        <a:effectLst/>
                        <a:latin typeface="Arial" panose="020B0604020202020204" pitchFamily="34" charset="0"/>
                      </a:endParaRPr>
                    </a:p>
                  </a:txBody>
                  <a:tcPr marL="4568" marR="4568" marT="4568" marB="0" anchor="b">
                    <a:lnL>
                      <a:noFill/>
                    </a:lnL>
                    <a:lnR>
                      <a:noFill/>
                    </a:lnR>
                    <a:lnT>
                      <a:noFill/>
                    </a:lnT>
                    <a:lnB>
                      <a:noFill/>
                    </a:lnB>
                  </a:tcPr>
                </a:tc>
                <a:tc>
                  <a:txBody>
                    <a:bodyPr/>
                    <a:lstStyle/>
                    <a:p>
                      <a:pPr algn="r" fontAlgn="ctr"/>
                      <a:endParaRPr lang="en-US" sz="800" b="1" i="0" u="none" strike="noStrike">
                        <a:effectLst/>
                        <a:latin typeface="Arial" panose="020B0604020202020204" pitchFamily="34" charset="0"/>
                      </a:endParaRPr>
                    </a:p>
                  </a:txBody>
                  <a:tcPr marL="4568" marR="4568" marT="4568" marB="0" anchor="ctr">
                    <a:lnL>
                      <a:noFill/>
                    </a:lnL>
                    <a:lnR>
                      <a:noFill/>
                    </a:lnR>
                    <a:lnT>
                      <a:noFill/>
                    </a:lnT>
                    <a:lnB>
                      <a:noFill/>
                    </a:lnB>
                  </a:tcPr>
                </a:tc>
                <a:tc>
                  <a:txBody>
                    <a:bodyPr/>
                    <a:lstStyle/>
                    <a:p>
                      <a:pPr algn="r" fontAlgn="ctr"/>
                      <a:endParaRPr lang="en-US" sz="800" b="1" i="0" u="none" strike="noStrike">
                        <a:effectLst/>
                        <a:latin typeface="Arial" panose="020B0604020202020204" pitchFamily="34" charset="0"/>
                      </a:endParaRPr>
                    </a:p>
                  </a:txBody>
                  <a:tcPr marL="4568" marR="4568" marT="4568" marB="0" anchor="ctr">
                    <a:lnL>
                      <a:noFill/>
                    </a:lnL>
                    <a:lnR>
                      <a:noFill/>
                    </a:lnR>
                    <a:lnT>
                      <a:noFill/>
                    </a:lnT>
                    <a:lnB>
                      <a:noFill/>
                    </a:lnB>
                  </a:tcPr>
                </a:tc>
              </a:tr>
              <a:tr h="159257">
                <a:tc>
                  <a:txBody>
                    <a:bodyPr/>
                    <a:lstStyle/>
                    <a:p>
                      <a:pPr algn="l" fontAlgn="b"/>
                      <a:r>
                        <a:rPr lang="en-US" sz="800" b="1" i="0" u="none" strike="noStrike">
                          <a:effectLst/>
                          <a:latin typeface="Arial" panose="020B0604020202020204" pitchFamily="34" charset="0"/>
                        </a:rPr>
                        <a:t>Replacement Cost New Less Physical Depreciation</a:t>
                      </a:r>
                    </a:p>
                  </a:txBody>
                  <a:tcPr marL="4568" marR="4568" marT="4568" marB="0" anchor="b">
                    <a:lnL>
                      <a:noFill/>
                    </a:lnL>
                    <a:lnR>
                      <a:noFill/>
                    </a:lnR>
                    <a:lnT>
                      <a:noFill/>
                    </a:lnT>
                    <a:lnB>
                      <a:noFill/>
                    </a:lnB>
                  </a:tcPr>
                </a:tc>
                <a:tc>
                  <a:txBody>
                    <a:bodyPr/>
                    <a:lstStyle/>
                    <a:p>
                      <a:pPr algn="r" fontAlgn="ctr"/>
                      <a:r>
                        <a:rPr lang="en-US" sz="800" b="1" i="0" u="none" strike="noStrike">
                          <a:effectLst/>
                          <a:latin typeface="Arial" panose="020B0604020202020204" pitchFamily="34" charset="0"/>
                        </a:rPr>
                        <a:t>$11,161,000 </a:t>
                      </a:r>
                    </a:p>
                  </a:txBody>
                  <a:tcPr marL="4568" marR="4568" marT="4568" marB="0" anchor="ctr">
                    <a:lnL>
                      <a:noFill/>
                    </a:lnL>
                    <a:lnR>
                      <a:noFill/>
                    </a:lnR>
                    <a:lnT>
                      <a:noFill/>
                    </a:lnT>
                    <a:lnB>
                      <a:noFill/>
                    </a:lnB>
                  </a:tcPr>
                </a:tc>
                <a:tc>
                  <a:txBody>
                    <a:bodyPr/>
                    <a:lstStyle/>
                    <a:p>
                      <a:pPr algn="r" fontAlgn="ctr"/>
                      <a:r>
                        <a:rPr lang="en-US" sz="800" b="1" i="0" u="none" strike="noStrike">
                          <a:effectLst/>
                          <a:latin typeface="Arial" panose="020B0604020202020204" pitchFamily="34" charset="0"/>
                        </a:rPr>
                        <a:t>$1,418,000 </a:t>
                      </a:r>
                    </a:p>
                  </a:txBody>
                  <a:tcPr marL="4568" marR="4568" marT="4568" marB="0" anchor="ctr">
                    <a:lnL>
                      <a:noFill/>
                    </a:lnL>
                    <a:lnR>
                      <a:noFill/>
                    </a:lnR>
                    <a:lnT>
                      <a:noFill/>
                    </a:lnT>
                    <a:lnB>
                      <a:noFill/>
                    </a:lnB>
                  </a:tcPr>
                </a:tc>
              </a:tr>
              <a:tr h="139883">
                <a:tc>
                  <a:txBody>
                    <a:bodyPr/>
                    <a:lstStyle/>
                    <a:p>
                      <a:pPr algn="l" fontAlgn="b"/>
                      <a:endParaRPr lang="en-US" sz="800" b="1" i="0" u="none" strike="noStrike">
                        <a:effectLst/>
                        <a:latin typeface="Arial" panose="020B0604020202020204" pitchFamily="34" charset="0"/>
                      </a:endParaRPr>
                    </a:p>
                  </a:txBody>
                  <a:tcPr marL="4568" marR="4568" marT="4568" marB="0" anchor="b">
                    <a:lnL>
                      <a:noFill/>
                    </a:lnL>
                    <a:lnR>
                      <a:noFill/>
                    </a:lnR>
                    <a:lnT>
                      <a:noFill/>
                    </a:lnT>
                    <a:lnB>
                      <a:noFill/>
                    </a:lnB>
                  </a:tcPr>
                </a:tc>
                <a:tc>
                  <a:txBody>
                    <a:bodyPr/>
                    <a:lstStyle/>
                    <a:p>
                      <a:pPr algn="r" fontAlgn="ctr"/>
                      <a:endParaRPr lang="en-US" sz="800" b="1" i="0" u="none" strike="noStrike">
                        <a:effectLst/>
                        <a:latin typeface="Arial" panose="020B0604020202020204" pitchFamily="34" charset="0"/>
                      </a:endParaRPr>
                    </a:p>
                  </a:txBody>
                  <a:tcPr marL="4568" marR="4568" marT="4568" marB="0" anchor="ctr">
                    <a:lnL>
                      <a:noFill/>
                    </a:lnL>
                    <a:lnR>
                      <a:noFill/>
                    </a:lnR>
                    <a:lnT>
                      <a:noFill/>
                    </a:lnT>
                    <a:lnB>
                      <a:noFill/>
                    </a:lnB>
                  </a:tcPr>
                </a:tc>
                <a:tc>
                  <a:txBody>
                    <a:bodyPr/>
                    <a:lstStyle/>
                    <a:p>
                      <a:pPr algn="r" fontAlgn="ctr"/>
                      <a:endParaRPr lang="en-US" sz="800" b="1" i="0" u="none" strike="noStrike">
                        <a:effectLst/>
                        <a:latin typeface="Arial" panose="020B0604020202020204" pitchFamily="34" charset="0"/>
                      </a:endParaRPr>
                    </a:p>
                  </a:txBody>
                  <a:tcPr marL="4568" marR="4568" marT="4568" marB="0" anchor="ctr">
                    <a:lnL>
                      <a:noFill/>
                    </a:lnL>
                    <a:lnR>
                      <a:noFill/>
                    </a:lnR>
                    <a:lnT>
                      <a:noFill/>
                    </a:lnT>
                    <a:lnB>
                      <a:noFill/>
                    </a:lnB>
                  </a:tcPr>
                </a:tc>
              </a:tr>
              <a:tr h="159257">
                <a:tc>
                  <a:txBody>
                    <a:bodyPr/>
                    <a:lstStyle/>
                    <a:p>
                      <a:pPr algn="l" fontAlgn="b"/>
                      <a:r>
                        <a:rPr lang="en-US" sz="800" b="1" i="0" u="none" strike="noStrike">
                          <a:effectLst/>
                          <a:latin typeface="Arial" panose="020B0604020202020204" pitchFamily="34" charset="0"/>
                        </a:rPr>
                        <a:t>Functional and Economic Obsolescence</a:t>
                      </a:r>
                    </a:p>
                  </a:txBody>
                  <a:tcPr marL="4568" marR="4568" marT="4568" marB="0" anchor="b">
                    <a:lnL>
                      <a:noFill/>
                    </a:lnL>
                    <a:lnR>
                      <a:noFill/>
                    </a:lnR>
                    <a:lnT>
                      <a:noFill/>
                    </a:lnT>
                    <a:lnB>
                      <a:noFill/>
                    </a:lnB>
                  </a:tcPr>
                </a:tc>
                <a:tc>
                  <a:txBody>
                    <a:bodyPr/>
                    <a:lstStyle/>
                    <a:p>
                      <a:pPr algn="r" fontAlgn="b"/>
                      <a:r>
                        <a:rPr lang="en-US" sz="800" b="1" i="0" u="none" strike="noStrike">
                          <a:effectLst/>
                          <a:latin typeface="Arial" panose="020B0604020202020204" pitchFamily="34" charset="0"/>
                        </a:rPr>
                        <a:t>$0 </a:t>
                      </a:r>
                    </a:p>
                  </a:txBody>
                  <a:tcPr marL="4568" marR="4568" marT="4568" marB="0" anchor="b">
                    <a:lnL>
                      <a:noFill/>
                    </a:lnL>
                    <a:lnR>
                      <a:noFill/>
                    </a:lnR>
                    <a:lnT>
                      <a:noFill/>
                    </a:lnT>
                    <a:lnB>
                      <a:noFill/>
                    </a:lnB>
                  </a:tcPr>
                </a:tc>
                <a:tc>
                  <a:txBody>
                    <a:bodyPr/>
                    <a:lstStyle/>
                    <a:p>
                      <a:pPr algn="r" fontAlgn="b"/>
                      <a:r>
                        <a:rPr lang="en-US" sz="800" b="1" i="0" u="none" strike="noStrike">
                          <a:effectLst/>
                          <a:latin typeface="Arial" panose="020B0604020202020204" pitchFamily="34" charset="0"/>
                        </a:rPr>
                        <a:t>$0 </a:t>
                      </a:r>
                    </a:p>
                  </a:txBody>
                  <a:tcPr marL="4568" marR="4568" marT="4568" marB="0" anchor="b">
                    <a:lnL>
                      <a:noFill/>
                    </a:lnL>
                    <a:lnR>
                      <a:noFill/>
                    </a:lnR>
                    <a:lnT>
                      <a:noFill/>
                    </a:lnT>
                    <a:lnB>
                      <a:noFill/>
                    </a:lnB>
                  </a:tcPr>
                </a:tc>
              </a:tr>
              <a:tr h="153388">
                <a:tc>
                  <a:txBody>
                    <a:bodyPr/>
                    <a:lstStyle/>
                    <a:p>
                      <a:pPr algn="l" fontAlgn="b"/>
                      <a:endParaRPr lang="en-US" sz="900" b="0" i="0" u="none" strike="noStrike">
                        <a:solidFill>
                          <a:srgbClr val="000000"/>
                        </a:solidFill>
                        <a:effectLst/>
                        <a:latin typeface="Arial" panose="020B0604020202020204" pitchFamily="34" charset="0"/>
                      </a:endParaRPr>
                    </a:p>
                  </a:txBody>
                  <a:tcPr marL="4568" marR="4568" marT="4568"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568" marR="4568" marT="4568"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4568" marR="4568" marT="4568" marB="0" anchor="b">
                    <a:lnL>
                      <a:noFill/>
                    </a:lnL>
                    <a:lnR>
                      <a:noFill/>
                    </a:lnR>
                    <a:lnT>
                      <a:noFill/>
                    </a:lnT>
                    <a:lnB>
                      <a:noFill/>
                    </a:lnB>
                  </a:tcPr>
                </a:tc>
              </a:tr>
              <a:tr h="284749">
                <a:tc>
                  <a:txBody>
                    <a:bodyPr/>
                    <a:lstStyle/>
                    <a:p>
                      <a:pPr algn="l" fontAlgn="b"/>
                      <a:r>
                        <a:rPr lang="en-US" sz="800" b="1" i="0" u="none" strike="noStrike">
                          <a:effectLst/>
                          <a:latin typeface="Arial" panose="020B0604020202020204" pitchFamily="34" charset="0"/>
                        </a:rPr>
                        <a:t>Replacement Cost New Less Physical Depreciation and Economic and Functional Obsolescence</a:t>
                      </a:r>
                    </a:p>
                  </a:txBody>
                  <a:tcPr marL="4568" marR="4568" marT="4568" marB="0" anchor="b">
                    <a:lnL>
                      <a:noFill/>
                    </a:lnL>
                    <a:lnR>
                      <a:noFill/>
                    </a:lnR>
                    <a:lnT>
                      <a:noFill/>
                    </a:lnT>
                    <a:lnB>
                      <a:noFill/>
                    </a:lnB>
                  </a:tcPr>
                </a:tc>
                <a:tc>
                  <a:txBody>
                    <a:bodyPr/>
                    <a:lstStyle/>
                    <a:p>
                      <a:pPr algn="r" fontAlgn="ctr"/>
                      <a:r>
                        <a:rPr lang="en-US" sz="800" b="1" i="0" u="none" strike="noStrike" dirty="0">
                          <a:effectLst/>
                          <a:latin typeface="Arial" panose="020B0604020202020204" pitchFamily="34" charset="0"/>
                        </a:rPr>
                        <a:t>$11,161,000 </a:t>
                      </a:r>
                    </a:p>
                  </a:txBody>
                  <a:tcPr marL="4568" marR="4568" marT="4568" marB="0" anchor="ctr">
                    <a:lnL>
                      <a:noFill/>
                    </a:lnL>
                    <a:lnR>
                      <a:noFill/>
                    </a:lnR>
                    <a:lnT>
                      <a:noFill/>
                    </a:lnT>
                    <a:lnB>
                      <a:noFill/>
                    </a:lnB>
                  </a:tcPr>
                </a:tc>
                <a:tc>
                  <a:txBody>
                    <a:bodyPr/>
                    <a:lstStyle/>
                    <a:p>
                      <a:pPr algn="r" fontAlgn="ctr"/>
                      <a:r>
                        <a:rPr lang="en-US" sz="800" b="1" i="0" u="none" strike="noStrike">
                          <a:effectLst/>
                          <a:latin typeface="Arial" panose="020B0604020202020204" pitchFamily="34" charset="0"/>
                        </a:rPr>
                        <a:t>$1,418,000 </a:t>
                      </a:r>
                    </a:p>
                  </a:txBody>
                  <a:tcPr marL="4568" marR="4568" marT="4568" marB="0" anchor="ctr">
                    <a:lnL>
                      <a:noFill/>
                    </a:lnL>
                    <a:lnR>
                      <a:noFill/>
                    </a:lnR>
                    <a:lnT>
                      <a:noFill/>
                    </a:lnT>
                    <a:lnB>
                      <a:noFill/>
                    </a:lnB>
                  </a:tcPr>
                </a:tc>
              </a:tr>
              <a:tr h="159257">
                <a:tc>
                  <a:txBody>
                    <a:bodyPr/>
                    <a:lstStyle/>
                    <a:p>
                      <a:pPr algn="l" fontAlgn="b"/>
                      <a:r>
                        <a:rPr lang="en-US" sz="800" b="1" i="0" u="none" strike="noStrike">
                          <a:solidFill>
                            <a:srgbClr val="000000"/>
                          </a:solidFill>
                          <a:effectLst/>
                          <a:latin typeface="Arial" panose="020B0604020202020204" pitchFamily="34" charset="0"/>
                        </a:rPr>
                        <a:t>$/SF</a:t>
                      </a:r>
                    </a:p>
                  </a:txBody>
                  <a:tcPr marL="4568" marR="4568" marT="4568" marB="0" anchor="b">
                    <a:lnL>
                      <a:noFill/>
                    </a:lnL>
                    <a:lnR>
                      <a:noFill/>
                    </a:lnR>
                    <a:lnT>
                      <a:noFill/>
                    </a:lnT>
                    <a:lnB>
                      <a:noFill/>
                    </a:lnB>
                  </a:tcPr>
                </a:tc>
                <a:tc>
                  <a:txBody>
                    <a:bodyPr/>
                    <a:lstStyle/>
                    <a:p>
                      <a:pPr algn="r" fontAlgn="b"/>
                      <a:r>
                        <a:rPr lang="en-US" sz="800" b="1" i="0" u="none" strike="noStrike">
                          <a:solidFill>
                            <a:srgbClr val="000000"/>
                          </a:solidFill>
                          <a:effectLst/>
                          <a:latin typeface="Arial" panose="020B0604020202020204" pitchFamily="34" charset="0"/>
                        </a:rPr>
                        <a:t>$74.41 </a:t>
                      </a:r>
                    </a:p>
                  </a:txBody>
                  <a:tcPr marL="4568" marR="4568" marT="4568" marB="0" anchor="b">
                    <a:lnL>
                      <a:noFill/>
                    </a:lnL>
                    <a:lnR>
                      <a:noFill/>
                    </a:lnR>
                    <a:lnT>
                      <a:noFill/>
                    </a:lnT>
                    <a:lnB>
                      <a:noFill/>
                    </a:lnB>
                  </a:tcPr>
                </a:tc>
                <a:tc>
                  <a:txBody>
                    <a:bodyPr/>
                    <a:lstStyle/>
                    <a:p>
                      <a:pPr algn="r" fontAlgn="b"/>
                      <a:r>
                        <a:rPr lang="en-US" sz="800" b="1" i="0" u="none" strike="noStrike">
                          <a:solidFill>
                            <a:srgbClr val="000000"/>
                          </a:solidFill>
                          <a:effectLst/>
                          <a:latin typeface="Arial" panose="020B0604020202020204" pitchFamily="34" charset="0"/>
                        </a:rPr>
                        <a:t>$141.80 </a:t>
                      </a:r>
                    </a:p>
                  </a:txBody>
                  <a:tcPr marL="4568" marR="4568" marT="4568" marB="0" anchor="b">
                    <a:lnL>
                      <a:noFill/>
                    </a:lnL>
                    <a:lnR>
                      <a:noFill/>
                    </a:lnR>
                    <a:lnT>
                      <a:noFill/>
                    </a:lnT>
                    <a:lnB>
                      <a:noFill/>
                    </a:lnB>
                  </a:tcPr>
                </a:tc>
              </a:tr>
              <a:tr h="139883">
                <a:tc>
                  <a:txBody>
                    <a:bodyPr/>
                    <a:lstStyle/>
                    <a:p>
                      <a:pPr algn="l" fontAlgn="b"/>
                      <a:endParaRPr lang="en-US" sz="800" b="1" i="0" u="none" strike="noStrike">
                        <a:effectLst/>
                        <a:latin typeface="Arial" panose="020B0604020202020204" pitchFamily="34" charset="0"/>
                      </a:endParaRPr>
                    </a:p>
                  </a:txBody>
                  <a:tcPr marL="4568" marR="4568" marT="4568" marB="0" anchor="b">
                    <a:lnL>
                      <a:noFill/>
                    </a:lnL>
                    <a:lnR>
                      <a:noFill/>
                    </a:lnR>
                    <a:lnT>
                      <a:noFill/>
                    </a:lnT>
                    <a:lnB>
                      <a:noFill/>
                    </a:lnB>
                  </a:tcPr>
                </a:tc>
                <a:tc>
                  <a:txBody>
                    <a:bodyPr/>
                    <a:lstStyle/>
                    <a:p>
                      <a:pPr algn="r" fontAlgn="ctr"/>
                      <a:endParaRPr lang="en-US" sz="800" b="1" i="0" u="none" strike="noStrike">
                        <a:effectLst/>
                        <a:latin typeface="Arial" panose="020B0604020202020204" pitchFamily="34" charset="0"/>
                      </a:endParaRPr>
                    </a:p>
                  </a:txBody>
                  <a:tcPr marL="4568" marR="4568" marT="4568" marB="0" anchor="ctr">
                    <a:lnL>
                      <a:noFill/>
                    </a:lnL>
                    <a:lnR>
                      <a:noFill/>
                    </a:lnR>
                    <a:lnT>
                      <a:noFill/>
                    </a:lnT>
                    <a:lnB>
                      <a:noFill/>
                    </a:lnB>
                  </a:tcPr>
                </a:tc>
                <a:tc>
                  <a:txBody>
                    <a:bodyPr/>
                    <a:lstStyle/>
                    <a:p>
                      <a:pPr algn="r" fontAlgn="ctr"/>
                      <a:endParaRPr lang="en-US" sz="800" b="1" i="0" u="none" strike="noStrike">
                        <a:effectLst/>
                        <a:latin typeface="Arial" panose="020B0604020202020204" pitchFamily="34" charset="0"/>
                      </a:endParaRPr>
                    </a:p>
                  </a:txBody>
                  <a:tcPr marL="4568" marR="4568" marT="4568" marB="0" anchor="ctr">
                    <a:lnL>
                      <a:noFill/>
                    </a:lnL>
                    <a:lnR>
                      <a:noFill/>
                    </a:lnR>
                    <a:lnT>
                      <a:noFill/>
                    </a:lnT>
                    <a:lnB>
                      <a:noFill/>
                    </a:lnB>
                  </a:tcPr>
                </a:tc>
              </a:tr>
              <a:tr h="159257">
                <a:tc>
                  <a:txBody>
                    <a:bodyPr/>
                    <a:lstStyle/>
                    <a:p>
                      <a:pPr algn="l" fontAlgn="b"/>
                      <a:r>
                        <a:rPr lang="en-US" sz="800" b="1" i="0" u="none" strike="noStrike">
                          <a:effectLst/>
                          <a:latin typeface="Arial" panose="020B0604020202020204" pitchFamily="34" charset="0"/>
                        </a:rPr>
                        <a:t>Land Value</a:t>
                      </a:r>
                    </a:p>
                  </a:txBody>
                  <a:tcPr marL="4568" marR="4568" marT="4568" marB="0" anchor="b">
                    <a:lnL>
                      <a:noFill/>
                    </a:lnL>
                    <a:lnR>
                      <a:noFill/>
                    </a:lnR>
                    <a:lnT>
                      <a:noFill/>
                    </a:lnT>
                    <a:lnB>
                      <a:noFill/>
                    </a:lnB>
                  </a:tcPr>
                </a:tc>
                <a:tc>
                  <a:txBody>
                    <a:bodyPr/>
                    <a:lstStyle/>
                    <a:p>
                      <a:pPr algn="r" fontAlgn="ctr"/>
                      <a:r>
                        <a:rPr lang="en-US" sz="800" b="1" i="0" u="none" strike="noStrike">
                          <a:effectLst/>
                          <a:latin typeface="Arial" panose="020B0604020202020204" pitchFamily="34" charset="0"/>
                        </a:rPr>
                        <a:t>$3,906,350 </a:t>
                      </a:r>
                    </a:p>
                  </a:txBody>
                  <a:tcPr marL="4568" marR="4568" marT="4568" marB="0" anchor="ctr">
                    <a:lnL>
                      <a:noFill/>
                    </a:lnL>
                    <a:lnR>
                      <a:noFill/>
                    </a:lnR>
                    <a:lnT>
                      <a:noFill/>
                    </a:lnT>
                    <a:lnB>
                      <a:noFill/>
                    </a:lnB>
                  </a:tcPr>
                </a:tc>
                <a:tc>
                  <a:txBody>
                    <a:bodyPr/>
                    <a:lstStyle/>
                    <a:p>
                      <a:pPr algn="r" fontAlgn="ctr"/>
                      <a:r>
                        <a:rPr lang="en-US" sz="800" b="1" i="0" u="none" strike="noStrike">
                          <a:effectLst/>
                          <a:latin typeface="Arial" panose="020B0604020202020204" pitchFamily="34" charset="0"/>
                        </a:rPr>
                        <a:t>$709,000 </a:t>
                      </a:r>
                    </a:p>
                  </a:txBody>
                  <a:tcPr marL="4568" marR="4568" marT="4568" marB="0" anchor="ctr">
                    <a:lnL>
                      <a:noFill/>
                    </a:lnL>
                    <a:lnR>
                      <a:noFill/>
                    </a:lnR>
                    <a:lnT>
                      <a:noFill/>
                    </a:lnT>
                    <a:lnB>
                      <a:noFill/>
                    </a:lnB>
                  </a:tcPr>
                </a:tc>
              </a:tr>
              <a:tr h="139883">
                <a:tc>
                  <a:txBody>
                    <a:bodyPr/>
                    <a:lstStyle/>
                    <a:p>
                      <a:pPr algn="l" fontAlgn="b"/>
                      <a:endParaRPr lang="en-US" sz="800" b="0" i="0" u="none" strike="noStrike">
                        <a:solidFill>
                          <a:srgbClr val="000000"/>
                        </a:solidFill>
                        <a:effectLst/>
                        <a:latin typeface="Arial" panose="020B0604020202020204" pitchFamily="34" charset="0"/>
                      </a:endParaRPr>
                    </a:p>
                  </a:txBody>
                  <a:tcPr marL="4568" marR="4568" marT="4568"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4568" marR="4568" marT="4568"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4568" marR="4568" marT="4568" marB="0" anchor="b">
                    <a:lnL>
                      <a:noFill/>
                    </a:lnL>
                    <a:lnR>
                      <a:noFill/>
                    </a:lnR>
                    <a:lnT>
                      <a:noFill/>
                    </a:lnT>
                    <a:lnB>
                      <a:noFill/>
                    </a:lnB>
                  </a:tcPr>
                </a:tc>
              </a:tr>
              <a:tr h="159257">
                <a:tc>
                  <a:txBody>
                    <a:bodyPr/>
                    <a:lstStyle/>
                    <a:p>
                      <a:pPr algn="l" fontAlgn="b"/>
                      <a:r>
                        <a:rPr lang="en-US" sz="800" b="1" i="0" u="none" strike="noStrike">
                          <a:effectLst/>
                          <a:latin typeface="Arial" panose="020B0604020202020204" pitchFamily="34" charset="0"/>
                        </a:rPr>
                        <a:t>Total Value Conclusion via the Cost Approach</a:t>
                      </a:r>
                    </a:p>
                  </a:txBody>
                  <a:tcPr marL="4568" marR="4568" marT="4568" marB="0" anchor="b">
                    <a:lnL>
                      <a:noFill/>
                    </a:lnL>
                    <a:lnR>
                      <a:noFill/>
                    </a:lnR>
                    <a:lnT>
                      <a:noFill/>
                    </a:lnT>
                    <a:lnB>
                      <a:noFill/>
                    </a:lnB>
                  </a:tcPr>
                </a:tc>
                <a:tc>
                  <a:txBody>
                    <a:bodyPr/>
                    <a:lstStyle/>
                    <a:p>
                      <a:pPr algn="r" fontAlgn="ctr"/>
                      <a:r>
                        <a:rPr lang="en-US" sz="800" b="1" i="0" u="none" strike="noStrike">
                          <a:effectLst/>
                          <a:latin typeface="Arial" panose="020B0604020202020204" pitchFamily="34" charset="0"/>
                        </a:rPr>
                        <a:t>$15,067,350 </a:t>
                      </a:r>
                    </a:p>
                  </a:txBody>
                  <a:tcPr marL="4568" marR="4568" marT="4568" marB="0" anchor="ctr">
                    <a:lnL>
                      <a:noFill/>
                    </a:lnL>
                    <a:lnR>
                      <a:noFill/>
                    </a:lnR>
                    <a:lnT>
                      <a:noFill/>
                    </a:lnT>
                    <a:lnB>
                      <a:noFill/>
                    </a:lnB>
                  </a:tcPr>
                </a:tc>
                <a:tc>
                  <a:txBody>
                    <a:bodyPr/>
                    <a:lstStyle/>
                    <a:p>
                      <a:pPr algn="r" fontAlgn="ctr"/>
                      <a:r>
                        <a:rPr lang="en-US" sz="800" b="1" i="0" u="none" strike="noStrike">
                          <a:effectLst/>
                          <a:latin typeface="Arial" panose="020B0604020202020204" pitchFamily="34" charset="0"/>
                        </a:rPr>
                        <a:t>$2,127,000 </a:t>
                      </a:r>
                    </a:p>
                  </a:txBody>
                  <a:tcPr marL="4568" marR="4568" marT="4568" marB="0" anchor="ctr">
                    <a:lnL>
                      <a:noFill/>
                    </a:lnL>
                    <a:lnR>
                      <a:noFill/>
                    </a:lnR>
                    <a:lnT>
                      <a:noFill/>
                    </a:lnT>
                    <a:lnB>
                      <a:noFill/>
                    </a:lnB>
                  </a:tcPr>
                </a:tc>
              </a:tr>
              <a:tr h="159257">
                <a:tc>
                  <a:txBody>
                    <a:bodyPr/>
                    <a:lstStyle/>
                    <a:p>
                      <a:pPr algn="l" fontAlgn="b"/>
                      <a:r>
                        <a:rPr lang="en-US" sz="800" b="1" i="0" u="none" strike="noStrike">
                          <a:effectLst/>
                          <a:latin typeface="Arial" panose="020B0604020202020204" pitchFamily="34" charset="0"/>
                        </a:rPr>
                        <a:t>Rounded</a:t>
                      </a:r>
                    </a:p>
                  </a:txBody>
                  <a:tcPr marL="4568" marR="4568" marT="4568" marB="0" anchor="b">
                    <a:lnL>
                      <a:noFill/>
                    </a:lnL>
                    <a:lnR>
                      <a:noFill/>
                    </a:lnR>
                    <a:lnT>
                      <a:noFill/>
                    </a:lnT>
                    <a:lnB>
                      <a:noFill/>
                    </a:lnB>
                  </a:tcPr>
                </a:tc>
                <a:tc>
                  <a:txBody>
                    <a:bodyPr/>
                    <a:lstStyle/>
                    <a:p>
                      <a:pPr algn="r" fontAlgn="ctr"/>
                      <a:r>
                        <a:rPr lang="en-US" sz="800" b="1" i="0" u="none" strike="noStrike">
                          <a:effectLst/>
                          <a:latin typeface="Arial" panose="020B0604020202020204" pitchFamily="34" charset="0"/>
                        </a:rPr>
                        <a:t>$15,100,000 </a:t>
                      </a:r>
                    </a:p>
                  </a:txBody>
                  <a:tcPr marL="4568" marR="4568" marT="4568" marB="0" anchor="ctr">
                    <a:lnL>
                      <a:noFill/>
                    </a:lnL>
                    <a:lnR>
                      <a:noFill/>
                    </a:lnR>
                    <a:lnT>
                      <a:noFill/>
                    </a:lnT>
                    <a:lnB>
                      <a:noFill/>
                    </a:lnB>
                  </a:tcPr>
                </a:tc>
                <a:tc>
                  <a:txBody>
                    <a:bodyPr/>
                    <a:lstStyle/>
                    <a:p>
                      <a:pPr algn="r" fontAlgn="ctr"/>
                      <a:r>
                        <a:rPr lang="en-US" sz="800" b="1" i="0" u="none" strike="noStrike">
                          <a:effectLst/>
                          <a:latin typeface="Arial" panose="020B0604020202020204" pitchFamily="34" charset="0"/>
                        </a:rPr>
                        <a:t>$2,100,000 </a:t>
                      </a:r>
                    </a:p>
                  </a:txBody>
                  <a:tcPr marL="4568" marR="4568" marT="4568" marB="0" anchor="ctr">
                    <a:lnL>
                      <a:noFill/>
                    </a:lnL>
                    <a:lnR>
                      <a:noFill/>
                    </a:lnR>
                    <a:lnT>
                      <a:noFill/>
                    </a:lnT>
                    <a:lnB>
                      <a:noFill/>
                    </a:lnB>
                  </a:tcPr>
                </a:tc>
              </a:tr>
              <a:tr h="159257">
                <a:tc>
                  <a:txBody>
                    <a:bodyPr/>
                    <a:lstStyle/>
                    <a:p>
                      <a:pPr algn="l" fontAlgn="b"/>
                      <a:r>
                        <a:rPr lang="en-US" sz="800" b="1" i="0" u="none" strike="noStrike">
                          <a:solidFill>
                            <a:srgbClr val="000000"/>
                          </a:solidFill>
                          <a:effectLst/>
                          <a:latin typeface="Arial" panose="020B0604020202020204" pitchFamily="34" charset="0"/>
                        </a:rPr>
                        <a:t>$/SF</a:t>
                      </a:r>
                    </a:p>
                  </a:txBody>
                  <a:tcPr marL="4568" marR="4568" marT="4568" marB="0" anchor="b">
                    <a:lnL>
                      <a:noFill/>
                    </a:lnL>
                    <a:lnR>
                      <a:noFill/>
                    </a:lnR>
                    <a:lnT>
                      <a:noFill/>
                    </a:lnT>
                    <a:lnB>
                      <a:noFill/>
                    </a:lnB>
                  </a:tcPr>
                </a:tc>
                <a:tc>
                  <a:txBody>
                    <a:bodyPr/>
                    <a:lstStyle/>
                    <a:p>
                      <a:pPr algn="r" fontAlgn="b"/>
                      <a:r>
                        <a:rPr lang="en-US" sz="800" b="1" i="0" u="none" strike="noStrike">
                          <a:solidFill>
                            <a:srgbClr val="000000"/>
                          </a:solidFill>
                          <a:effectLst/>
                          <a:latin typeface="Arial" panose="020B0604020202020204" pitchFamily="34" charset="0"/>
                        </a:rPr>
                        <a:t>$101 </a:t>
                      </a:r>
                    </a:p>
                  </a:txBody>
                  <a:tcPr marL="4568" marR="4568" marT="4568" marB="0" anchor="b">
                    <a:lnL>
                      <a:noFill/>
                    </a:lnL>
                    <a:lnR>
                      <a:noFill/>
                    </a:lnR>
                    <a:lnT>
                      <a:noFill/>
                    </a:lnT>
                    <a:lnB>
                      <a:noFill/>
                    </a:lnB>
                  </a:tcPr>
                </a:tc>
                <a:tc>
                  <a:txBody>
                    <a:bodyPr/>
                    <a:lstStyle/>
                    <a:p>
                      <a:pPr algn="r" fontAlgn="b"/>
                      <a:r>
                        <a:rPr lang="en-US" sz="800" b="1" i="0" u="none" strike="noStrike" dirty="0">
                          <a:solidFill>
                            <a:srgbClr val="000000"/>
                          </a:solidFill>
                          <a:effectLst/>
                          <a:latin typeface="Arial" panose="020B0604020202020204" pitchFamily="34" charset="0"/>
                        </a:rPr>
                        <a:t>$210 </a:t>
                      </a:r>
                    </a:p>
                  </a:txBody>
                  <a:tcPr marL="4568" marR="4568" marT="4568"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mtClean="0"/>
              <a:t>Sales Approach</a:t>
            </a:r>
          </a:p>
        </p:txBody>
      </p:sp>
      <p:sp>
        <p:nvSpPr>
          <p:cNvPr id="34819" name="Rectangle 3"/>
          <p:cNvSpPr>
            <a:spLocks noGrp="1" noChangeArrowheads="1"/>
          </p:cNvSpPr>
          <p:nvPr>
            <p:ph sz="quarter" idx="1"/>
          </p:nvPr>
        </p:nvSpPr>
        <p:spPr>
          <a:xfrm>
            <a:off x="457200" y="1600200"/>
            <a:ext cx="8686800" cy="5029200"/>
          </a:xfrm>
        </p:spPr>
        <p:txBody>
          <a:bodyPr/>
          <a:lstStyle/>
          <a:p>
            <a:pPr eaLnBrk="1" hangingPunct="1"/>
            <a:r>
              <a:rPr lang="en-US" altLang="en-US" dirty="0" smtClean="0"/>
              <a:t>Usable versus Disqualified Sales</a:t>
            </a:r>
          </a:p>
          <a:p>
            <a:pPr eaLnBrk="1" hangingPunct="1"/>
            <a:r>
              <a:rPr lang="en-US" altLang="en-US" dirty="0" smtClean="0"/>
              <a:t>Big/Junior Boxes are usually built and occupied by owner/users</a:t>
            </a:r>
          </a:p>
          <a:p>
            <a:pPr eaLnBrk="1" hangingPunct="1"/>
            <a:r>
              <a:rPr lang="en-US" altLang="en-US" dirty="0" smtClean="0"/>
              <a:t>Sale Leasebacks as Sales Comparables</a:t>
            </a:r>
          </a:p>
          <a:p>
            <a:pPr lvl="1" eaLnBrk="1" hangingPunct="1"/>
            <a:endParaRPr lang="en-US" altLang="en-US" dirty="0" smtClean="0"/>
          </a:p>
        </p:txBody>
      </p:sp>
      <p:sp>
        <p:nvSpPr>
          <p:cNvPr id="3482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tx2"/>
                </a:solidFill>
              </a:rPr>
              <a:t>Federal Appraisal &amp; Consulting LLC</a:t>
            </a:r>
          </a:p>
        </p:txBody>
      </p:sp>
      <p:sp>
        <p:nvSpPr>
          <p:cNvPr id="3482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C41508F-7332-4B42-AE9E-4AD18B939FC0}" type="slidenum">
              <a:rPr lang="en-US" altLang="en-US" smtClean="0">
                <a:solidFill>
                  <a:schemeClr val="tx2"/>
                </a:solidFill>
              </a:rPr>
              <a:pPr/>
              <a:t>49</a:t>
            </a:fld>
            <a:endParaRPr lang="en-US" altLang="en-US" smtClean="0">
              <a:solidFill>
                <a:schemeClr val="tx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9588" y="1447800"/>
            <a:ext cx="8177212" cy="48387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387" name="Rectangle 2"/>
          <p:cNvSpPr>
            <a:spLocks noGrp="1" noChangeArrowheads="1"/>
          </p:cNvSpPr>
          <p:nvPr>
            <p:ph type="title"/>
          </p:nvPr>
        </p:nvSpPr>
        <p:spPr/>
        <p:txBody>
          <a:bodyPr/>
          <a:lstStyle/>
          <a:p>
            <a:pPr eaLnBrk="1" hangingPunct="1"/>
            <a:r>
              <a:rPr lang="en-US" altLang="en-US" smtClean="0"/>
              <a:t>Dark Store v the Force of Market Value</a:t>
            </a:r>
          </a:p>
        </p:txBody>
      </p:sp>
      <p:sp>
        <p:nvSpPr>
          <p:cNvPr id="16388" name="AutoShape 8" descr="Image result for big box stor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7" name="Group 6"/>
          <p:cNvGrpSpPr/>
          <p:nvPr/>
        </p:nvGrpSpPr>
        <p:grpSpPr>
          <a:xfrm>
            <a:off x="782430" y="2537479"/>
            <a:ext cx="4932570" cy="3749021"/>
            <a:chOff x="782430" y="2537479"/>
            <a:chExt cx="4932570" cy="3749021"/>
          </a:xfrm>
          <a:solidFill>
            <a:schemeClr val="bg1">
              <a:alpha val="0"/>
            </a:schemeClr>
          </a:solidFill>
        </p:grpSpPr>
        <p:pic>
          <p:nvPicPr>
            <p:cNvPr id="13318" name="Picture 6" descr="Image result for death star"/>
            <p:cNvPicPr>
              <a:picLocks noChangeAspect="1" noChangeArrowheads="1"/>
            </p:cNvPicPr>
            <p:nvPr/>
          </p:nvPicPr>
          <p:blipFill rotWithShape="1">
            <a:blip r:embed="rId3">
              <a:extLst>
                <a:ext uri="{28A0092B-C50C-407E-A947-70E740481C1C}">
                  <a14:useLocalDpi xmlns:a14="http://schemas.microsoft.com/office/drawing/2010/main" val="0"/>
                </a:ext>
              </a:extLst>
            </a:blip>
            <a:srcRect l="8484" r="8075"/>
            <a:stretch/>
          </p:blipFill>
          <p:spPr bwMode="auto">
            <a:xfrm>
              <a:off x="990600" y="3995738"/>
              <a:ext cx="4724400" cy="2290762"/>
            </a:xfrm>
            <a:prstGeom prst="rect">
              <a:avLst/>
            </a:prstGeom>
            <a:grpFill/>
            <a:extLst/>
          </p:spPr>
        </p:pic>
        <p:pic>
          <p:nvPicPr>
            <p:cNvPr id="13322" name="Picture 10" descr="https://www.fetpak.com/blog/wp-content/uploads/2013/09/bigbox.jpg"/>
            <p:cNvPicPr>
              <a:picLocks noChangeAspect="1" noChangeArrowheads="1"/>
            </p:cNvPicPr>
            <p:nvPr/>
          </p:nvPicPr>
          <p:blipFill rotWithShape="1">
            <a:blip r:embed="rId4">
              <a:extLst>
                <a:ext uri="{28A0092B-C50C-407E-A947-70E740481C1C}">
                  <a14:useLocalDpi xmlns:a14="http://schemas.microsoft.com/office/drawing/2010/main" val="0"/>
                </a:ext>
              </a:extLst>
            </a:blip>
            <a:srcRect l="22007" r="-22007"/>
            <a:stretch/>
          </p:blipFill>
          <p:spPr bwMode="auto">
            <a:xfrm rot="20876365">
              <a:off x="782430" y="2537479"/>
              <a:ext cx="4086225" cy="2085976"/>
            </a:xfrm>
            <a:prstGeom prst="rect">
              <a:avLst/>
            </a:prstGeom>
            <a:grpFill/>
            <a:effectLst>
              <a:softEdge rad="254000"/>
            </a:effectLst>
            <a:extLst/>
          </p:spPr>
        </p:pic>
      </p:grpSp>
      <p:pic>
        <p:nvPicPr>
          <p:cNvPr id="16390" name="Picture 18" descr="https://newfarmadventures.files.wordpress.com/2011/06/jedi3.jpg"/>
          <p:cNvPicPr>
            <a:picLocks noGrp="1" noChangeAspect="1" noChangeArrowheads="1"/>
          </p:cNvPicPr>
          <p:nvPr>
            <p:ph sz="quarter" idx="1"/>
          </p:nvPr>
        </p:nvPicPr>
        <p:blipFill>
          <a:blip r:embed="rId5">
            <a:extLst>
              <a:ext uri="{28A0092B-C50C-407E-A947-70E740481C1C}">
                <a14:useLocalDpi xmlns:a14="http://schemas.microsoft.com/office/drawing/2010/main" val="0"/>
              </a:ext>
            </a:extLst>
          </a:blip>
          <a:srcRect/>
          <a:stretch>
            <a:fillRect/>
          </a:stretch>
        </p:blipFill>
        <p:spPr>
          <a:xfrm>
            <a:off x="5410200" y="1439863"/>
            <a:ext cx="3276600" cy="4846637"/>
          </a:xfrm>
          <a:noFill/>
        </p:spPr>
      </p:pic>
      <p:sp>
        <p:nvSpPr>
          <p:cNvPr id="16391" name="Footer Placeholder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tx2"/>
                </a:solidFill>
              </a:rPr>
              <a:t>Federal Appraisal &amp; Consulting LLC</a:t>
            </a:r>
          </a:p>
        </p:txBody>
      </p:sp>
      <p:sp>
        <p:nvSpPr>
          <p:cNvPr id="16392" name="Slide Number Placeholder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898B2F5-1382-420C-A7C7-E5BFDB8E8EE5}" type="slidenum">
              <a:rPr lang="en-US" altLang="en-US" smtClean="0">
                <a:solidFill>
                  <a:schemeClr val="tx2"/>
                </a:solidFill>
              </a:rPr>
              <a:pPr/>
              <a:t>5</a:t>
            </a:fld>
            <a:endParaRPr lang="en-US" altLang="en-US" smtClean="0">
              <a:solidFill>
                <a:schemeClr val="tx2"/>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Usability versus Disqualified </a:t>
            </a:r>
            <a:r>
              <a:rPr lang="en-US" altLang="en-US" dirty="0" smtClean="0"/>
              <a:t>Sales</a:t>
            </a:r>
            <a:endParaRPr lang="en-US" dirty="0"/>
          </a:p>
        </p:txBody>
      </p:sp>
      <p:sp>
        <p:nvSpPr>
          <p:cNvPr id="3" name="Content Placeholder 2"/>
          <p:cNvSpPr>
            <a:spLocks noGrp="1"/>
          </p:cNvSpPr>
          <p:nvPr>
            <p:ph sz="quarter" idx="1"/>
          </p:nvPr>
        </p:nvSpPr>
        <p:spPr/>
        <p:txBody>
          <a:bodyPr/>
          <a:lstStyle/>
          <a:p>
            <a:r>
              <a:rPr lang="en-US" dirty="0" smtClean="0"/>
              <a:t>Do not confuse disqualifying sales because of practicality versus a categorical disqualification.</a:t>
            </a:r>
          </a:p>
          <a:p>
            <a:r>
              <a:rPr lang="en-US" dirty="0" smtClean="0"/>
              <a:t>In general practice, appraisers and assessors disqualify many sales, because practically speaking </a:t>
            </a:r>
          </a:p>
          <a:p>
            <a:pPr lvl="1"/>
            <a:r>
              <a:rPr lang="en-US" dirty="0" smtClean="0"/>
              <a:t>Sorting out the issues is difficult, and </a:t>
            </a:r>
          </a:p>
          <a:p>
            <a:pPr lvl="1"/>
            <a:r>
              <a:rPr lang="en-US" dirty="0" smtClean="0"/>
              <a:t>There is adequate data elsewhere.</a:t>
            </a:r>
          </a:p>
          <a:p>
            <a:pPr lvl="1"/>
            <a:r>
              <a:rPr lang="en-US" dirty="0" smtClean="0"/>
              <a:t>NJ code has 33 non-usable codes.</a:t>
            </a:r>
          </a:p>
          <a:p>
            <a:r>
              <a:rPr lang="en-US" dirty="0" smtClean="0"/>
              <a:t>Sound appraisal theory says, however, nearly all sales with non-usable codes are usable, if</a:t>
            </a:r>
          </a:p>
          <a:p>
            <a:pPr lvl="1"/>
            <a:r>
              <a:rPr lang="en-US" dirty="0" smtClean="0"/>
              <a:t>Appraisers can find data to complete adjustments, and </a:t>
            </a:r>
          </a:p>
          <a:p>
            <a:pPr lvl="1"/>
            <a:r>
              <a:rPr lang="en-US" dirty="0" smtClean="0"/>
              <a:t>Appraisers complete the adjustments properly.</a:t>
            </a:r>
          </a:p>
        </p:txBody>
      </p:sp>
      <p:sp>
        <p:nvSpPr>
          <p:cNvPr id="4" name="Footer Placeholder 3"/>
          <p:cNvSpPr>
            <a:spLocks noGrp="1"/>
          </p:cNvSpPr>
          <p:nvPr>
            <p:ph type="ftr" sz="quarter" idx="11"/>
          </p:nvPr>
        </p:nvSpPr>
        <p:spPr/>
        <p:txBody>
          <a:bodyPr/>
          <a:lstStyle/>
          <a:p>
            <a:pPr>
              <a:defRPr/>
            </a:pPr>
            <a:r>
              <a:rPr lang="en-US" altLang="en-US" smtClean="0"/>
              <a:t>Federal Appraisal &amp; Consulting LLC</a:t>
            </a:r>
            <a:endParaRPr lang="en-US" altLang="en-US"/>
          </a:p>
        </p:txBody>
      </p:sp>
      <p:sp>
        <p:nvSpPr>
          <p:cNvPr id="5" name="Slide Number Placeholder 4"/>
          <p:cNvSpPr>
            <a:spLocks noGrp="1"/>
          </p:cNvSpPr>
          <p:nvPr>
            <p:ph type="sldNum" sz="quarter" idx="12"/>
          </p:nvPr>
        </p:nvSpPr>
        <p:spPr/>
        <p:txBody>
          <a:bodyPr/>
          <a:lstStyle/>
          <a:p>
            <a:pPr>
              <a:defRPr/>
            </a:pPr>
            <a:fld id="{B58B1814-B5EA-43E1-8942-38011C2854FE}" type="slidenum">
              <a:rPr lang="en-US" altLang="en-US" smtClean="0"/>
              <a:pPr>
                <a:defRPr/>
              </a:pPr>
              <a:t>50</a:t>
            </a:fld>
            <a:endParaRPr lang="en-US" altLang="en-US"/>
          </a:p>
        </p:txBody>
      </p:sp>
    </p:spTree>
    <p:extLst>
      <p:ext uri="{BB962C8B-B14F-4D97-AF65-F5344CB8AC3E}">
        <p14:creationId xmlns:p14="http://schemas.microsoft.com/office/powerpoint/2010/main" val="19082158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NJ Non-usable codes</a:t>
            </a:r>
            <a:endParaRPr lang="en-US" dirty="0"/>
          </a:p>
        </p:txBody>
      </p:sp>
      <p:sp>
        <p:nvSpPr>
          <p:cNvPr id="3" name="Content Placeholder 2"/>
          <p:cNvSpPr>
            <a:spLocks noGrp="1"/>
          </p:cNvSpPr>
          <p:nvPr>
            <p:ph sz="quarter" idx="1"/>
          </p:nvPr>
        </p:nvSpPr>
        <p:spPr/>
        <p:txBody>
          <a:bodyPr/>
          <a:lstStyle/>
          <a:p>
            <a:r>
              <a:rPr lang="en-US" dirty="0"/>
              <a:t>18:12-1.1 Categories enumerated:</a:t>
            </a:r>
          </a:p>
          <a:p>
            <a:r>
              <a:rPr lang="en-US" dirty="0"/>
              <a:t>(a) The deed transactions of the following categories are not usable in determining </a:t>
            </a:r>
            <a:r>
              <a:rPr lang="en-US" dirty="0" smtClean="0"/>
              <a:t>assessment sales </a:t>
            </a:r>
            <a:r>
              <a:rPr lang="fr-FR" dirty="0" smtClean="0"/>
              <a:t>ratios </a:t>
            </a:r>
            <a:r>
              <a:rPr lang="fr-FR" dirty="0" err="1"/>
              <a:t>pursuant</a:t>
            </a:r>
            <a:r>
              <a:rPr lang="fr-FR" dirty="0"/>
              <a:t> to N.J.S.A. 54:1-35.1 et </a:t>
            </a:r>
            <a:r>
              <a:rPr lang="fr-FR" dirty="0" err="1"/>
              <a:t>seq</a:t>
            </a:r>
            <a:r>
              <a:rPr lang="fr-FR" dirty="0"/>
              <a:t>.:</a:t>
            </a:r>
          </a:p>
          <a:p>
            <a:pPr lvl="1"/>
            <a:r>
              <a:rPr lang="en-US" dirty="0"/>
              <a:t>1. Sales between members of the immediate family;</a:t>
            </a:r>
          </a:p>
          <a:p>
            <a:pPr lvl="1"/>
            <a:r>
              <a:rPr lang="en-US" dirty="0" smtClean="0"/>
              <a:t>2</a:t>
            </a:r>
            <a:r>
              <a:rPr lang="en-US" dirty="0"/>
              <a:t>. Sales in which “love and affection” are stated to be part of the consideration</a:t>
            </a:r>
            <a:r>
              <a:rPr lang="en-US" dirty="0" smtClean="0"/>
              <a:t>;</a:t>
            </a:r>
          </a:p>
          <a:p>
            <a:pPr lvl="1"/>
            <a:r>
              <a:rPr lang="en-US" dirty="0"/>
              <a:t>6. Sales of property conveying only a portion of the assessed </a:t>
            </a:r>
            <a:r>
              <a:rPr lang="en-US" dirty="0" smtClean="0"/>
              <a:t>unit</a:t>
            </a:r>
          </a:p>
          <a:p>
            <a:pPr lvl="1"/>
            <a:r>
              <a:rPr lang="en-US" dirty="0" smtClean="0"/>
              <a:t>23. Sales </a:t>
            </a:r>
            <a:r>
              <a:rPr lang="en-US" dirty="0"/>
              <a:t>of commercial or industrial real property which include machinery, fixtures, </a:t>
            </a:r>
            <a:r>
              <a:rPr lang="en-US" dirty="0" smtClean="0"/>
              <a:t>equipment, inventories</a:t>
            </a:r>
            <a:r>
              <a:rPr lang="en-US" dirty="0"/>
              <a:t>, or goodwill when the values of such items are indeterminable;</a:t>
            </a:r>
          </a:p>
        </p:txBody>
      </p:sp>
      <p:sp>
        <p:nvSpPr>
          <p:cNvPr id="4" name="Footer Placeholder 3"/>
          <p:cNvSpPr>
            <a:spLocks noGrp="1"/>
          </p:cNvSpPr>
          <p:nvPr>
            <p:ph type="ftr" sz="quarter" idx="11"/>
          </p:nvPr>
        </p:nvSpPr>
        <p:spPr/>
        <p:txBody>
          <a:bodyPr/>
          <a:lstStyle/>
          <a:p>
            <a:pPr>
              <a:defRPr/>
            </a:pPr>
            <a:r>
              <a:rPr lang="en-US" altLang="en-US" smtClean="0"/>
              <a:t>Federal Appraisal &amp; Consulting LLC</a:t>
            </a:r>
            <a:endParaRPr lang="en-US" altLang="en-US"/>
          </a:p>
        </p:txBody>
      </p:sp>
      <p:sp>
        <p:nvSpPr>
          <p:cNvPr id="5" name="Slide Number Placeholder 4"/>
          <p:cNvSpPr>
            <a:spLocks noGrp="1"/>
          </p:cNvSpPr>
          <p:nvPr>
            <p:ph type="sldNum" sz="quarter" idx="12"/>
          </p:nvPr>
        </p:nvSpPr>
        <p:spPr/>
        <p:txBody>
          <a:bodyPr/>
          <a:lstStyle/>
          <a:p>
            <a:pPr>
              <a:defRPr/>
            </a:pPr>
            <a:fld id="{B58B1814-B5EA-43E1-8942-38011C2854FE}" type="slidenum">
              <a:rPr lang="en-US" altLang="en-US" smtClean="0"/>
              <a:pPr>
                <a:defRPr/>
              </a:pPr>
              <a:t>51</a:t>
            </a:fld>
            <a:endParaRPr lang="en-US" altLang="en-US"/>
          </a:p>
        </p:txBody>
      </p:sp>
    </p:spTree>
    <p:extLst>
      <p:ext uri="{BB962C8B-B14F-4D97-AF65-F5344CB8AC3E}">
        <p14:creationId xmlns:p14="http://schemas.microsoft.com/office/powerpoint/2010/main" val="36482639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NJ Non-usable codes,</a:t>
            </a:r>
            <a:r>
              <a:rPr lang="en-US" sz="1600" dirty="0" smtClean="0"/>
              <a:t> continued</a:t>
            </a:r>
            <a:endParaRPr lang="en-US" sz="1600" dirty="0"/>
          </a:p>
        </p:txBody>
      </p:sp>
      <p:sp>
        <p:nvSpPr>
          <p:cNvPr id="3" name="Content Placeholder 2"/>
          <p:cNvSpPr>
            <a:spLocks noGrp="1"/>
          </p:cNvSpPr>
          <p:nvPr>
            <p:ph sz="quarter" idx="1"/>
          </p:nvPr>
        </p:nvSpPr>
        <p:spPr/>
        <p:txBody>
          <a:bodyPr/>
          <a:lstStyle/>
          <a:p>
            <a:pPr lvl="1"/>
            <a:r>
              <a:rPr lang="en-US" dirty="0"/>
              <a:t>28. Sales of properties which are subject to a leaseback arrangement</a:t>
            </a:r>
            <a:r>
              <a:rPr lang="en-US" dirty="0" smtClean="0"/>
              <a:t>;</a:t>
            </a:r>
          </a:p>
          <a:p>
            <a:r>
              <a:rPr lang="en-US" dirty="0"/>
              <a:t>(b) Transfers falling within the foregoing category numbers 1, 2, 3, 9, 10, 13, 15, 17, 26, 28 and </a:t>
            </a:r>
            <a:r>
              <a:rPr lang="en-US" dirty="0" smtClean="0"/>
              <a:t>31 (</a:t>
            </a:r>
            <a:r>
              <a:rPr lang="en-US" dirty="0"/>
              <a:t>under section (a) above), </a:t>
            </a:r>
            <a:r>
              <a:rPr lang="en-US" u="sng" dirty="0"/>
              <a:t>should generally be excluded but may be used </a:t>
            </a:r>
            <a:r>
              <a:rPr lang="en-US" dirty="0"/>
              <a:t>if after </a:t>
            </a:r>
            <a:r>
              <a:rPr lang="en-US" dirty="0" smtClean="0"/>
              <a:t>full investigation </a:t>
            </a:r>
            <a:r>
              <a:rPr lang="en-US" dirty="0"/>
              <a:t>it clearly appears that the transaction was a sale between a willing buyer, </a:t>
            </a:r>
            <a:r>
              <a:rPr lang="en-US" dirty="0" smtClean="0"/>
              <a:t>not compelled </a:t>
            </a:r>
            <a:r>
              <a:rPr lang="en-US" dirty="0"/>
              <a:t>to buy, and a willing seller, not compelled to sell, with all conditions requisite to </a:t>
            </a:r>
            <a:r>
              <a:rPr lang="en-US" dirty="0" smtClean="0"/>
              <a:t>a fair </a:t>
            </a:r>
            <a:r>
              <a:rPr lang="en-US" dirty="0"/>
              <a:t>sale with the buyer and seller acting knowledgeably and for their own self-interests, </a:t>
            </a:r>
            <a:r>
              <a:rPr lang="en-US" dirty="0" smtClean="0"/>
              <a:t>and that </a:t>
            </a:r>
            <a:r>
              <a:rPr lang="en-US" dirty="0"/>
              <a:t>the transaction meets all other requisites of a usable sale.</a:t>
            </a:r>
          </a:p>
        </p:txBody>
      </p:sp>
      <p:sp>
        <p:nvSpPr>
          <p:cNvPr id="4" name="Footer Placeholder 3"/>
          <p:cNvSpPr>
            <a:spLocks noGrp="1"/>
          </p:cNvSpPr>
          <p:nvPr>
            <p:ph type="ftr" sz="quarter" idx="11"/>
          </p:nvPr>
        </p:nvSpPr>
        <p:spPr/>
        <p:txBody>
          <a:bodyPr/>
          <a:lstStyle/>
          <a:p>
            <a:pPr>
              <a:defRPr/>
            </a:pPr>
            <a:r>
              <a:rPr lang="en-US" altLang="en-US" smtClean="0"/>
              <a:t>Federal Appraisal &amp; Consulting LLC</a:t>
            </a:r>
            <a:endParaRPr lang="en-US" altLang="en-US"/>
          </a:p>
        </p:txBody>
      </p:sp>
      <p:sp>
        <p:nvSpPr>
          <p:cNvPr id="5" name="Slide Number Placeholder 4"/>
          <p:cNvSpPr>
            <a:spLocks noGrp="1"/>
          </p:cNvSpPr>
          <p:nvPr>
            <p:ph type="sldNum" sz="quarter" idx="12"/>
          </p:nvPr>
        </p:nvSpPr>
        <p:spPr/>
        <p:txBody>
          <a:bodyPr/>
          <a:lstStyle/>
          <a:p>
            <a:pPr>
              <a:defRPr/>
            </a:pPr>
            <a:fld id="{B58B1814-B5EA-43E1-8942-38011C2854FE}" type="slidenum">
              <a:rPr lang="en-US" altLang="en-US" smtClean="0"/>
              <a:pPr>
                <a:defRPr/>
              </a:pPr>
              <a:t>52</a:t>
            </a:fld>
            <a:endParaRPr lang="en-US" altLang="en-US"/>
          </a:p>
        </p:txBody>
      </p:sp>
    </p:spTree>
    <p:extLst>
      <p:ext uri="{BB962C8B-B14F-4D97-AF65-F5344CB8AC3E}">
        <p14:creationId xmlns:p14="http://schemas.microsoft.com/office/powerpoint/2010/main" val="35299642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Big Box Sales</a:t>
            </a:r>
            <a:endParaRPr lang="en-US" dirty="0"/>
          </a:p>
        </p:txBody>
      </p:sp>
      <p:sp>
        <p:nvSpPr>
          <p:cNvPr id="4" name="Footer Placeholder 3"/>
          <p:cNvSpPr>
            <a:spLocks noGrp="1"/>
          </p:cNvSpPr>
          <p:nvPr>
            <p:ph type="ftr" sz="quarter" idx="11"/>
          </p:nvPr>
        </p:nvSpPr>
        <p:spPr/>
        <p:txBody>
          <a:bodyPr/>
          <a:lstStyle/>
          <a:p>
            <a:pPr>
              <a:defRPr/>
            </a:pPr>
            <a:r>
              <a:rPr lang="en-US" altLang="en-US" smtClean="0"/>
              <a:t>Federal Appraisal &amp; Consulting LLC</a:t>
            </a:r>
            <a:endParaRPr lang="en-US" altLang="en-US"/>
          </a:p>
        </p:txBody>
      </p:sp>
      <p:sp>
        <p:nvSpPr>
          <p:cNvPr id="5" name="Slide Number Placeholder 4"/>
          <p:cNvSpPr>
            <a:spLocks noGrp="1"/>
          </p:cNvSpPr>
          <p:nvPr>
            <p:ph type="sldNum" sz="quarter" idx="12"/>
          </p:nvPr>
        </p:nvSpPr>
        <p:spPr/>
        <p:txBody>
          <a:bodyPr/>
          <a:lstStyle/>
          <a:p>
            <a:pPr>
              <a:defRPr/>
            </a:pPr>
            <a:fld id="{B58B1814-B5EA-43E1-8942-38011C2854FE}" type="slidenum">
              <a:rPr lang="en-US" altLang="en-US" smtClean="0"/>
              <a:pPr>
                <a:defRPr/>
              </a:pPr>
              <a:t>53</a:t>
            </a:fld>
            <a:endParaRPr lang="en-US" altLang="en-US"/>
          </a:p>
        </p:txBody>
      </p:sp>
      <p:pic>
        <p:nvPicPr>
          <p:cNvPr id="8" name="Picture 7"/>
          <p:cNvPicPr>
            <a:picLocks noChangeAspect="1"/>
          </p:cNvPicPr>
          <p:nvPr/>
        </p:nvPicPr>
        <p:blipFill>
          <a:blip r:embed="rId2"/>
          <a:stretch>
            <a:fillRect/>
          </a:stretch>
        </p:blipFill>
        <p:spPr>
          <a:xfrm>
            <a:off x="2322942" y="1524000"/>
            <a:ext cx="4656865" cy="4812954"/>
          </a:xfrm>
          <a:prstGeom prst="rect">
            <a:avLst/>
          </a:prstGeom>
        </p:spPr>
      </p:pic>
      <p:sp>
        <p:nvSpPr>
          <p:cNvPr id="9" name="TextBox 8"/>
          <p:cNvSpPr txBox="1"/>
          <p:nvPr/>
        </p:nvSpPr>
        <p:spPr>
          <a:xfrm>
            <a:off x="2322942" y="1154668"/>
            <a:ext cx="5068458" cy="369332"/>
          </a:xfrm>
          <a:prstGeom prst="rect">
            <a:avLst/>
          </a:prstGeom>
          <a:noFill/>
        </p:spPr>
        <p:txBody>
          <a:bodyPr wrap="square" rtlCol="0">
            <a:spAutoFit/>
          </a:bodyPr>
          <a:lstStyle/>
          <a:p>
            <a:r>
              <a:rPr lang="en-US" dirty="0" smtClean="0"/>
              <a:t>		       </a:t>
            </a:r>
            <a:r>
              <a:rPr lang="en-US" sz="1400" b="1" dirty="0" smtClean="0"/>
              <a:t>100% Vacant / 100% Occupied</a:t>
            </a:r>
            <a:endParaRPr lang="en-US" sz="1400" b="1" dirty="0"/>
          </a:p>
        </p:txBody>
      </p:sp>
    </p:spTree>
    <p:extLst>
      <p:ext uri="{BB962C8B-B14F-4D97-AF65-F5344CB8AC3E}">
        <p14:creationId xmlns:p14="http://schemas.microsoft.com/office/powerpoint/2010/main" val="22570175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Income Approach</a:t>
            </a:r>
            <a:br>
              <a:rPr lang="en-US" altLang="en-US" dirty="0"/>
            </a:br>
            <a:endParaRPr lang="en-US" dirty="0"/>
          </a:p>
        </p:txBody>
      </p:sp>
      <p:sp>
        <p:nvSpPr>
          <p:cNvPr id="3" name="Content Placeholder 2"/>
          <p:cNvSpPr>
            <a:spLocks noGrp="1"/>
          </p:cNvSpPr>
          <p:nvPr>
            <p:ph sz="quarter" idx="1"/>
          </p:nvPr>
        </p:nvSpPr>
        <p:spPr/>
        <p:txBody>
          <a:bodyPr/>
          <a:lstStyle/>
          <a:p>
            <a:r>
              <a:rPr lang="en-US" dirty="0" smtClean="0"/>
              <a:t>Example DCFs</a:t>
            </a:r>
          </a:p>
          <a:p>
            <a:r>
              <a:rPr lang="en-US" dirty="0" smtClean="0"/>
              <a:t>Sale Leasebacks</a:t>
            </a:r>
          </a:p>
          <a:p>
            <a:pPr lvl="1"/>
            <a:r>
              <a:rPr lang="en-US" dirty="0" smtClean="0"/>
              <a:t>Net Zero Leases</a:t>
            </a:r>
          </a:p>
          <a:p>
            <a:r>
              <a:rPr lang="en-US" dirty="0" smtClean="0"/>
              <a:t>Use and User Assumptions</a:t>
            </a:r>
          </a:p>
          <a:p>
            <a:pPr lvl="1"/>
            <a:r>
              <a:rPr lang="en-US" dirty="0" smtClean="0"/>
              <a:t>Original or second or third generation uses or users</a:t>
            </a:r>
          </a:p>
          <a:p>
            <a:r>
              <a:rPr lang="en-US" dirty="0" smtClean="0"/>
              <a:t>Leasing Assumptions</a:t>
            </a:r>
          </a:p>
          <a:p>
            <a:pPr lvl="1"/>
            <a:r>
              <a:rPr lang="en-US" dirty="0" err="1" smtClean="0"/>
              <a:t>Stablized</a:t>
            </a:r>
            <a:r>
              <a:rPr lang="en-US" dirty="0" smtClean="0"/>
              <a:t> vacancy or lease up period</a:t>
            </a:r>
            <a:endParaRPr lang="en-US" dirty="0"/>
          </a:p>
        </p:txBody>
      </p:sp>
      <p:sp>
        <p:nvSpPr>
          <p:cNvPr id="4" name="Footer Placeholder 3"/>
          <p:cNvSpPr>
            <a:spLocks noGrp="1"/>
          </p:cNvSpPr>
          <p:nvPr>
            <p:ph type="ftr" sz="quarter" idx="11"/>
          </p:nvPr>
        </p:nvSpPr>
        <p:spPr/>
        <p:txBody>
          <a:bodyPr/>
          <a:lstStyle/>
          <a:p>
            <a:pPr>
              <a:defRPr/>
            </a:pPr>
            <a:r>
              <a:rPr lang="en-US" altLang="en-US" smtClean="0"/>
              <a:t>Federal Appraisal &amp; Consulting LLC</a:t>
            </a:r>
            <a:endParaRPr lang="en-US" altLang="en-US"/>
          </a:p>
        </p:txBody>
      </p:sp>
      <p:sp>
        <p:nvSpPr>
          <p:cNvPr id="5" name="Slide Number Placeholder 4"/>
          <p:cNvSpPr>
            <a:spLocks noGrp="1"/>
          </p:cNvSpPr>
          <p:nvPr>
            <p:ph type="sldNum" sz="quarter" idx="12"/>
          </p:nvPr>
        </p:nvSpPr>
        <p:spPr/>
        <p:txBody>
          <a:bodyPr/>
          <a:lstStyle/>
          <a:p>
            <a:pPr>
              <a:defRPr/>
            </a:pPr>
            <a:fld id="{B58B1814-B5EA-43E1-8942-38011C2854FE}" type="slidenum">
              <a:rPr lang="en-US" altLang="en-US" smtClean="0"/>
              <a:pPr>
                <a:defRPr/>
              </a:pPr>
              <a:t>54</a:t>
            </a:fld>
            <a:endParaRPr lang="en-US" altLang="en-US"/>
          </a:p>
        </p:txBody>
      </p:sp>
    </p:spTree>
    <p:extLst>
      <p:ext uri="{BB962C8B-B14F-4D97-AF65-F5344CB8AC3E}">
        <p14:creationId xmlns:p14="http://schemas.microsoft.com/office/powerpoint/2010/main" val="7427653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DCFs</a:t>
            </a:r>
            <a:endParaRPr lang="en-US" dirty="0"/>
          </a:p>
        </p:txBody>
      </p:sp>
      <p:sp>
        <p:nvSpPr>
          <p:cNvPr id="3" name="Content Placeholder 2"/>
          <p:cNvSpPr>
            <a:spLocks noGrp="1"/>
          </p:cNvSpPr>
          <p:nvPr>
            <p:ph sz="quarter" idx="1"/>
          </p:nvPr>
        </p:nvSpPr>
        <p:spPr/>
        <p:txBody>
          <a:bodyPr/>
          <a:lstStyle/>
          <a:p>
            <a:pPr marL="514350" indent="-514350">
              <a:buFont typeface="+mj-lt"/>
              <a:buAutoNum type="arabicPeriod"/>
            </a:pPr>
            <a:r>
              <a:rPr lang="en-US" sz="2400" dirty="0" smtClean="0"/>
              <a:t>Imagine an occupied building, </a:t>
            </a:r>
            <a:r>
              <a:rPr lang="en-US" sz="2400" dirty="0"/>
              <a:t>utilized and intended to remain so, then functional and in demand, and market vacancy is not a dramatic detrimental condition</a:t>
            </a:r>
            <a:r>
              <a:rPr lang="en-US" sz="2400" dirty="0" smtClean="0"/>
              <a:t>.</a:t>
            </a:r>
          </a:p>
          <a:p>
            <a:pPr lvl="1"/>
            <a:r>
              <a:rPr lang="en-US" sz="2000" dirty="0" smtClean="0"/>
              <a:t>Even if there is only one user for the property</a:t>
            </a:r>
          </a:p>
          <a:p>
            <a:pPr lvl="1"/>
            <a:r>
              <a:rPr lang="en-US" sz="2000" dirty="0" smtClean="0"/>
              <a:t>Classic Fee Simple Value:  stabilized rents and vacancy</a:t>
            </a:r>
            <a:endParaRPr lang="en-US" sz="2000" dirty="0"/>
          </a:p>
          <a:p>
            <a:pPr marL="514350" indent="-514350">
              <a:buFont typeface="+mj-lt"/>
              <a:buAutoNum type="arabicPeriod"/>
            </a:pPr>
            <a:r>
              <a:rPr lang="en-US" sz="2400" dirty="0" smtClean="0"/>
              <a:t>Imagine a vacant building, but still </a:t>
            </a:r>
            <a:r>
              <a:rPr lang="en-US" sz="2400" dirty="0"/>
              <a:t>functional and in demand, and market vacancy is not a dramatic detrimental condition</a:t>
            </a:r>
            <a:r>
              <a:rPr lang="en-US" sz="2400" dirty="0" smtClean="0"/>
              <a:t>.</a:t>
            </a:r>
          </a:p>
          <a:p>
            <a:pPr lvl="1"/>
            <a:r>
              <a:rPr lang="en-US" sz="2000" dirty="0" smtClean="0"/>
              <a:t>Reflects initial period of lease up lost income and costs</a:t>
            </a:r>
            <a:endParaRPr lang="en-US" sz="2000" dirty="0"/>
          </a:p>
          <a:p>
            <a:pPr marL="514350" indent="-514350">
              <a:buFont typeface="+mj-lt"/>
              <a:buAutoNum type="arabicPeriod"/>
            </a:pPr>
            <a:r>
              <a:rPr lang="en-US" sz="2400" dirty="0" smtClean="0"/>
              <a:t>Imagine </a:t>
            </a:r>
            <a:r>
              <a:rPr lang="en-US" sz="2400" dirty="0"/>
              <a:t>a vacant building, but </a:t>
            </a:r>
            <a:r>
              <a:rPr lang="en-US" sz="2400" dirty="0" smtClean="0"/>
              <a:t>dysfunctional and/or not in </a:t>
            </a:r>
            <a:r>
              <a:rPr lang="en-US" sz="2400" dirty="0"/>
              <a:t>demand, and market vacancy is </a:t>
            </a:r>
            <a:r>
              <a:rPr lang="en-US" sz="2400" dirty="0" smtClean="0"/>
              <a:t>a </a:t>
            </a:r>
            <a:r>
              <a:rPr lang="en-US" sz="2400" dirty="0"/>
              <a:t>dramatic detrimental </a:t>
            </a:r>
            <a:r>
              <a:rPr lang="en-US" sz="2400" dirty="0" smtClean="0"/>
              <a:t>condition.</a:t>
            </a:r>
          </a:p>
          <a:p>
            <a:pPr lvl="1"/>
            <a:r>
              <a:rPr lang="en-US" sz="2000" dirty="0"/>
              <a:t>Reflects initial period of lease up lost income and costs</a:t>
            </a:r>
          </a:p>
          <a:p>
            <a:pPr lvl="1"/>
            <a:r>
              <a:rPr lang="en-US" sz="2000" dirty="0" smtClean="0"/>
              <a:t>Reflects lower market rents</a:t>
            </a:r>
            <a:endParaRPr lang="en-US" sz="2000" dirty="0"/>
          </a:p>
          <a:p>
            <a:endParaRPr lang="en-US" dirty="0"/>
          </a:p>
        </p:txBody>
      </p:sp>
      <p:sp>
        <p:nvSpPr>
          <p:cNvPr id="4" name="Footer Placeholder 3"/>
          <p:cNvSpPr>
            <a:spLocks noGrp="1"/>
          </p:cNvSpPr>
          <p:nvPr>
            <p:ph type="ftr" sz="quarter" idx="11"/>
          </p:nvPr>
        </p:nvSpPr>
        <p:spPr/>
        <p:txBody>
          <a:bodyPr/>
          <a:lstStyle/>
          <a:p>
            <a:pPr>
              <a:defRPr/>
            </a:pPr>
            <a:r>
              <a:rPr lang="en-US" altLang="en-US" smtClean="0"/>
              <a:t>Federal Appraisal &amp; Consulting LLC</a:t>
            </a:r>
            <a:endParaRPr lang="en-US" altLang="en-US"/>
          </a:p>
        </p:txBody>
      </p:sp>
      <p:sp>
        <p:nvSpPr>
          <p:cNvPr id="5" name="Slide Number Placeholder 4"/>
          <p:cNvSpPr>
            <a:spLocks noGrp="1"/>
          </p:cNvSpPr>
          <p:nvPr>
            <p:ph type="sldNum" sz="quarter" idx="12"/>
          </p:nvPr>
        </p:nvSpPr>
        <p:spPr/>
        <p:txBody>
          <a:bodyPr/>
          <a:lstStyle/>
          <a:p>
            <a:pPr>
              <a:defRPr/>
            </a:pPr>
            <a:fld id="{B58B1814-B5EA-43E1-8942-38011C2854FE}" type="slidenum">
              <a:rPr lang="en-US" altLang="en-US" smtClean="0"/>
              <a:pPr>
                <a:defRPr/>
              </a:pPr>
              <a:t>55</a:t>
            </a:fld>
            <a:endParaRPr lang="en-US" altLang="en-US"/>
          </a:p>
        </p:txBody>
      </p:sp>
    </p:spTree>
    <p:extLst>
      <p:ext uri="{BB962C8B-B14F-4D97-AF65-F5344CB8AC3E}">
        <p14:creationId xmlns:p14="http://schemas.microsoft.com/office/powerpoint/2010/main" val="39325186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DCFs</a:t>
            </a:r>
            <a:endParaRPr lang="en-US" dirty="0"/>
          </a:p>
        </p:txBody>
      </p:sp>
      <p:graphicFrame>
        <p:nvGraphicFramePr>
          <p:cNvPr id="6" name="Content Placeholder 5"/>
          <p:cNvGraphicFramePr>
            <a:graphicFrameLocks noGrp="1"/>
          </p:cNvGraphicFramePr>
          <p:nvPr>
            <p:ph sz="quarter" idx="1"/>
            <p:extLst/>
          </p:nvPr>
        </p:nvGraphicFramePr>
        <p:xfrm>
          <a:off x="723900" y="1219195"/>
          <a:ext cx="7696199" cy="5053970"/>
        </p:xfrm>
        <a:graphic>
          <a:graphicData uri="http://schemas.openxmlformats.org/drawingml/2006/table">
            <a:tbl>
              <a:tblPr>
                <a:tableStyleId>{5C22544A-7EE6-4342-B048-85BDC9FD1C3A}</a:tableStyleId>
              </a:tblPr>
              <a:tblGrid>
                <a:gridCol w="2781300"/>
                <a:gridCol w="1702266"/>
                <a:gridCol w="1571013"/>
                <a:gridCol w="1641620"/>
              </a:tblGrid>
              <a:tr h="235141">
                <a:tc>
                  <a:txBody>
                    <a:bodyPr/>
                    <a:lstStyle/>
                    <a:p>
                      <a:pPr algn="r" fontAlgn="b"/>
                      <a:r>
                        <a:rPr lang="en-US" sz="1600" u="none" strike="noStrike" dirty="0">
                          <a:effectLst/>
                        </a:rPr>
                        <a:t> Valuation Date </a:t>
                      </a:r>
                      <a:endParaRPr lang="en-US" sz="1600" b="0" i="0" u="none" strike="noStrike" dirty="0">
                        <a:effectLst/>
                        <a:latin typeface="Arial"/>
                      </a:endParaRPr>
                    </a:p>
                  </a:txBody>
                  <a:tcPr marL="9525" marR="9525" marT="9525" marB="0" anchor="b"/>
                </a:tc>
                <a:tc>
                  <a:txBody>
                    <a:bodyPr/>
                    <a:lstStyle/>
                    <a:p>
                      <a:pPr algn="r" fontAlgn="b"/>
                      <a:r>
                        <a:rPr lang="en-US" sz="1600" u="none" strike="noStrike">
                          <a:effectLst/>
                        </a:rPr>
                        <a:t>1/1/2016</a:t>
                      </a:r>
                      <a:endParaRPr lang="en-US" sz="1600" b="0" i="0" u="none" strike="noStrike">
                        <a:effectLst/>
                        <a:latin typeface="Arial"/>
                      </a:endParaRPr>
                    </a:p>
                  </a:txBody>
                  <a:tcPr marL="9525" marR="9525" marT="9525" marB="0" anchor="b"/>
                </a:tc>
                <a:tc>
                  <a:txBody>
                    <a:bodyPr/>
                    <a:lstStyle/>
                    <a:p>
                      <a:pPr algn="ctr" fontAlgn="b"/>
                      <a:endParaRPr lang="en-US" sz="1600" b="0" i="0" u="none" strike="noStrike">
                        <a:effectLst/>
                        <a:latin typeface="Arial"/>
                      </a:endParaRPr>
                    </a:p>
                  </a:txBody>
                  <a:tcPr marL="9525" marR="9525" marT="9525" marB="0" anchor="b"/>
                </a:tc>
                <a:tc>
                  <a:txBody>
                    <a:bodyPr/>
                    <a:lstStyle/>
                    <a:p>
                      <a:pPr algn="l" fontAlgn="b"/>
                      <a:endParaRPr lang="en-US" sz="1600" b="0" i="0" u="none" strike="noStrike">
                        <a:effectLst/>
                        <a:latin typeface="Arial"/>
                      </a:endParaRPr>
                    </a:p>
                  </a:txBody>
                  <a:tcPr marL="9525" marR="9525" marT="9525" marB="0" anchor="b"/>
                </a:tc>
              </a:tr>
              <a:tr h="235141">
                <a:tc>
                  <a:txBody>
                    <a:bodyPr/>
                    <a:lstStyle/>
                    <a:p>
                      <a:pPr algn="l" fontAlgn="b"/>
                      <a:endParaRPr lang="en-US" sz="1600" b="0" i="0" u="none" strike="noStrike" dirty="0">
                        <a:effectLst/>
                        <a:latin typeface="Arial"/>
                      </a:endParaRPr>
                    </a:p>
                  </a:txBody>
                  <a:tcPr marL="9525" marR="9525" marT="9525" marB="0" anchor="b"/>
                </a:tc>
                <a:tc>
                  <a:txBody>
                    <a:bodyPr/>
                    <a:lstStyle/>
                    <a:p>
                      <a:pPr algn="r" fontAlgn="b"/>
                      <a:endParaRPr lang="en-US" sz="1600" b="0" i="0" u="none" strike="noStrike" dirty="0">
                        <a:effectLst/>
                        <a:latin typeface="Arial"/>
                      </a:endParaRPr>
                    </a:p>
                  </a:txBody>
                  <a:tcPr marL="9525" marR="9525" marT="9525" marB="0" anchor="b"/>
                </a:tc>
                <a:tc>
                  <a:txBody>
                    <a:bodyPr/>
                    <a:lstStyle/>
                    <a:p>
                      <a:pPr algn="ctr" fontAlgn="b"/>
                      <a:endParaRPr lang="en-US" sz="1600" b="0" i="0" u="none" strike="noStrike" dirty="0">
                        <a:effectLst/>
                        <a:latin typeface="Arial"/>
                      </a:endParaRPr>
                    </a:p>
                  </a:txBody>
                  <a:tcPr marL="9525" marR="9525" marT="9525" marB="0" anchor="b"/>
                </a:tc>
                <a:tc>
                  <a:txBody>
                    <a:bodyPr/>
                    <a:lstStyle/>
                    <a:p>
                      <a:pPr algn="l" fontAlgn="b"/>
                      <a:endParaRPr lang="en-US" sz="1600" b="0" i="0" u="none" strike="noStrike" dirty="0">
                        <a:effectLst/>
                        <a:latin typeface="Arial"/>
                      </a:endParaRPr>
                    </a:p>
                  </a:txBody>
                  <a:tcPr marL="9525" marR="9525" marT="9525" marB="0" anchor="b"/>
                </a:tc>
              </a:tr>
              <a:tr h="469694">
                <a:tc>
                  <a:txBody>
                    <a:bodyPr/>
                    <a:lstStyle/>
                    <a:p>
                      <a:pPr algn="l" fontAlgn="b"/>
                      <a:r>
                        <a:rPr lang="en-US" sz="1600" u="none" strike="noStrike" dirty="0">
                          <a:effectLst/>
                        </a:rPr>
                        <a:t>Type of Analysis</a:t>
                      </a:r>
                      <a:endParaRPr lang="en-US" sz="1600" b="0" i="0" u="none" strike="noStrike" dirty="0">
                        <a:effectLst/>
                        <a:latin typeface="Arial"/>
                      </a:endParaRPr>
                    </a:p>
                  </a:txBody>
                  <a:tcPr marL="9525" marR="9525" marT="9525" marB="0" anchor="b"/>
                </a:tc>
                <a:tc>
                  <a:txBody>
                    <a:bodyPr/>
                    <a:lstStyle/>
                    <a:p>
                      <a:pPr algn="ctr" fontAlgn="b"/>
                      <a:r>
                        <a:rPr lang="en-US" sz="1600" u="none" strike="noStrike" dirty="0">
                          <a:effectLst/>
                        </a:rPr>
                        <a:t> DCF at Market Vacancy Rates </a:t>
                      </a:r>
                      <a:endParaRPr lang="en-US" sz="1600" b="0" i="0" u="none" strike="noStrike" dirty="0">
                        <a:effectLst/>
                        <a:latin typeface="Arial"/>
                      </a:endParaRPr>
                    </a:p>
                  </a:txBody>
                  <a:tcPr marL="9525" marR="9525" marT="9525" marB="0" anchor="b"/>
                </a:tc>
                <a:tc>
                  <a:txBody>
                    <a:bodyPr/>
                    <a:lstStyle/>
                    <a:p>
                      <a:pPr algn="ctr" fontAlgn="b"/>
                      <a:r>
                        <a:rPr lang="en-US" sz="1600" u="none" strike="noStrike" dirty="0">
                          <a:effectLst/>
                        </a:rPr>
                        <a:t> DCF with 3 Years Lease Up </a:t>
                      </a:r>
                      <a:endParaRPr lang="en-US" sz="1600" b="0" i="0" u="none" strike="noStrike" dirty="0">
                        <a:effectLst/>
                        <a:latin typeface="Arial"/>
                      </a:endParaRPr>
                    </a:p>
                  </a:txBody>
                  <a:tcPr marL="9525" marR="9525" marT="9525" marB="0" anchor="b"/>
                </a:tc>
                <a:tc>
                  <a:txBody>
                    <a:bodyPr/>
                    <a:lstStyle/>
                    <a:p>
                      <a:pPr algn="ctr" fontAlgn="b"/>
                      <a:r>
                        <a:rPr lang="en-US" sz="1600" u="none" strike="noStrike" dirty="0">
                          <a:effectLst/>
                        </a:rPr>
                        <a:t> DCF with Lower Rents </a:t>
                      </a:r>
                      <a:endParaRPr lang="en-US" sz="1600" b="0" i="0" u="none" strike="noStrike" dirty="0">
                        <a:effectLst/>
                        <a:latin typeface="Arial"/>
                      </a:endParaRPr>
                    </a:p>
                  </a:txBody>
                  <a:tcPr marL="9525" marR="9525" marT="9525" marB="0" anchor="b"/>
                </a:tc>
              </a:tr>
              <a:tr h="291470">
                <a:tc>
                  <a:txBody>
                    <a:bodyPr/>
                    <a:lstStyle/>
                    <a:p>
                      <a:pPr algn="l" fontAlgn="b"/>
                      <a:r>
                        <a:rPr lang="en-US" sz="1600" u="none" strike="noStrike" dirty="0">
                          <a:effectLst/>
                        </a:rPr>
                        <a:t>Building Square Footage</a:t>
                      </a:r>
                      <a:endParaRPr lang="en-US" sz="1600" b="0" i="0" u="none" strike="noStrike" dirty="0">
                        <a:effectLst/>
                        <a:latin typeface="Arial"/>
                      </a:endParaRPr>
                    </a:p>
                  </a:txBody>
                  <a:tcPr marL="9525" marR="9525" marT="9525" marB="0" anchor="b"/>
                </a:tc>
                <a:tc>
                  <a:txBody>
                    <a:bodyPr/>
                    <a:lstStyle/>
                    <a:p>
                      <a:pPr algn="r" fontAlgn="b"/>
                      <a:r>
                        <a:rPr lang="en-US" sz="1600" u="none" strike="noStrike" dirty="0">
                          <a:effectLst/>
                        </a:rPr>
                        <a:t>                   150,000 </a:t>
                      </a:r>
                      <a:endParaRPr lang="en-US" sz="1600" b="0" i="0" u="none" strike="noStrike" dirty="0">
                        <a:effectLst/>
                        <a:latin typeface="Arial"/>
                      </a:endParaRPr>
                    </a:p>
                  </a:txBody>
                  <a:tcPr marL="9525" marR="9525" marT="9525" marB="0" anchor="b"/>
                </a:tc>
                <a:tc>
                  <a:txBody>
                    <a:bodyPr/>
                    <a:lstStyle/>
                    <a:p>
                      <a:pPr algn="r" fontAlgn="b"/>
                      <a:r>
                        <a:rPr lang="en-US" sz="1600" u="none" strike="noStrike" dirty="0">
                          <a:effectLst/>
                        </a:rPr>
                        <a:t>      </a:t>
                      </a:r>
                      <a:r>
                        <a:rPr lang="en-US" sz="1600" u="none" strike="noStrike" dirty="0" smtClean="0">
                          <a:effectLst/>
                        </a:rPr>
                        <a:t> </a:t>
                      </a:r>
                      <a:r>
                        <a:rPr lang="en-US" sz="1600" u="none" strike="noStrike" dirty="0">
                          <a:effectLst/>
                        </a:rPr>
                        <a:t>150,000 </a:t>
                      </a:r>
                      <a:endParaRPr lang="en-US" sz="1600" b="0" i="0" u="none" strike="noStrike" dirty="0">
                        <a:effectLst/>
                        <a:latin typeface="Arial"/>
                      </a:endParaRPr>
                    </a:p>
                  </a:txBody>
                  <a:tcPr marL="9525" marR="9525" marT="9525" marB="0" anchor="b"/>
                </a:tc>
                <a:tc>
                  <a:txBody>
                    <a:bodyPr/>
                    <a:lstStyle/>
                    <a:p>
                      <a:pPr algn="r" fontAlgn="b"/>
                      <a:r>
                        <a:rPr lang="en-US" sz="1600" u="none" strike="noStrike" dirty="0" smtClean="0">
                          <a:effectLst/>
                        </a:rPr>
                        <a:t>                </a:t>
                      </a:r>
                      <a:r>
                        <a:rPr lang="en-US" sz="1600" u="none" strike="noStrike" dirty="0">
                          <a:effectLst/>
                        </a:rPr>
                        <a:t>150,000 </a:t>
                      </a:r>
                      <a:endParaRPr lang="en-US" sz="1600" b="0" i="0" u="none" strike="noStrike" dirty="0">
                        <a:effectLst/>
                        <a:latin typeface="Arial"/>
                      </a:endParaRPr>
                    </a:p>
                  </a:txBody>
                  <a:tcPr marL="9525" marR="9525" marT="9525" marB="0" anchor="b"/>
                </a:tc>
              </a:tr>
              <a:tr h="235141">
                <a:tc>
                  <a:txBody>
                    <a:bodyPr/>
                    <a:lstStyle/>
                    <a:p>
                      <a:pPr algn="l" fontAlgn="b"/>
                      <a:r>
                        <a:rPr lang="en-US" sz="1600" u="none" strike="noStrike" dirty="0">
                          <a:effectLst/>
                        </a:rPr>
                        <a:t>Lease Term (Years)</a:t>
                      </a:r>
                      <a:endParaRPr lang="en-US" sz="1600" b="0" i="0" u="none" strike="noStrike" dirty="0">
                        <a:effectLst/>
                        <a:latin typeface="Arial"/>
                      </a:endParaRPr>
                    </a:p>
                  </a:txBody>
                  <a:tcPr marL="9525" marR="9525" marT="9525" marB="0" anchor="b"/>
                </a:tc>
                <a:tc>
                  <a:txBody>
                    <a:bodyPr/>
                    <a:lstStyle/>
                    <a:p>
                      <a:pPr algn="r" fontAlgn="b"/>
                      <a:r>
                        <a:rPr lang="en-US" sz="1600" u="none" strike="noStrike" dirty="0">
                          <a:effectLst/>
                        </a:rPr>
                        <a:t>20</a:t>
                      </a:r>
                      <a:endParaRPr lang="en-US" sz="1600" b="0" i="0" u="none" strike="noStrike" dirty="0">
                        <a:effectLst/>
                        <a:latin typeface="Arial"/>
                      </a:endParaRPr>
                    </a:p>
                  </a:txBody>
                  <a:tcPr marL="9525" marR="9525" marT="9525" marB="0" anchor="b"/>
                </a:tc>
                <a:tc>
                  <a:txBody>
                    <a:bodyPr/>
                    <a:lstStyle/>
                    <a:p>
                      <a:pPr algn="r" fontAlgn="b"/>
                      <a:r>
                        <a:rPr lang="en-US" sz="1600" u="none" strike="noStrike">
                          <a:effectLst/>
                        </a:rPr>
                        <a:t>20</a:t>
                      </a:r>
                      <a:endParaRPr lang="en-US" sz="1600" b="0" i="0" u="none" strike="noStrike">
                        <a:effectLst/>
                        <a:latin typeface="Arial"/>
                      </a:endParaRPr>
                    </a:p>
                  </a:txBody>
                  <a:tcPr marL="9525" marR="9525" marT="9525" marB="0" anchor="b"/>
                </a:tc>
                <a:tc>
                  <a:txBody>
                    <a:bodyPr/>
                    <a:lstStyle/>
                    <a:p>
                      <a:pPr algn="r" fontAlgn="b"/>
                      <a:r>
                        <a:rPr lang="en-US" sz="1600" u="none" strike="noStrike">
                          <a:effectLst/>
                        </a:rPr>
                        <a:t>20</a:t>
                      </a:r>
                      <a:endParaRPr lang="en-US" sz="1600" b="0" i="0" u="none" strike="noStrike">
                        <a:effectLst/>
                        <a:latin typeface="Arial"/>
                      </a:endParaRPr>
                    </a:p>
                  </a:txBody>
                  <a:tcPr marL="9525" marR="9525" marT="9525" marB="0" anchor="b"/>
                </a:tc>
              </a:tr>
              <a:tr h="235141">
                <a:tc>
                  <a:txBody>
                    <a:bodyPr/>
                    <a:lstStyle/>
                    <a:p>
                      <a:pPr algn="l" fontAlgn="b"/>
                      <a:r>
                        <a:rPr lang="en-US" sz="1600" u="none" strike="noStrike" dirty="0">
                          <a:effectLst/>
                        </a:rPr>
                        <a:t>Lease Terms</a:t>
                      </a:r>
                      <a:endParaRPr lang="en-US" sz="1600" b="0" i="0" u="none" strike="noStrike" dirty="0">
                        <a:effectLst/>
                        <a:latin typeface="Arial"/>
                      </a:endParaRPr>
                    </a:p>
                  </a:txBody>
                  <a:tcPr marL="9525" marR="9525" marT="9525" marB="0" anchor="b"/>
                </a:tc>
                <a:tc>
                  <a:txBody>
                    <a:bodyPr/>
                    <a:lstStyle/>
                    <a:p>
                      <a:pPr algn="r" fontAlgn="b"/>
                      <a:r>
                        <a:rPr lang="en-US" sz="1600" u="none" strike="noStrike" dirty="0">
                          <a:effectLst/>
                        </a:rPr>
                        <a:t>NNN</a:t>
                      </a:r>
                      <a:endParaRPr lang="en-US" sz="1600" b="0" i="0" u="none" strike="noStrike" dirty="0">
                        <a:effectLst/>
                        <a:latin typeface="Arial"/>
                      </a:endParaRPr>
                    </a:p>
                  </a:txBody>
                  <a:tcPr marL="9525" marR="9525" marT="9525" marB="0" anchor="b"/>
                </a:tc>
                <a:tc>
                  <a:txBody>
                    <a:bodyPr/>
                    <a:lstStyle/>
                    <a:p>
                      <a:pPr algn="r" fontAlgn="b"/>
                      <a:r>
                        <a:rPr lang="en-US" sz="1600" u="none" strike="noStrike">
                          <a:effectLst/>
                        </a:rPr>
                        <a:t>NNN</a:t>
                      </a:r>
                      <a:endParaRPr lang="en-US" sz="1600" b="0" i="0" u="none" strike="noStrike">
                        <a:effectLst/>
                        <a:latin typeface="Arial"/>
                      </a:endParaRPr>
                    </a:p>
                  </a:txBody>
                  <a:tcPr marL="9525" marR="9525" marT="9525" marB="0" anchor="b"/>
                </a:tc>
                <a:tc>
                  <a:txBody>
                    <a:bodyPr/>
                    <a:lstStyle/>
                    <a:p>
                      <a:pPr algn="r" fontAlgn="b"/>
                      <a:r>
                        <a:rPr lang="en-US" sz="1600" u="none" strike="noStrike">
                          <a:effectLst/>
                        </a:rPr>
                        <a:t>NNN</a:t>
                      </a:r>
                      <a:endParaRPr lang="en-US" sz="1600" b="0" i="0" u="none" strike="noStrike">
                        <a:effectLst/>
                        <a:latin typeface="Arial"/>
                      </a:endParaRPr>
                    </a:p>
                  </a:txBody>
                  <a:tcPr marL="9525" marR="9525" marT="9525" marB="0" anchor="b"/>
                </a:tc>
              </a:tr>
              <a:tr h="278135">
                <a:tc>
                  <a:txBody>
                    <a:bodyPr/>
                    <a:lstStyle/>
                    <a:p>
                      <a:pPr algn="l" fontAlgn="b"/>
                      <a:r>
                        <a:rPr lang="en-US" sz="1600" u="none" strike="noStrike" dirty="0">
                          <a:effectLst/>
                        </a:rPr>
                        <a:t>First Year Operating </a:t>
                      </a:r>
                      <a:r>
                        <a:rPr lang="en-US" sz="1600" u="none" strike="noStrike" dirty="0" err="1" smtClean="0">
                          <a:effectLst/>
                        </a:rPr>
                        <a:t>Exp</a:t>
                      </a:r>
                      <a:r>
                        <a:rPr lang="en-US" sz="1600" u="none" strike="noStrike" dirty="0" smtClean="0">
                          <a:effectLst/>
                        </a:rPr>
                        <a:t> ($)</a:t>
                      </a:r>
                      <a:endParaRPr lang="en-US" sz="1600" b="0" i="0" u="none" strike="noStrike" dirty="0">
                        <a:effectLst/>
                        <a:latin typeface="Arial"/>
                      </a:endParaRPr>
                    </a:p>
                  </a:txBody>
                  <a:tcPr marL="9525" marR="9525" marT="9525" marB="0" anchor="b"/>
                </a:tc>
                <a:tc>
                  <a:txBody>
                    <a:bodyPr/>
                    <a:lstStyle/>
                    <a:p>
                      <a:pPr algn="r" fontAlgn="b"/>
                      <a:r>
                        <a:rPr lang="en-US" sz="1600" u="none" strike="noStrike" dirty="0">
                          <a:effectLst/>
                        </a:rPr>
                        <a:t>$100,000</a:t>
                      </a:r>
                      <a:endParaRPr lang="en-US" sz="1600" b="0" i="0" u="none" strike="noStrike" dirty="0">
                        <a:effectLst/>
                        <a:latin typeface="Arial"/>
                      </a:endParaRPr>
                    </a:p>
                  </a:txBody>
                  <a:tcPr marL="9525" marR="9525" marT="9525" marB="0" anchor="b"/>
                </a:tc>
                <a:tc>
                  <a:txBody>
                    <a:bodyPr/>
                    <a:lstStyle/>
                    <a:p>
                      <a:pPr algn="r" fontAlgn="b"/>
                      <a:r>
                        <a:rPr lang="en-US" sz="1600" u="none" strike="noStrike" dirty="0">
                          <a:effectLst/>
                        </a:rPr>
                        <a:t>$100,000</a:t>
                      </a:r>
                      <a:endParaRPr lang="en-US" sz="1600" b="0" i="0" u="none" strike="noStrike" dirty="0">
                        <a:effectLst/>
                        <a:latin typeface="Arial"/>
                      </a:endParaRPr>
                    </a:p>
                  </a:txBody>
                  <a:tcPr marL="9525" marR="9525" marT="9525" marB="0" anchor="b"/>
                </a:tc>
                <a:tc>
                  <a:txBody>
                    <a:bodyPr/>
                    <a:lstStyle/>
                    <a:p>
                      <a:pPr algn="r" fontAlgn="b"/>
                      <a:r>
                        <a:rPr lang="en-US" sz="1600" u="none" strike="noStrike" dirty="0">
                          <a:effectLst/>
                        </a:rPr>
                        <a:t>$100,000</a:t>
                      </a:r>
                      <a:endParaRPr lang="en-US" sz="1600" b="0" i="0" u="none" strike="noStrike" dirty="0">
                        <a:effectLst/>
                        <a:latin typeface="Arial"/>
                      </a:endParaRPr>
                    </a:p>
                  </a:txBody>
                  <a:tcPr marL="9525" marR="9525" marT="9525" marB="0" anchor="b"/>
                </a:tc>
              </a:tr>
              <a:tr h="235141">
                <a:tc>
                  <a:txBody>
                    <a:bodyPr/>
                    <a:lstStyle/>
                    <a:p>
                      <a:pPr algn="l" fontAlgn="b"/>
                      <a:r>
                        <a:rPr lang="en-US" sz="1600" u="none" strike="noStrike">
                          <a:effectLst/>
                        </a:rPr>
                        <a:t>Rental Rate ($/Sq.Ft.)</a:t>
                      </a:r>
                      <a:endParaRPr lang="en-US" sz="1600" b="0" i="0" u="none" strike="noStrike">
                        <a:effectLst/>
                        <a:latin typeface="Arial"/>
                      </a:endParaRPr>
                    </a:p>
                  </a:txBody>
                  <a:tcPr marL="9525" marR="9525" marT="9525" marB="0" anchor="b"/>
                </a:tc>
                <a:tc>
                  <a:txBody>
                    <a:bodyPr/>
                    <a:lstStyle/>
                    <a:p>
                      <a:pPr algn="r" fontAlgn="b"/>
                      <a:r>
                        <a:rPr lang="en-US" sz="1600" u="none" strike="noStrike" dirty="0">
                          <a:effectLst/>
                        </a:rPr>
                        <a:t>$10.00</a:t>
                      </a:r>
                      <a:endParaRPr lang="en-US" sz="1600" b="0" i="0" u="none" strike="noStrike" dirty="0">
                        <a:effectLst/>
                        <a:latin typeface="Arial"/>
                      </a:endParaRPr>
                    </a:p>
                  </a:txBody>
                  <a:tcPr marL="9525" marR="9525" marT="9525" marB="0" anchor="b"/>
                </a:tc>
                <a:tc>
                  <a:txBody>
                    <a:bodyPr/>
                    <a:lstStyle/>
                    <a:p>
                      <a:pPr algn="r" fontAlgn="b"/>
                      <a:r>
                        <a:rPr lang="en-US" sz="1600" u="none" strike="noStrike">
                          <a:effectLst/>
                        </a:rPr>
                        <a:t>$10.00</a:t>
                      </a:r>
                      <a:endParaRPr lang="en-US" sz="1600" b="0" i="0" u="none" strike="noStrike">
                        <a:effectLst/>
                        <a:latin typeface="Arial"/>
                      </a:endParaRPr>
                    </a:p>
                  </a:txBody>
                  <a:tcPr marL="9525" marR="9525" marT="9525" marB="0" anchor="b"/>
                </a:tc>
                <a:tc>
                  <a:txBody>
                    <a:bodyPr/>
                    <a:lstStyle/>
                    <a:p>
                      <a:pPr algn="r" fontAlgn="b"/>
                      <a:r>
                        <a:rPr lang="en-US" sz="1600" u="none" strike="noStrike">
                          <a:effectLst/>
                        </a:rPr>
                        <a:t>$5.00</a:t>
                      </a:r>
                      <a:endParaRPr lang="en-US" sz="1600" b="0" i="0" u="none" strike="noStrike">
                        <a:effectLst/>
                        <a:latin typeface="Arial"/>
                      </a:endParaRPr>
                    </a:p>
                  </a:txBody>
                  <a:tcPr marL="9525" marR="9525" marT="9525" marB="0" anchor="b"/>
                </a:tc>
              </a:tr>
              <a:tr h="687743">
                <a:tc>
                  <a:txBody>
                    <a:bodyPr/>
                    <a:lstStyle/>
                    <a:p>
                      <a:pPr algn="l" fontAlgn="t"/>
                      <a:r>
                        <a:rPr lang="en-US" sz="1600" u="none" strike="noStrike" dirty="0" smtClean="0">
                          <a:effectLst/>
                        </a:rPr>
                        <a:t>Vacancy </a:t>
                      </a:r>
                      <a:r>
                        <a:rPr lang="en-US" sz="1600" u="none" strike="noStrike" dirty="0">
                          <a:effectLst/>
                        </a:rPr>
                        <a:t>Scenario </a:t>
                      </a:r>
                      <a:endParaRPr lang="en-US" sz="1600" b="0" i="0" u="none" strike="noStrike" dirty="0">
                        <a:effectLst/>
                        <a:latin typeface="Arial"/>
                      </a:endParaRPr>
                    </a:p>
                  </a:txBody>
                  <a:tcPr marL="9525" marR="9525" marT="9525" marB="0"/>
                </a:tc>
                <a:tc>
                  <a:txBody>
                    <a:bodyPr/>
                    <a:lstStyle/>
                    <a:p>
                      <a:pPr algn="ctr" fontAlgn="t"/>
                      <a:r>
                        <a:rPr lang="en-US" sz="1600" u="none" strike="noStrike" dirty="0">
                          <a:effectLst/>
                        </a:rPr>
                        <a:t>10% Market Vacancy</a:t>
                      </a:r>
                      <a:endParaRPr lang="en-US" sz="1600" b="0" i="0" u="none" strike="noStrike" dirty="0">
                        <a:effectLst/>
                        <a:latin typeface="Arial"/>
                      </a:endParaRPr>
                    </a:p>
                  </a:txBody>
                  <a:tcPr marL="9525" marR="9525" marT="9525" marB="0"/>
                </a:tc>
                <a:tc>
                  <a:txBody>
                    <a:bodyPr/>
                    <a:lstStyle/>
                    <a:p>
                      <a:pPr algn="ctr" fontAlgn="t"/>
                      <a:r>
                        <a:rPr lang="en-US" sz="1600" u="none" strike="noStrike" dirty="0">
                          <a:effectLst/>
                        </a:rPr>
                        <a:t> 3-year initial vacancy, then 10% market vacancy </a:t>
                      </a:r>
                      <a:endParaRPr lang="en-US" sz="1600" b="0" i="0" u="none" strike="noStrike" dirty="0">
                        <a:effectLst/>
                        <a:latin typeface="Arial"/>
                      </a:endParaRPr>
                    </a:p>
                  </a:txBody>
                  <a:tcPr marL="9525" marR="9525" marT="9525" marB="0"/>
                </a:tc>
                <a:tc>
                  <a:txBody>
                    <a:bodyPr/>
                    <a:lstStyle/>
                    <a:p>
                      <a:pPr algn="ctr" fontAlgn="t"/>
                      <a:r>
                        <a:rPr lang="en-US" sz="1600" u="none" strike="noStrike" dirty="0">
                          <a:effectLst/>
                        </a:rPr>
                        <a:t> 3-year initial vacancy, then 10% market vacancy </a:t>
                      </a:r>
                      <a:endParaRPr lang="en-US" sz="1600" b="0" i="0" u="none" strike="noStrike" dirty="0">
                        <a:effectLst/>
                        <a:latin typeface="Arial"/>
                      </a:endParaRPr>
                    </a:p>
                  </a:txBody>
                  <a:tcPr marL="9525" marR="9525" marT="9525" marB="0"/>
                </a:tc>
              </a:tr>
              <a:tr h="235141">
                <a:tc>
                  <a:txBody>
                    <a:bodyPr/>
                    <a:lstStyle/>
                    <a:p>
                      <a:pPr algn="l" fontAlgn="b"/>
                      <a:r>
                        <a:rPr lang="en-US" sz="1600" u="none" strike="noStrike">
                          <a:effectLst/>
                        </a:rPr>
                        <a:t>Inflation Rate</a:t>
                      </a:r>
                      <a:endParaRPr lang="en-US" sz="1600" b="0" i="0" u="none" strike="noStrike">
                        <a:effectLst/>
                        <a:latin typeface="Arial"/>
                      </a:endParaRPr>
                    </a:p>
                  </a:txBody>
                  <a:tcPr marL="9525" marR="9525" marT="9525" marB="0" anchor="b"/>
                </a:tc>
                <a:tc>
                  <a:txBody>
                    <a:bodyPr/>
                    <a:lstStyle/>
                    <a:p>
                      <a:pPr algn="r" fontAlgn="b"/>
                      <a:r>
                        <a:rPr lang="en-US" sz="1600" u="none" strike="noStrike">
                          <a:effectLst/>
                        </a:rPr>
                        <a:t>2.50%</a:t>
                      </a:r>
                      <a:endParaRPr lang="en-US" sz="1600" b="0" i="0" u="none" strike="noStrike">
                        <a:effectLst/>
                        <a:latin typeface="Arial"/>
                      </a:endParaRPr>
                    </a:p>
                  </a:txBody>
                  <a:tcPr marL="9525" marR="9525" marT="9525" marB="0" anchor="b"/>
                </a:tc>
                <a:tc>
                  <a:txBody>
                    <a:bodyPr/>
                    <a:lstStyle/>
                    <a:p>
                      <a:pPr algn="r" fontAlgn="b"/>
                      <a:r>
                        <a:rPr lang="en-US" sz="1600" u="none" strike="noStrike" dirty="0">
                          <a:effectLst/>
                        </a:rPr>
                        <a:t>2.50%</a:t>
                      </a:r>
                      <a:endParaRPr lang="en-US" sz="1600" b="0" i="0" u="none" strike="noStrike" dirty="0">
                        <a:effectLst/>
                        <a:latin typeface="Arial"/>
                      </a:endParaRPr>
                    </a:p>
                  </a:txBody>
                  <a:tcPr marL="9525" marR="9525" marT="9525" marB="0" anchor="b"/>
                </a:tc>
                <a:tc>
                  <a:txBody>
                    <a:bodyPr/>
                    <a:lstStyle/>
                    <a:p>
                      <a:pPr algn="r" fontAlgn="b"/>
                      <a:r>
                        <a:rPr lang="en-US" sz="1600" u="none" strike="noStrike">
                          <a:effectLst/>
                        </a:rPr>
                        <a:t>2.50%</a:t>
                      </a:r>
                      <a:endParaRPr lang="en-US" sz="1600" b="0" i="0" u="none" strike="noStrike">
                        <a:effectLst/>
                        <a:latin typeface="Arial"/>
                      </a:endParaRPr>
                    </a:p>
                  </a:txBody>
                  <a:tcPr marL="9525" marR="9525" marT="9525" marB="0" anchor="b"/>
                </a:tc>
              </a:tr>
              <a:tr h="235141">
                <a:tc>
                  <a:txBody>
                    <a:bodyPr/>
                    <a:lstStyle/>
                    <a:p>
                      <a:pPr algn="l" fontAlgn="b"/>
                      <a:r>
                        <a:rPr lang="en-US" sz="1600" u="none" strike="noStrike">
                          <a:effectLst/>
                        </a:rPr>
                        <a:t>Cap Ex</a:t>
                      </a:r>
                      <a:endParaRPr lang="en-US" sz="1600" b="0" i="0" u="none" strike="noStrike">
                        <a:effectLst/>
                        <a:latin typeface="Arial"/>
                      </a:endParaRPr>
                    </a:p>
                  </a:txBody>
                  <a:tcPr marL="9525" marR="9525" marT="9525" marB="0" anchor="b"/>
                </a:tc>
                <a:tc>
                  <a:txBody>
                    <a:bodyPr/>
                    <a:lstStyle/>
                    <a:p>
                      <a:pPr algn="r" fontAlgn="b"/>
                      <a:r>
                        <a:rPr lang="en-US" sz="1600" u="none" strike="noStrike">
                          <a:effectLst/>
                        </a:rPr>
                        <a:t>1%</a:t>
                      </a:r>
                      <a:endParaRPr lang="en-US" sz="1600" b="0" i="0" u="none" strike="noStrike">
                        <a:effectLst/>
                        <a:latin typeface="Arial"/>
                      </a:endParaRPr>
                    </a:p>
                  </a:txBody>
                  <a:tcPr marL="9525" marR="9525" marT="9525" marB="0" anchor="b"/>
                </a:tc>
                <a:tc>
                  <a:txBody>
                    <a:bodyPr/>
                    <a:lstStyle/>
                    <a:p>
                      <a:pPr algn="r" fontAlgn="b"/>
                      <a:r>
                        <a:rPr lang="en-US" sz="1600" u="none" strike="noStrike" dirty="0">
                          <a:effectLst/>
                        </a:rPr>
                        <a:t>1%</a:t>
                      </a:r>
                      <a:endParaRPr lang="en-US" sz="1600" b="0" i="0" u="none" strike="noStrike" dirty="0">
                        <a:effectLst/>
                        <a:latin typeface="Arial"/>
                      </a:endParaRPr>
                    </a:p>
                  </a:txBody>
                  <a:tcPr marL="9525" marR="9525" marT="9525" marB="0" anchor="b"/>
                </a:tc>
                <a:tc>
                  <a:txBody>
                    <a:bodyPr/>
                    <a:lstStyle/>
                    <a:p>
                      <a:pPr algn="r" fontAlgn="b"/>
                      <a:r>
                        <a:rPr lang="en-US" sz="1600" u="none" strike="noStrike">
                          <a:effectLst/>
                        </a:rPr>
                        <a:t>1%</a:t>
                      </a:r>
                      <a:endParaRPr lang="en-US" sz="1600" b="0" i="0" u="none" strike="noStrike">
                        <a:effectLst/>
                        <a:latin typeface="Arial"/>
                      </a:endParaRPr>
                    </a:p>
                  </a:txBody>
                  <a:tcPr marL="9525" marR="9525" marT="9525" marB="0" anchor="b"/>
                </a:tc>
              </a:tr>
              <a:tr h="235141">
                <a:tc>
                  <a:txBody>
                    <a:bodyPr/>
                    <a:lstStyle/>
                    <a:p>
                      <a:pPr algn="l" fontAlgn="b"/>
                      <a:r>
                        <a:rPr lang="en-US" sz="1600" u="none" strike="noStrike">
                          <a:effectLst/>
                        </a:rPr>
                        <a:t>Value Conclusion ($)</a:t>
                      </a:r>
                      <a:endParaRPr lang="en-US" sz="1600" b="0" i="0" u="none" strike="noStrike">
                        <a:effectLst/>
                        <a:latin typeface="Arial"/>
                      </a:endParaRPr>
                    </a:p>
                  </a:txBody>
                  <a:tcPr marL="9525" marR="9525" marT="9525" marB="0" anchor="b"/>
                </a:tc>
                <a:tc>
                  <a:txBody>
                    <a:bodyPr/>
                    <a:lstStyle/>
                    <a:p>
                      <a:pPr algn="r" fontAlgn="b"/>
                      <a:r>
                        <a:rPr lang="en-US" sz="1600" u="none" strike="noStrike">
                          <a:effectLst/>
                        </a:rPr>
                        <a:t>$18,900,000</a:t>
                      </a:r>
                      <a:endParaRPr lang="en-US" sz="1600" b="0" i="0" u="none" strike="noStrike">
                        <a:effectLst/>
                        <a:latin typeface="Arial"/>
                      </a:endParaRPr>
                    </a:p>
                  </a:txBody>
                  <a:tcPr marL="9525" marR="9525" marT="9525" marB="0" anchor="b"/>
                </a:tc>
                <a:tc>
                  <a:txBody>
                    <a:bodyPr/>
                    <a:lstStyle/>
                    <a:p>
                      <a:pPr algn="r" fontAlgn="b"/>
                      <a:r>
                        <a:rPr lang="en-US" sz="1600" u="none" strike="noStrike" dirty="0">
                          <a:effectLst/>
                        </a:rPr>
                        <a:t>$13,600,000</a:t>
                      </a:r>
                      <a:endParaRPr lang="en-US" sz="1600" b="0" i="0" u="none" strike="noStrike" dirty="0">
                        <a:effectLst/>
                        <a:latin typeface="Arial"/>
                      </a:endParaRPr>
                    </a:p>
                  </a:txBody>
                  <a:tcPr marL="9525" marR="9525" marT="9525" marB="0" anchor="b"/>
                </a:tc>
                <a:tc>
                  <a:txBody>
                    <a:bodyPr/>
                    <a:lstStyle/>
                    <a:p>
                      <a:pPr algn="r" fontAlgn="b"/>
                      <a:r>
                        <a:rPr lang="en-US" sz="1600" u="none" strike="noStrike">
                          <a:effectLst/>
                        </a:rPr>
                        <a:t>$6,000,000</a:t>
                      </a:r>
                      <a:endParaRPr lang="en-US" sz="1600" b="0" i="0" u="none" strike="noStrike">
                        <a:effectLst/>
                        <a:latin typeface="Arial"/>
                      </a:endParaRPr>
                    </a:p>
                  </a:txBody>
                  <a:tcPr marL="9525" marR="9525" marT="9525" marB="0" anchor="b"/>
                </a:tc>
              </a:tr>
              <a:tr h="235141">
                <a:tc>
                  <a:txBody>
                    <a:bodyPr/>
                    <a:lstStyle/>
                    <a:p>
                      <a:pPr algn="l" fontAlgn="b"/>
                      <a:r>
                        <a:rPr lang="en-US" sz="1600" u="none" strike="noStrike">
                          <a:effectLst/>
                        </a:rPr>
                        <a:t>Value Conclusion ($/Sq.Ft.)</a:t>
                      </a:r>
                      <a:endParaRPr lang="en-US" sz="1600" b="0" i="0" u="none" strike="noStrike">
                        <a:effectLst/>
                        <a:latin typeface="Arial"/>
                      </a:endParaRPr>
                    </a:p>
                  </a:txBody>
                  <a:tcPr marL="9525" marR="9525" marT="9525" marB="0" anchor="b"/>
                </a:tc>
                <a:tc>
                  <a:txBody>
                    <a:bodyPr/>
                    <a:lstStyle/>
                    <a:p>
                      <a:pPr algn="r" fontAlgn="b"/>
                      <a:r>
                        <a:rPr lang="en-US" sz="1600" u="none" strike="noStrike">
                          <a:effectLst/>
                        </a:rPr>
                        <a:t>$126</a:t>
                      </a:r>
                      <a:endParaRPr lang="en-US" sz="1600" b="0" i="0" u="none" strike="noStrike">
                        <a:effectLst/>
                        <a:latin typeface="Arial"/>
                      </a:endParaRPr>
                    </a:p>
                  </a:txBody>
                  <a:tcPr marL="9525" marR="9525" marT="9525" marB="0" anchor="b"/>
                </a:tc>
                <a:tc>
                  <a:txBody>
                    <a:bodyPr/>
                    <a:lstStyle/>
                    <a:p>
                      <a:pPr algn="r" fontAlgn="b"/>
                      <a:r>
                        <a:rPr lang="en-US" sz="1600" u="none" strike="noStrike" dirty="0">
                          <a:effectLst/>
                        </a:rPr>
                        <a:t>$91</a:t>
                      </a:r>
                      <a:endParaRPr lang="en-US" sz="1600" b="0" i="0" u="none" strike="noStrike" dirty="0">
                        <a:effectLst/>
                        <a:latin typeface="Arial"/>
                      </a:endParaRPr>
                    </a:p>
                  </a:txBody>
                  <a:tcPr marL="9525" marR="9525" marT="9525" marB="0" anchor="b"/>
                </a:tc>
                <a:tc>
                  <a:txBody>
                    <a:bodyPr/>
                    <a:lstStyle/>
                    <a:p>
                      <a:pPr algn="r" fontAlgn="b"/>
                      <a:r>
                        <a:rPr lang="en-US" sz="1600" u="none" strike="noStrike">
                          <a:effectLst/>
                        </a:rPr>
                        <a:t>$40</a:t>
                      </a:r>
                      <a:endParaRPr lang="en-US" sz="1600" b="0" i="0" u="none" strike="noStrike">
                        <a:effectLst/>
                        <a:latin typeface="Arial"/>
                      </a:endParaRPr>
                    </a:p>
                  </a:txBody>
                  <a:tcPr marL="9525" marR="9525" marT="9525" marB="0" anchor="b"/>
                </a:tc>
              </a:tr>
              <a:tr h="235141">
                <a:tc>
                  <a:txBody>
                    <a:bodyPr/>
                    <a:lstStyle/>
                    <a:p>
                      <a:pPr algn="l" fontAlgn="b"/>
                      <a:endParaRPr lang="en-US" sz="1600" b="0" i="0" u="none" strike="noStrike" dirty="0">
                        <a:effectLst/>
                        <a:latin typeface="Arial"/>
                      </a:endParaRPr>
                    </a:p>
                  </a:txBody>
                  <a:tcPr marL="9525" marR="9525" marT="9525" marB="0" anchor="b"/>
                </a:tc>
                <a:tc>
                  <a:txBody>
                    <a:bodyPr/>
                    <a:lstStyle/>
                    <a:p>
                      <a:pPr algn="l" fontAlgn="b"/>
                      <a:endParaRPr lang="en-US" sz="1600" b="0" i="0" u="none" strike="noStrike">
                        <a:effectLst/>
                        <a:latin typeface="Arial"/>
                      </a:endParaRPr>
                    </a:p>
                  </a:txBody>
                  <a:tcPr marL="9525" marR="9525" marT="9525" marB="0" anchor="b"/>
                </a:tc>
                <a:tc>
                  <a:txBody>
                    <a:bodyPr/>
                    <a:lstStyle/>
                    <a:p>
                      <a:pPr algn="ctr" fontAlgn="b"/>
                      <a:endParaRPr lang="en-US" sz="1600" b="0" i="0" u="none" strike="noStrike" dirty="0">
                        <a:effectLst/>
                        <a:latin typeface="Arial"/>
                      </a:endParaRPr>
                    </a:p>
                  </a:txBody>
                  <a:tcPr marL="9525" marR="9525" marT="9525" marB="0" anchor="b"/>
                </a:tc>
                <a:tc>
                  <a:txBody>
                    <a:bodyPr/>
                    <a:lstStyle/>
                    <a:p>
                      <a:pPr algn="l" fontAlgn="b"/>
                      <a:endParaRPr lang="en-US" sz="1600" b="0" i="0" u="none" strike="noStrike" dirty="0">
                        <a:effectLst/>
                        <a:latin typeface="Arial"/>
                      </a:endParaRPr>
                    </a:p>
                  </a:txBody>
                  <a:tcPr marL="9525" marR="9525" marT="9525" marB="0" anchor="b"/>
                </a:tc>
              </a:tr>
              <a:tr h="235141">
                <a:tc>
                  <a:txBody>
                    <a:bodyPr/>
                    <a:lstStyle/>
                    <a:p>
                      <a:pPr algn="l" fontAlgn="b"/>
                      <a:r>
                        <a:rPr lang="en-US" sz="1600" u="none" strike="noStrike">
                          <a:effectLst/>
                        </a:rPr>
                        <a:t>Cost Approach Value ($)</a:t>
                      </a:r>
                      <a:endParaRPr lang="en-US" sz="1600" b="0" i="0" u="none" strike="noStrike">
                        <a:effectLst/>
                        <a:latin typeface="Arial"/>
                      </a:endParaRPr>
                    </a:p>
                  </a:txBody>
                  <a:tcPr marL="9525" marR="9525" marT="9525" marB="0" anchor="b"/>
                </a:tc>
                <a:tc>
                  <a:txBody>
                    <a:bodyPr/>
                    <a:lstStyle/>
                    <a:p>
                      <a:pPr algn="r" fontAlgn="b"/>
                      <a:r>
                        <a:rPr lang="en-US" sz="1600" u="none" strike="noStrike">
                          <a:effectLst/>
                        </a:rPr>
                        <a:t>$15,100,000</a:t>
                      </a:r>
                      <a:endParaRPr lang="en-US" sz="1600" b="0" i="0" u="none" strike="noStrike">
                        <a:effectLst/>
                        <a:latin typeface="Arial"/>
                      </a:endParaRPr>
                    </a:p>
                  </a:txBody>
                  <a:tcPr marL="9525" marR="9525" marT="9525" marB="0" anchor="b"/>
                </a:tc>
                <a:tc>
                  <a:txBody>
                    <a:bodyPr/>
                    <a:lstStyle/>
                    <a:p>
                      <a:pPr algn="l" fontAlgn="b"/>
                      <a:endParaRPr lang="en-US" sz="1600" b="0" i="0" u="none" strike="noStrike">
                        <a:effectLst/>
                        <a:latin typeface="Arial"/>
                      </a:endParaRPr>
                    </a:p>
                  </a:txBody>
                  <a:tcPr marL="9525" marR="9525" marT="9525" marB="0" anchor="b"/>
                </a:tc>
                <a:tc>
                  <a:txBody>
                    <a:bodyPr/>
                    <a:lstStyle/>
                    <a:p>
                      <a:pPr algn="l" fontAlgn="b"/>
                      <a:endParaRPr lang="en-US" sz="1600" b="0" i="0" u="none" strike="noStrike" dirty="0">
                        <a:effectLst/>
                        <a:latin typeface="Arial"/>
                      </a:endParaRPr>
                    </a:p>
                  </a:txBody>
                  <a:tcPr marL="9525" marR="9525" marT="9525" marB="0" anchor="b"/>
                </a:tc>
              </a:tr>
              <a:tr h="235141">
                <a:tc>
                  <a:txBody>
                    <a:bodyPr/>
                    <a:lstStyle/>
                    <a:p>
                      <a:pPr algn="l" fontAlgn="b"/>
                      <a:r>
                        <a:rPr lang="en-US" sz="1600" u="none" strike="noStrike">
                          <a:effectLst/>
                        </a:rPr>
                        <a:t>Cost Approach Value ($/Sq.Ft.)</a:t>
                      </a:r>
                      <a:endParaRPr lang="en-US" sz="1600" b="0" i="0" u="none" strike="noStrike">
                        <a:effectLst/>
                        <a:latin typeface="Arial"/>
                      </a:endParaRPr>
                    </a:p>
                  </a:txBody>
                  <a:tcPr marL="9525" marR="9525" marT="9525" marB="0" anchor="b"/>
                </a:tc>
                <a:tc>
                  <a:txBody>
                    <a:bodyPr/>
                    <a:lstStyle/>
                    <a:p>
                      <a:pPr algn="r" fontAlgn="b"/>
                      <a:r>
                        <a:rPr lang="en-US" sz="1600" u="none" strike="noStrike">
                          <a:effectLst/>
                        </a:rPr>
                        <a:t>$101</a:t>
                      </a:r>
                      <a:endParaRPr lang="en-US" sz="1600" b="0" i="0" u="none" strike="noStrike">
                        <a:effectLst/>
                        <a:latin typeface="Arial"/>
                      </a:endParaRPr>
                    </a:p>
                  </a:txBody>
                  <a:tcPr marL="9525" marR="9525" marT="9525" marB="0" anchor="b"/>
                </a:tc>
                <a:tc>
                  <a:txBody>
                    <a:bodyPr/>
                    <a:lstStyle/>
                    <a:p>
                      <a:pPr algn="ctr" fontAlgn="b"/>
                      <a:endParaRPr lang="en-US" sz="1600" b="0" i="0" u="none" strike="noStrike">
                        <a:effectLst/>
                        <a:latin typeface="Arial"/>
                      </a:endParaRPr>
                    </a:p>
                  </a:txBody>
                  <a:tcPr marL="9525" marR="9525" marT="9525" marB="0" anchor="b"/>
                </a:tc>
                <a:tc>
                  <a:txBody>
                    <a:bodyPr/>
                    <a:lstStyle/>
                    <a:p>
                      <a:pPr algn="l" fontAlgn="b"/>
                      <a:endParaRPr lang="en-US" sz="1600" b="0" i="0" u="none" strike="noStrike" dirty="0">
                        <a:effectLst/>
                        <a:latin typeface="Arial"/>
                      </a:endParaRPr>
                    </a:p>
                  </a:txBody>
                  <a:tcPr marL="9525" marR="9525" marT="9525" marB="0" anchor="b"/>
                </a:tc>
              </a:tr>
            </a:tbl>
          </a:graphicData>
        </a:graphic>
      </p:graphicFrame>
      <p:sp>
        <p:nvSpPr>
          <p:cNvPr id="4" name="Footer Placeholder 3"/>
          <p:cNvSpPr>
            <a:spLocks noGrp="1"/>
          </p:cNvSpPr>
          <p:nvPr>
            <p:ph type="ftr" sz="quarter" idx="11"/>
          </p:nvPr>
        </p:nvSpPr>
        <p:spPr/>
        <p:txBody>
          <a:bodyPr/>
          <a:lstStyle/>
          <a:p>
            <a:pPr>
              <a:defRPr/>
            </a:pPr>
            <a:r>
              <a:rPr lang="en-US" altLang="en-US" smtClean="0"/>
              <a:t>Federal Appraisal &amp; Consulting LLC</a:t>
            </a:r>
            <a:endParaRPr lang="en-US" altLang="en-US"/>
          </a:p>
        </p:txBody>
      </p:sp>
      <p:sp>
        <p:nvSpPr>
          <p:cNvPr id="5" name="Slide Number Placeholder 4"/>
          <p:cNvSpPr>
            <a:spLocks noGrp="1"/>
          </p:cNvSpPr>
          <p:nvPr>
            <p:ph type="sldNum" sz="quarter" idx="12"/>
          </p:nvPr>
        </p:nvSpPr>
        <p:spPr/>
        <p:txBody>
          <a:bodyPr/>
          <a:lstStyle/>
          <a:p>
            <a:pPr>
              <a:defRPr/>
            </a:pPr>
            <a:fld id="{B58B1814-B5EA-43E1-8942-38011C2854FE}" type="slidenum">
              <a:rPr lang="en-US" altLang="en-US" smtClean="0"/>
              <a:pPr>
                <a:defRPr/>
              </a:pPr>
              <a:t>56</a:t>
            </a:fld>
            <a:endParaRPr lang="en-US" altLang="en-US"/>
          </a:p>
        </p:txBody>
      </p:sp>
    </p:spTree>
    <p:extLst>
      <p:ext uri="{BB962C8B-B14F-4D97-AF65-F5344CB8AC3E}">
        <p14:creationId xmlns:p14="http://schemas.microsoft.com/office/powerpoint/2010/main" val="25799262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533400"/>
          </a:xfrm>
        </p:spPr>
        <p:txBody>
          <a:bodyPr/>
          <a:lstStyle/>
          <a:p>
            <a:r>
              <a:rPr lang="en-US" dirty="0" smtClean="0"/>
              <a:t>Example #1 DCF</a:t>
            </a:r>
            <a:endParaRPr lang="en-US" dirty="0"/>
          </a:p>
        </p:txBody>
      </p:sp>
      <p:sp>
        <p:nvSpPr>
          <p:cNvPr id="4" name="Footer Placeholder 3"/>
          <p:cNvSpPr>
            <a:spLocks noGrp="1"/>
          </p:cNvSpPr>
          <p:nvPr>
            <p:ph type="ftr" sz="quarter" idx="11"/>
          </p:nvPr>
        </p:nvSpPr>
        <p:spPr/>
        <p:txBody>
          <a:bodyPr/>
          <a:lstStyle/>
          <a:p>
            <a:pPr>
              <a:defRPr/>
            </a:pPr>
            <a:r>
              <a:rPr lang="en-US" altLang="en-US" smtClean="0"/>
              <a:t>Federal Appraisal &amp; Consulting LLC</a:t>
            </a:r>
            <a:endParaRPr lang="en-US" altLang="en-US"/>
          </a:p>
        </p:txBody>
      </p:sp>
      <p:sp>
        <p:nvSpPr>
          <p:cNvPr id="5" name="Slide Number Placeholder 4"/>
          <p:cNvSpPr>
            <a:spLocks noGrp="1"/>
          </p:cNvSpPr>
          <p:nvPr>
            <p:ph type="sldNum" sz="quarter" idx="12"/>
          </p:nvPr>
        </p:nvSpPr>
        <p:spPr/>
        <p:txBody>
          <a:bodyPr/>
          <a:lstStyle/>
          <a:p>
            <a:pPr>
              <a:defRPr/>
            </a:pPr>
            <a:fld id="{B58B1814-B5EA-43E1-8942-38011C2854FE}" type="slidenum">
              <a:rPr lang="en-US" altLang="en-US" smtClean="0"/>
              <a:pPr>
                <a:defRPr/>
              </a:pPr>
              <a:t>57</a:t>
            </a:fld>
            <a:endParaRPr lang="en-US" altLang="en-US"/>
          </a:p>
        </p:txBody>
      </p:sp>
      <p:graphicFrame>
        <p:nvGraphicFramePr>
          <p:cNvPr id="10" name="Content Placeholder 9"/>
          <p:cNvGraphicFramePr>
            <a:graphicFrameLocks noGrp="1"/>
          </p:cNvGraphicFramePr>
          <p:nvPr>
            <p:ph sz="quarter" idx="1"/>
            <p:extLst/>
          </p:nvPr>
        </p:nvGraphicFramePr>
        <p:xfrm>
          <a:off x="381000" y="914400"/>
          <a:ext cx="8153399" cy="2720151"/>
        </p:xfrm>
        <a:graphic>
          <a:graphicData uri="http://schemas.openxmlformats.org/drawingml/2006/table">
            <a:tbl>
              <a:tblPr>
                <a:tableStyleId>{5C22544A-7EE6-4342-B048-85BDC9FD1C3A}</a:tableStyleId>
              </a:tblPr>
              <a:tblGrid>
                <a:gridCol w="2070385"/>
                <a:gridCol w="655789"/>
                <a:gridCol w="603025"/>
                <a:gridCol w="603025"/>
                <a:gridCol w="603025"/>
                <a:gridCol w="603025"/>
                <a:gridCol w="603025"/>
                <a:gridCol w="603025"/>
                <a:gridCol w="603025"/>
                <a:gridCol w="603025"/>
                <a:gridCol w="603025"/>
              </a:tblGrid>
              <a:tr h="0">
                <a:tc>
                  <a:txBody>
                    <a:bodyPr/>
                    <a:lstStyle/>
                    <a:p>
                      <a:pPr algn="l" fontAlgn="b"/>
                      <a:endParaRPr lang="en-US" sz="800" b="0" i="0" u="none" strike="noStrike" dirty="0">
                        <a:effectLst/>
                        <a:latin typeface="Arial"/>
                      </a:endParaRPr>
                    </a:p>
                  </a:txBody>
                  <a:tcPr marL="7611" marR="7611" marT="7611" marB="0" anchor="b"/>
                </a:tc>
                <a:tc>
                  <a:txBody>
                    <a:bodyPr/>
                    <a:lstStyle/>
                    <a:p>
                      <a:pPr algn="ctr" fontAlgn="b"/>
                      <a:r>
                        <a:rPr lang="en-US" sz="800" u="none" strike="noStrike">
                          <a:effectLst/>
                        </a:rPr>
                        <a:t>1</a:t>
                      </a:r>
                      <a:endParaRPr lang="en-US" sz="800" b="0" i="0" u="none" strike="noStrike">
                        <a:effectLst/>
                        <a:latin typeface="Arial"/>
                      </a:endParaRPr>
                    </a:p>
                  </a:txBody>
                  <a:tcPr marL="7611" marR="7611" marT="7611" marB="0" anchor="b"/>
                </a:tc>
                <a:tc>
                  <a:txBody>
                    <a:bodyPr/>
                    <a:lstStyle/>
                    <a:p>
                      <a:pPr algn="ctr" fontAlgn="b"/>
                      <a:r>
                        <a:rPr lang="en-US" sz="800" u="none" strike="noStrike">
                          <a:effectLst/>
                        </a:rPr>
                        <a:t>2</a:t>
                      </a:r>
                      <a:endParaRPr lang="en-US" sz="800" b="0" i="0" u="none" strike="noStrike">
                        <a:effectLst/>
                        <a:latin typeface="Arial"/>
                      </a:endParaRPr>
                    </a:p>
                  </a:txBody>
                  <a:tcPr marL="7611" marR="7611" marT="7611" marB="0" anchor="b"/>
                </a:tc>
                <a:tc>
                  <a:txBody>
                    <a:bodyPr/>
                    <a:lstStyle/>
                    <a:p>
                      <a:pPr algn="ctr" fontAlgn="b"/>
                      <a:r>
                        <a:rPr lang="en-US" sz="800" u="none" strike="noStrike">
                          <a:effectLst/>
                        </a:rPr>
                        <a:t>3</a:t>
                      </a:r>
                      <a:endParaRPr lang="en-US" sz="800" b="0" i="0" u="none" strike="noStrike">
                        <a:effectLst/>
                        <a:latin typeface="Arial"/>
                      </a:endParaRPr>
                    </a:p>
                  </a:txBody>
                  <a:tcPr marL="7611" marR="7611" marT="7611" marB="0" anchor="b"/>
                </a:tc>
                <a:tc>
                  <a:txBody>
                    <a:bodyPr/>
                    <a:lstStyle/>
                    <a:p>
                      <a:pPr algn="ctr" fontAlgn="b"/>
                      <a:r>
                        <a:rPr lang="en-US" sz="800" u="none" strike="noStrike">
                          <a:effectLst/>
                        </a:rPr>
                        <a:t>4</a:t>
                      </a:r>
                      <a:endParaRPr lang="en-US" sz="800" b="0" i="0" u="none" strike="noStrike">
                        <a:effectLst/>
                        <a:latin typeface="Arial"/>
                      </a:endParaRPr>
                    </a:p>
                  </a:txBody>
                  <a:tcPr marL="7611" marR="7611" marT="7611" marB="0" anchor="b"/>
                </a:tc>
                <a:tc>
                  <a:txBody>
                    <a:bodyPr/>
                    <a:lstStyle/>
                    <a:p>
                      <a:pPr algn="ctr" fontAlgn="b"/>
                      <a:r>
                        <a:rPr lang="en-US" sz="800" u="none" strike="noStrike">
                          <a:effectLst/>
                        </a:rPr>
                        <a:t>5</a:t>
                      </a:r>
                      <a:endParaRPr lang="en-US" sz="800" b="0" i="0" u="none" strike="noStrike">
                        <a:effectLst/>
                        <a:latin typeface="Arial"/>
                      </a:endParaRPr>
                    </a:p>
                  </a:txBody>
                  <a:tcPr marL="7611" marR="7611" marT="7611" marB="0" anchor="b"/>
                </a:tc>
                <a:tc>
                  <a:txBody>
                    <a:bodyPr/>
                    <a:lstStyle/>
                    <a:p>
                      <a:pPr algn="ctr" fontAlgn="b"/>
                      <a:r>
                        <a:rPr lang="en-US" sz="800" u="none" strike="noStrike">
                          <a:effectLst/>
                        </a:rPr>
                        <a:t>6</a:t>
                      </a:r>
                      <a:endParaRPr lang="en-US" sz="800" b="0" i="0" u="none" strike="noStrike">
                        <a:effectLst/>
                        <a:latin typeface="Arial"/>
                      </a:endParaRPr>
                    </a:p>
                  </a:txBody>
                  <a:tcPr marL="7611" marR="7611" marT="7611" marB="0" anchor="b"/>
                </a:tc>
                <a:tc>
                  <a:txBody>
                    <a:bodyPr/>
                    <a:lstStyle/>
                    <a:p>
                      <a:pPr algn="ctr" fontAlgn="b"/>
                      <a:r>
                        <a:rPr lang="en-US" sz="800" u="none" strike="noStrike">
                          <a:effectLst/>
                        </a:rPr>
                        <a:t>7</a:t>
                      </a:r>
                      <a:endParaRPr lang="en-US" sz="800" b="0" i="0" u="none" strike="noStrike">
                        <a:effectLst/>
                        <a:latin typeface="Arial"/>
                      </a:endParaRPr>
                    </a:p>
                  </a:txBody>
                  <a:tcPr marL="7611" marR="7611" marT="7611" marB="0" anchor="b"/>
                </a:tc>
                <a:tc>
                  <a:txBody>
                    <a:bodyPr/>
                    <a:lstStyle/>
                    <a:p>
                      <a:pPr algn="ctr" fontAlgn="b"/>
                      <a:r>
                        <a:rPr lang="en-US" sz="800" u="none" strike="noStrike">
                          <a:effectLst/>
                        </a:rPr>
                        <a:t>8</a:t>
                      </a:r>
                      <a:endParaRPr lang="en-US" sz="800" b="0" i="0" u="none" strike="noStrike">
                        <a:effectLst/>
                        <a:latin typeface="Arial"/>
                      </a:endParaRPr>
                    </a:p>
                  </a:txBody>
                  <a:tcPr marL="7611" marR="7611" marT="7611" marB="0" anchor="b"/>
                </a:tc>
                <a:tc>
                  <a:txBody>
                    <a:bodyPr/>
                    <a:lstStyle/>
                    <a:p>
                      <a:pPr algn="ctr" fontAlgn="b"/>
                      <a:r>
                        <a:rPr lang="en-US" sz="800" u="none" strike="noStrike">
                          <a:effectLst/>
                        </a:rPr>
                        <a:t>9</a:t>
                      </a:r>
                      <a:endParaRPr lang="en-US" sz="800" b="0" i="0" u="none" strike="noStrike">
                        <a:effectLst/>
                        <a:latin typeface="Arial"/>
                      </a:endParaRPr>
                    </a:p>
                  </a:txBody>
                  <a:tcPr marL="7611" marR="7611" marT="7611" marB="0" anchor="b"/>
                </a:tc>
                <a:tc>
                  <a:txBody>
                    <a:bodyPr/>
                    <a:lstStyle/>
                    <a:p>
                      <a:pPr algn="ctr" fontAlgn="b"/>
                      <a:r>
                        <a:rPr lang="en-US" sz="800" u="none" strike="noStrike">
                          <a:effectLst/>
                        </a:rPr>
                        <a:t>10</a:t>
                      </a:r>
                      <a:endParaRPr lang="en-US" sz="800" b="0" i="0" u="none" strike="noStrike">
                        <a:effectLst/>
                        <a:latin typeface="Arial"/>
                      </a:endParaRPr>
                    </a:p>
                  </a:txBody>
                  <a:tcPr marL="7611" marR="7611" marT="7611" marB="0" anchor="b"/>
                </a:tc>
              </a:tr>
              <a:tr h="82360">
                <a:tc>
                  <a:txBody>
                    <a:bodyPr/>
                    <a:lstStyle/>
                    <a:p>
                      <a:pPr algn="l" fontAlgn="ctr"/>
                      <a:endParaRPr lang="en-US" sz="800" b="0" i="0" u="none" strike="noStrike">
                        <a:effectLst/>
                        <a:latin typeface="Arial"/>
                      </a:endParaRPr>
                    </a:p>
                  </a:txBody>
                  <a:tcPr marL="7611" marR="7611" marT="7611" marB="0" anchor="ctr"/>
                </a:tc>
                <a:tc>
                  <a:txBody>
                    <a:bodyPr/>
                    <a:lstStyle/>
                    <a:p>
                      <a:pPr algn="ctr" fontAlgn="b"/>
                      <a:r>
                        <a:rPr lang="en-US" sz="800" u="none" strike="noStrike">
                          <a:effectLst/>
                        </a:rPr>
                        <a:t>2016</a:t>
                      </a:r>
                      <a:endParaRPr lang="en-US" sz="800" b="0" i="0" u="none" strike="noStrike">
                        <a:effectLst/>
                        <a:latin typeface="Arial"/>
                      </a:endParaRPr>
                    </a:p>
                  </a:txBody>
                  <a:tcPr marL="7611" marR="7611" marT="7611" marB="0" anchor="b"/>
                </a:tc>
                <a:tc>
                  <a:txBody>
                    <a:bodyPr/>
                    <a:lstStyle/>
                    <a:p>
                      <a:pPr algn="ctr" fontAlgn="b"/>
                      <a:r>
                        <a:rPr lang="en-US" sz="800" u="none" strike="noStrike">
                          <a:effectLst/>
                        </a:rPr>
                        <a:t>2017</a:t>
                      </a:r>
                      <a:endParaRPr lang="en-US" sz="800" b="0" i="0" u="none" strike="noStrike">
                        <a:effectLst/>
                        <a:latin typeface="Arial"/>
                      </a:endParaRPr>
                    </a:p>
                  </a:txBody>
                  <a:tcPr marL="7611" marR="7611" marT="7611" marB="0" anchor="b"/>
                </a:tc>
                <a:tc>
                  <a:txBody>
                    <a:bodyPr/>
                    <a:lstStyle/>
                    <a:p>
                      <a:pPr algn="ctr" fontAlgn="b"/>
                      <a:r>
                        <a:rPr lang="en-US" sz="800" u="none" strike="noStrike">
                          <a:effectLst/>
                        </a:rPr>
                        <a:t>2018</a:t>
                      </a:r>
                      <a:endParaRPr lang="en-US" sz="800" b="0" i="0" u="none" strike="noStrike">
                        <a:effectLst/>
                        <a:latin typeface="Arial"/>
                      </a:endParaRPr>
                    </a:p>
                  </a:txBody>
                  <a:tcPr marL="7611" marR="7611" marT="7611" marB="0" anchor="b"/>
                </a:tc>
                <a:tc>
                  <a:txBody>
                    <a:bodyPr/>
                    <a:lstStyle/>
                    <a:p>
                      <a:pPr algn="ctr" fontAlgn="b"/>
                      <a:r>
                        <a:rPr lang="en-US" sz="800" u="none" strike="noStrike">
                          <a:effectLst/>
                        </a:rPr>
                        <a:t>2019</a:t>
                      </a:r>
                      <a:endParaRPr lang="en-US" sz="800" b="0" i="0" u="none" strike="noStrike">
                        <a:effectLst/>
                        <a:latin typeface="Arial"/>
                      </a:endParaRPr>
                    </a:p>
                  </a:txBody>
                  <a:tcPr marL="7611" marR="7611" marT="7611" marB="0" anchor="b"/>
                </a:tc>
                <a:tc>
                  <a:txBody>
                    <a:bodyPr/>
                    <a:lstStyle/>
                    <a:p>
                      <a:pPr algn="ctr" fontAlgn="b"/>
                      <a:r>
                        <a:rPr lang="en-US" sz="800" u="none" strike="noStrike">
                          <a:effectLst/>
                        </a:rPr>
                        <a:t>2020</a:t>
                      </a:r>
                      <a:endParaRPr lang="en-US" sz="800" b="0" i="0" u="none" strike="noStrike">
                        <a:effectLst/>
                        <a:latin typeface="Arial"/>
                      </a:endParaRPr>
                    </a:p>
                  </a:txBody>
                  <a:tcPr marL="7611" marR="7611" marT="7611" marB="0" anchor="b"/>
                </a:tc>
                <a:tc>
                  <a:txBody>
                    <a:bodyPr/>
                    <a:lstStyle/>
                    <a:p>
                      <a:pPr algn="ctr" fontAlgn="b"/>
                      <a:r>
                        <a:rPr lang="en-US" sz="800" u="none" strike="noStrike">
                          <a:effectLst/>
                        </a:rPr>
                        <a:t>2021</a:t>
                      </a:r>
                      <a:endParaRPr lang="en-US" sz="800" b="0" i="0" u="none" strike="noStrike">
                        <a:effectLst/>
                        <a:latin typeface="Arial"/>
                      </a:endParaRPr>
                    </a:p>
                  </a:txBody>
                  <a:tcPr marL="7611" marR="7611" marT="7611" marB="0" anchor="b"/>
                </a:tc>
                <a:tc>
                  <a:txBody>
                    <a:bodyPr/>
                    <a:lstStyle/>
                    <a:p>
                      <a:pPr algn="ctr" fontAlgn="b"/>
                      <a:r>
                        <a:rPr lang="en-US" sz="800" u="none" strike="noStrike">
                          <a:effectLst/>
                        </a:rPr>
                        <a:t>2022</a:t>
                      </a:r>
                      <a:endParaRPr lang="en-US" sz="800" b="0" i="0" u="none" strike="noStrike">
                        <a:effectLst/>
                        <a:latin typeface="Arial"/>
                      </a:endParaRPr>
                    </a:p>
                  </a:txBody>
                  <a:tcPr marL="7611" marR="7611" marT="7611" marB="0" anchor="b"/>
                </a:tc>
                <a:tc>
                  <a:txBody>
                    <a:bodyPr/>
                    <a:lstStyle/>
                    <a:p>
                      <a:pPr algn="ctr" fontAlgn="b"/>
                      <a:r>
                        <a:rPr lang="en-US" sz="800" u="none" strike="noStrike">
                          <a:effectLst/>
                        </a:rPr>
                        <a:t>2023</a:t>
                      </a:r>
                      <a:endParaRPr lang="en-US" sz="800" b="0" i="0" u="none" strike="noStrike">
                        <a:effectLst/>
                        <a:latin typeface="Arial"/>
                      </a:endParaRPr>
                    </a:p>
                  </a:txBody>
                  <a:tcPr marL="7611" marR="7611" marT="7611" marB="0" anchor="b"/>
                </a:tc>
                <a:tc>
                  <a:txBody>
                    <a:bodyPr/>
                    <a:lstStyle/>
                    <a:p>
                      <a:pPr algn="ctr" fontAlgn="b"/>
                      <a:r>
                        <a:rPr lang="en-US" sz="800" u="none" strike="noStrike">
                          <a:effectLst/>
                        </a:rPr>
                        <a:t>2024</a:t>
                      </a:r>
                      <a:endParaRPr lang="en-US" sz="800" b="0" i="0" u="none" strike="noStrike">
                        <a:effectLst/>
                        <a:latin typeface="Arial"/>
                      </a:endParaRPr>
                    </a:p>
                  </a:txBody>
                  <a:tcPr marL="7611" marR="7611" marT="7611" marB="0" anchor="b"/>
                </a:tc>
                <a:tc>
                  <a:txBody>
                    <a:bodyPr/>
                    <a:lstStyle/>
                    <a:p>
                      <a:pPr algn="ctr" fontAlgn="b"/>
                      <a:r>
                        <a:rPr lang="en-US" sz="800" u="none" strike="noStrike">
                          <a:effectLst/>
                        </a:rPr>
                        <a:t>2025</a:t>
                      </a:r>
                      <a:endParaRPr lang="en-US" sz="800" b="0" i="0" u="none" strike="noStrike">
                        <a:effectLst/>
                        <a:latin typeface="Arial"/>
                      </a:endParaRPr>
                    </a:p>
                  </a:txBody>
                  <a:tcPr marL="7611" marR="7611" marT="7611" marB="0" anchor="b"/>
                </a:tc>
              </a:tr>
              <a:tr h="82360">
                <a:tc>
                  <a:txBody>
                    <a:bodyPr/>
                    <a:lstStyle/>
                    <a:p>
                      <a:pPr algn="l" fontAlgn="ctr"/>
                      <a:r>
                        <a:rPr lang="en-US" sz="800" u="none" strike="noStrike">
                          <a:effectLst/>
                        </a:rPr>
                        <a:t>Gross Potential Operating Income</a:t>
                      </a:r>
                      <a:endParaRPr lang="en-US" sz="800" b="0" i="0" u="none" strike="noStrike">
                        <a:effectLst/>
                        <a:latin typeface="Arial"/>
                      </a:endParaRPr>
                    </a:p>
                  </a:txBody>
                  <a:tcPr marL="7611" marR="7611" marT="7611" marB="0" anchor="ctr"/>
                </a:tc>
                <a:tc>
                  <a:txBody>
                    <a:bodyPr/>
                    <a:lstStyle/>
                    <a:p>
                      <a:pPr algn="l" fontAlgn="b"/>
                      <a:r>
                        <a:rPr lang="en-US" sz="800" u="none" strike="noStrike">
                          <a:effectLst/>
                        </a:rPr>
                        <a:t> $  1,500,000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$1,537,500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$1,575,938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$1,615,336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$1,655,719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$1,697,112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$1,739,540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$1,783,029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$1,827,604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$1,873,294 </a:t>
                      </a:r>
                      <a:endParaRPr lang="en-US" sz="800" b="0" i="0" u="none" strike="noStrike">
                        <a:effectLst/>
                        <a:latin typeface="Arial"/>
                      </a:endParaRPr>
                    </a:p>
                  </a:txBody>
                  <a:tcPr marL="7611" marR="7611" marT="7611" marB="0" anchor="b"/>
                </a:tc>
              </a:tr>
              <a:tr h="82360">
                <a:tc>
                  <a:txBody>
                    <a:bodyPr/>
                    <a:lstStyle/>
                    <a:p>
                      <a:pPr algn="l" fontAlgn="ctr"/>
                      <a:r>
                        <a:rPr lang="en-US" sz="800" u="none" strike="noStrike">
                          <a:effectLst/>
                        </a:rPr>
                        <a:t>Vacancy &amp; Collection Loss</a:t>
                      </a:r>
                      <a:endParaRPr lang="en-US" sz="800" b="0" i="0" u="none" strike="noStrike">
                        <a:effectLst/>
                        <a:latin typeface="Arial"/>
                      </a:endParaRPr>
                    </a:p>
                  </a:txBody>
                  <a:tcPr marL="7611" marR="7611" marT="7611" marB="0" anchor="ctr"/>
                </a:tc>
                <a:tc>
                  <a:txBody>
                    <a:bodyPr/>
                    <a:lstStyle/>
                    <a:p>
                      <a:pPr algn="l" fontAlgn="b"/>
                      <a:r>
                        <a:rPr lang="en-US" sz="800" u="none" strike="noStrike">
                          <a:effectLst/>
                        </a:rPr>
                        <a:t> $    (150,000)</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  (153,750)</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  (157,594)</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  (161,534)</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  (165,572)</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  (169,711)</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  (173,954)</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  (178,303)</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  (182,760)</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  (187,329)</a:t>
                      </a:r>
                      <a:endParaRPr lang="en-US" sz="800" b="0" i="0" u="none" strike="noStrike">
                        <a:effectLst/>
                        <a:latin typeface="Arial"/>
                      </a:endParaRPr>
                    </a:p>
                  </a:txBody>
                  <a:tcPr marL="7611" marR="7611" marT="7611" marB="0" anchor="b"/>
                </a:tc>
              </a:tr>
              <a:tr h="82360">
                <a:tc>
                  <a:txBody>
                    <a:bodyPr/>
                    <a:lstStyle/>
                    <a:p>
                      <a:pPr algn="l" fontAlgn="ctr"/>
                      <a:r>
                        <a:rPr lang="en-US" sz="800" u="none" strike="noStrike" dirty="0">
                          <a:effectLst/>
                        </a:rPr>
                        <a:t>NOI</a:t>
                      </a:r>
                      <a:endParaRPr lang="en-US" sz="800" b="0" i="0" u="none" strike="noStrike" dirty="0">
                        <a:effectLst/>
                        <a:latin typeface="Arial"/>
                      </a:endParaRPr>
                    </a:p>
                  </a:txBody>
                  <a:tcPr marL="7611" marR="7611" marT="7611" marB="0" anchor="ctr"/>
                </a:tc>
                <a:tc>
                  <a:txBody>
                    <a:bodyPr/>
                    <a:lstStyle/>
                    <a:p>
                      <a:pPr algn="l" fontAlgn="b"/>
                      <a:r>
                        <a:rPr lang="en-US" sz="800" u="none" strike="noStrike">
                          <a:effectLst/>
                        </a:rPr>
                        <a:t> $  1,350,000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$1,383,750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$1,418,344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$1,453,802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$1,490,147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$1,527,401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$1,565,586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$1,604,726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$1,644,844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$1,685,965 </a:t>
                      </a:r>
                      <a:endParaRPr lang="en-US" sz="800" b="0" i="0" u="none" strike="noStrike">
                        <a:effectLst/>
                        <a:latin typeface="Arial"/>
                      </a:endParaRPr>
                    </a:p>
                  </a:txBody>
                  <a:tcPr marL="7611" marR="7611" marT="7611" marB="0" anchor="b"/>
                </a:tc>
              </a:tr>
              <a:tr h="82360">
                <a:tc>
                  <a:txBody>
                    <a:bodyPr/>
                    <a:lstStyle/>
                    <a:p>
                      <a:pPr algn="l" fontAlgn="ctr"/>
                      <a:endParaRPr lang="en-US" sz="800" b="0" i="0" u="none" strike="noStrike">
                        <a:effectLst/>
                        <a:latin typeface="Arial"/>
                      </a:endParaRPr>
                    </a:p>
                  </a:txBody>
                  <a:tcPr marL="7611" marR="7611" marT="7611" marB="0" anchor="ctr"/>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r>
              <a:tr h="82360">
                <a:tc>
                  <a:txBody>
                    <a:bodyPr/>
                    <a:lstStyle/>
                    <a:p>
                      <a:pPr algn="l" fontAlgn="ctr"/>
                      <a:r>
                        <a:rPr lang="en-US" sz="800" u="none" strike="noStrike" dirty="0">
                          <a:effectLst/>
                        </a:rPr>
                        <a:t>Non-Reimbursable Operating Expenses</a:t>
                      </a:r>
                      <a:endParaRPr lang="en-US" sz="800" b="0" i="0" u="none" strike="noStrike" dirty="0">
                        <a:effectLst/>
                        <a:latin typeface="Arial"/>
                      </a:endParaRPr>
                    </a:p>
                  </a:txBody>
                  <a:tcPr marL="91327" marR="7611" marT="7611" marB="0" anchor="ctr"/>
                </a:tc>
                <a:tc>
                  <a:txBody>
                    <a:bodyPr/>
                    <a:lstStyle/>
                    <a:p>
                      <a:pPr algn="l" fontAlgn="b"/>
                      <a:r>
                        <a:rPr lang="en-US" sz="800" u="none" strike="noStrike" dirty="0">
                          <a:effectLst/>
                        </a:rPr>
                        <a:t> $     100,000 </a:t>
                      </a:r>
                      <a:endParaRPr lang="en-US" sz="800" b="0" i="0" u="none" strike="noStrike" dirty="0">
                        <a:effectLst/>
                        <a:latin typeface="Arial"/>
                      </a:endParaRPr>
                    </a:p>
                  </a:txBody>
                  <a:tcPr marL="7611" marR="7611" marT="7611" marB="0" anchor="b"/>
                </a:tc>
                <a:tc>
                  <a:txBody>
                    <a:bodyPr/>
                    <a:lstStyle/>
                    <a:p>
                      <a:pPr algn="l" fontAlgn="b"/>
                      <a:r>
                        <a:rPr lang="en-US" sz="800" u="none" strike="noStrike">
                          <a:effectLst/>
                        </a:rPr>
                        <a:t> $   102,500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   105,063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   107,689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   110,381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   113,141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   115,969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   118,869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   121,840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   124,886 </a:t>
                      </a:r>
                      <a:endParaRPr lang="en-US" sz="800" b="0" i="0" u="none" strike="noStrike">
                        <a:effectLst/>
                        <a:latin typeface="Arial"/>
                      </a:endParaRPr>
                    </a:p>
                  </a:txBody>
                  <a:tcPr marL="7611" marR="7611" marT="7611" marB="0" anchor="b"/>
                </a:tc>
              </a:tr>
              <a:tr h="82360">
                <a:tc>
                  <a:txBody>
                    <a:bodyPr/>
                    <a:lstStyle/>
                    <a:p>
                      <a:pPr algn="l" fontAlgn="ctr"/>
                      <a:r>
                        <a:rPr lang="en-US" sz="800" u="none" strike="noStrike">
                          <a:effectLst/>
                        </a:rPr>
                        <a:t>Capital Costs</a:t>
                      </a:r>
                      <a:endParaRPr lang="en-US" sz="800" b="0" i="0" u="none" strike="noStrike">
                        <a:effectLst/>
                        <a:latin typeface="Arial"/>
                      </a:endParaRPr>
                    </a:p>
                  </a:txBody>
                  <a:tcPr marL="91327" marR="7611" marT="7611" marB="0" anchor="ctr"/>
                </a:tc>
                <a:tc>
                  <a:txBody>
                    <a:bodyPr/>
                    <a:lstStyle/>
                    <a:p>
                      <a:pPr algn="l" fontAlgn="b"/>
                      <a:r>
                        <a:rPr lang="en-US" sz="800" u="none" strike="noStrike">
                          <a:effectLst/>
                        </a:rPr>
                        <a:t> $       15,000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     15,375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     15,759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     16,153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     16,557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     16,971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     17,395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     17,830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     18,276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     18,733 </a:t>
                      </a:r>
                      <a:endParaRPr lang="en-US" sz="800" b="0" i="0" u="none" strike="noStrike">
                        <a:effectLst/>
                        <a:latin typeface="Arial"/>
                      </a:endParaRPr>
                    </a:p>
                  </a:txBody>
                  <a:tcPr marL="7611" marR="7611" marT="7611" marB="0" anchor="b"/>
                </a:tc>
              </a:tr>
              <a:tr h="82360">
                <a:tc>
                  <a:txBody>
                    <a:bodyPr/>
                    <a:lstStyle/>
                    <a:p>
                      <a:pPr algn="l" fontAlgn="ctr"/>
                      <a:r>
                        <a:rPr lang="en-US" sz="800" u="none" strike="noStrike">
                          <a:effectLst/>
                        </a:rPr>
                        <a:t>Brokerage</a:t>
                      </a:r>
                      <a:endParaRPr lang="en-US" sz="800" b="0" i="0" u="none" strike="noStrike">
                        <a:effectLst/>
                        <a:latin typeface="Arial"/>
                      </a:endParaRPr>
                    </a:p>
                  </a:txBody>
                  <a:tcPr marL="91327" marR="7611" marT="7611" marB="0" anchor="ctr"/>
                </a:tc>
                <a:tc>
                  <a:txBody>
                    <a:bodyPr/>
                    <a:lstStyle/>
                    <a:p>
                      <a:pPr algn="l" fontAlgn="b"/>
                      <a:r>
                        <a:rPr lang="en-US" sz="800" u="none" strike="noStrike">
                          <a:effectLst/>
                        </a:rPr>
                        <a:t> $        9,000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       9,225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       9,456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       9,692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       9,934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     10,183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     10,437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     10,698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     10,966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     11,240 </a:t>
                      </a:r>
                      <a:endParaRPr lang="en-US" sz="800" b="0" i="0" u="none" strike="noStrike">
                        <a:effectLst/>
                        <a:latin typeface="Arial"/>
                      </a:endParaRPr>
                    </a:p>
                  </a:txBody>
                  <a:tcPr marL="7611" marR="7611" marT="7611" marB="0" anchor="b"/>
                </a:tc>
              </a:tr>
              <a:tr h="82360">
                <a:tc>
                  <a:txBody>
                    <a:bodyPr/>
                    <a:lstStyle/>
                    <a:p>
                      <a:pPr algn="l" fontAlgn="ctr"/>
                      <a:r>
                        <a:rPr lang="en-US" sz="800" u="none" strike="noStrike">
                          <a:effectLst/>
                        </a:rPr>
                        <a:t>Tenant Improvements</a:t>
                      </a:r>
                      <a:endParaRPr lang="en-US" sz="800" b="0" i="0" u="none" strike="noStrike">
                        <a:effectLst/>
                        <a:latin typeface="Arial"/>
                      </a:endParaRPr>
                    </a:p>
                  </a:txBody>
                  <a:tcPr marL="91327" marR="7611" marT="7611" marB="0" anchor="ctr"/>
                </a:tc>
                <a:tc>
                  <a:txBody>
                    <a:bodyPr/>
                    <a:lstStyle/>
                    <a:p>
                      <a:pPr algn="l" fontAlgn="b"/>
                      <a:r>
                        <a:rPr lang="en-US" sz="800" u="none" strike="noStrike">
                          <a:effectLst/>
                        </a:rPr>
                        <a:t> $       75,000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     75,000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     75,000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     75,000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     75,000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     75,000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     75,000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     75,000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     75,000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     75,000 </a:t>
                      </a:r>
                      <a:endParaRPr lang="en-US" sz="800" b="0" i="0" u="none" strike="noStrike">
                        <a:effectLst/>
                        <a:latin typeface="Arial"/>
                      </a:endParaRPr>
                    </a:p>
                  </a:txBody>
                  <a:tcPr marL="7611" marR="7611" marT="7611" marB="0" anchor="b"/>
                </a:tc>
              </a:tr>
              <a:tr h="82360">
                <a:tc>
                  <a:txBody>
                    <a:bodyPr/>
                    <a:lstStyle/>
                    <a:p>
                      <a:pPr algn="l" fontAlgn="ctr"/>
                      <a:r>
                        <a:rPr lang="en-US" sz="800" u="none" strike="noStrike">
                          <a:effectLst/>
                        </a:rPr>
                        <a:t>Total Expenses</a:t>
                      </a:r>
                      <a:endParaRPr lang="en-US" sz="800" b="0" i="0" u="none" strike="noStrike">
                        <a:effectLst/>
                        <a:latin typeface="Arial"/>
                      </a:endParaRPr>
                    </a:p>
                  </a:txBody>
                  <a:tcPr marL="7611" marR="7611" marT="7611" marB="0" anchor="ctr"/>
                </a:tc>
                <a:tc>
                  <a:txBody>
                    <a:bodyPr/>
                    <a:lstStyle/>
                    <a:p>
                      <a:pPr algn="l" fontAlgn="b"/>
                      <a:r>
                        <a:rPr lang="en-US" sz="800" u="none" strike="noStrike">
                          <a:effectLst/>
                        </a:rPr>
                        <a:t> $     199,000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   202,100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   205,278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   208,534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   211,873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   215,295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   218,802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   222,397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   226,082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   229,859 </a:t>
                      </a:r>
                      <a:endParaRPr lang="en-US" sz="800" b="0" i="0" u="none" strike="noStrike">
                        <a:effectLst/>
                        <a:latin typeface="Arial"/>
                      </a:endParaRPr>
                    </a:p>
                  </a:txBody>
                  <a:tcPr marL="7611" marR="7611" marT="7611" marB="0" anchor="b"/>
                </a:tc>
              </a:tr>
              <a:tr h="82360">
                <a:tc>
                  <a:txBody>
                    <a:bodyPr/>
                    <a:lstStyle/>
                    <a:p>
                      <a:pPr algn="l" fontAlgn="ctr"/>
                      <a:endParaRPr lang="en-US" sz="800" b="0" i="0" u="none" strike="noStrike">
                        <a:effectLst/>
                        <a:latin typeface="Arial"/>
                      </a:endParaRPr>
                    </a:p>
                  </a:txBody>
                  <a:tcPr marL="91327" marR="7611" marT="7611" marB="0" anchor="ctr"/>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r>
              <a:tr h="82360">
                <a:tc>
                  <a:txBody>
                    <a:bodyPr/>
                    <a:lstStyle/>
                    <a:p>
                      <a:pPr algn="l" fontAlgn="ctr"/>
                      <a:r>
                        <a:rPr lang="en-US" sz="800" u="none" strike="noStrike">
                          <a:effectLst/>
                        </a:rPr>
                        <a:t>Adjusted Net Income</a:t>
                      </a:r>
                      <a:endParaRPr lang="en-US" sz="800" b="0" i="0" u="none" strike="noStrike">
                        <a:effectLst/>
                        <a:latin typeface="Arial"/>
                      </a:endParaRPr>
                    </a:p>
                  </a:txBody>
                  <a:tcPr marL="7611" marR="7611" marT="7611" marB="0" anchor="ctr"/>
                </a:tc>
                <a:tc>
                  <a:txBody>
                    <a:bodyPr/>
                    <a:lstStyle/>
                    <a:p>
                      <a:pPr algn="l" fontAlgn="b"/>
                      <a:r>
                        <a:rPr lang="en-US" sz="800" u="none" strike="noStrike">
                          <a:effectLst/>
                        </a:rPr>
                        <a:t> $  1,151,000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$1,181,650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$1,213,066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$1,245,268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$1,278,275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$1,312,106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$1,346,784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$1,382,329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$1,418,762 </a:t>
                      </a:r>
                      <a:endParaRPr lang="en-US" sz="800" b="0" i="0" u="none" strike="noStrike">
                        <a:effectLst/>
                        <a:latin typeface="Arial"/>
                      </a:endParaRPr>
                    </a:p>
                  </a:txBody>
                  <a:tcPr marL="7611" marR="7611" marT="7611" marB="0" anchor="b"/>
                </a:tc>
                <a:tc>
                  <a:txBody>
                    <a:bodyPr/>
                    <a:lstStyle/>
                    <a:p>
                      <a:pPr algn="l" fontAlgn="b"/>
                      <a:r>
                        <a:rPr lang="en-US" sz="800" u="none" strike="noStrike" dirty="0">
                          <a:effectLst/>
                        </a:rPr>
                        <a:t> $1,456,106 </a:t>
                      </a:r>
                      <a:endParaRPr lang="en-US" sz="800" b="0" i="0" u="none" strike="noStrike" dirty="0">
                        <a:effectLst/>
                        <a:latin typeface="Arial"/>
                      </a:endParaRPr>
                    </a:p>
                  </a:txBody>
                  <a:tcPr marL="7611" marR="7611" marT="7611" marB="0" anchor="b"/>
                </a:tc>
              </a:tr>
              <a:tr h="82360">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r>
              <a:tr h="82360">
                <a:tc>
                  <a:txBody>
                    <a:bodyPr/>
                    <a:lstStyle/>
                    <a:p>
                      <a:pPr algn="l" fontAlgn="ctr"/>
                      <a:r>
                        <a:rPr lang="en-US" sz="800" u="none" strike="noStrike" dirty="0">
                          <a:effectLst/>
                        </a:rPr>
                        <a:t>Residual Cap Rate</a:t>
                      </a:r>
                      <a:endParaRPr lang="en-US" sz="800" b="0" i="0" u="none" strike="noStrike" dirty="0">
                        <a:effectLst/>
                        <a:latin typeface="Arial"/>
                      </a:endParaRPr>
                    </a:p>
                  </a:txBody>
                  <a:tcPr marL="7611" marR="7611" marT="7611" marB="0" anchor="ctr"/>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dirty="0">
                        <a:effectLst/>
                        <a:latin typeface="Arial"/>
                      </a:endParaRPr>
                    </a:p>
                  </a:txBody>
                  <a:tcPr marL="7611" marR="7611" marT="7611" marB="0" anchor="b"/>
                </a:tc>
              </a:tr>
              <a:tr h="82360">
                <a:tc>
                  <a:txBody>
                    <a:bodyPr/>
                    <a:lstStyle/>
                    <a:p>
                      <a:pPr algn="l" fontAlgn="ctr"/>
                      <a:r>
                        <a:rPr lang="en-US" sz="800" u="none" strike="noStrike">
                          <a:effectLst/>
                        </a:rPr>
                        <a:t>Residual Expense Rate</a:t>
                      </a:r>
                      <a:endParaRPr lang="en-US" sz="800" b="0" i="0" u="none" strike="noStrike">
                        <a:effectLst/>
                        <a:latin typeface="Arial"/>
                      </a:endParaRPr>
                    </a:p>
                  </a:txBody>
                  <a:tcPr marL="7611" marR="7611" marT="7611" marB="0" anchor="ctr"/>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r>
              <a:tr h="82360">
                <a:tc>
                  <a:txBody>
                    <a:bodyPr/>
                    <a:lstStyle/>
                    <a:p>
                      <a:pPr algn="l" fontAlgn="ctr"/>
                      <a:r>
                        <a:rPr lang="en-US" sz="800" u="none" strike="noStrike">
                          <a:effectLst/>
                        </a:rPr>
                        <a:t>Residual Value</a:t>
                      </a:r>
                      <a:endParaRPr lang="en-US" sz="800" b="0" i="0" u="none" strike="noStrike">
                        <a:effectLst/>
                        <a:latin typeface="Arial"/>
                      </a:endParaRPr>
                    </a:p>
                  </a:txBody>
                  <a:tcPr marL="7611" marR="7611" marT="7611" marB="0" anchor="ctr"/>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r>
              <a:tr h="82360">
                <a:tc>
                  <a:txBody>
                    <a:bodyPr/>
                    <a:lstStyle/>
                    <a:p>
                      <a:pPr algn="l" fontAlgn="ctr"/>
                      <a:r>
                        <a:rPr lang="en-US" sz="800" u="none" strike="noStrike">
                          <a:effectLst/>
                        </a:rPr>
                        <a:t>Adjusted Net Income &amp; Net Residual</a:t>
                      </a:r>
                      <a:endParaRPr lang="en-US" sz="800" b="0" i="0" u="none" strike="noStrike">
                        <a:effectLst/>
                        <a:latin typeface="Arial"/>
                      </a:endParaRPr>
                    </a:p>
                  </a:txBody>
                  <a:tcPr marL="7611" marR="7611" marT="7611" marB="0" anchor="ctr"/>
                </a:tc>
                <a:tc>
                  <a:txBody>
                    <a:bodyPr/>
                    <a:lstStyle/>
                    <a:p>
                      <a:pPr algn="l" fontAlgn="b"/>
                      <a:r>
                        <a:rPr lang="en-US" sz="800" u="none" strike="noStrike">
                          <a:effectLst/>
                        </a:rPr>
                        <a:t> $  1,151,000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$1,181,650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$1,213,066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$1,245,268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$1,278,275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$1,312,106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$1,346,784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$1,382,329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$1,418,762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$1,456,106 </a:t>
                      </a:r>
                      <a:endParaRPr lang="en-US" sz="800" b="0" i="0" u="none" strike="noStrike">
                        <a:effectLst/>
                        <a:latin typeface="Arial"/>
                      </a:endParaRPr>
                    </a:p>
                  </a:txBody>
                  <a:tcPr marL="7611" marR="7611" marT="7611" marB="0" anchor="b"/>
                </a:tc>
              </a:tr>
              <a:tr h="82360">
                <a:tc>
                  <a:txBody>
                    <a:bodyPr/>
                    <a:lstStyle/>
                    <a:p>
                      <a:pPr algn="l" fontAlgn="ctr"/>
                      <a:endParaRPr lang="en-US" sz="800" b="0" i="0" u="none" strike="noStrike">
                        <a:effectLst/>
                        <a:latin typeface="Arial"/>
                      </a:endParaRPr>
                    </a:p>
                  </a:txBody>
                  <a:tcPr marL="7611" marR="7611" marT="7611" marB="0" anchor="ctr"/>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c>
                  <a:txBody>
                    <a:bodyPr/>
                    <a:lstStyle/>
                    <a:p>
                      <a:pPr algn="l" fontAlgn="b"/>
                      <a:endParaRPr lang="en-US" sz="800" b="0" i="0" u="none" strike="noStrike">
                        <a:effectLst/>
                        <a:latin typeface="Arial"/>
                      </a:endParaRPr>
                    </a:p>
                  </a:txBody>
                  <a:tcPr marL="7611" marR="7611" marT="7611" marB="0" anchor="b"/>
                </a:tc>
              </a:tr>
              <a:tr h="82360">
                <a:tc>
                  <a:txBody>
                    <a:bodyPr/>
                    <a:lstStyle/>
                    <a:p>
                      <a:pPr algn="l" fontAlgn="ctr"/>
                      <a:r>
                        <a:rPr lang="en-US" sz="800" u="none" strike="noStrike">
                          <a:effectLst/>
                        </a:rPr>
                        <a:t>Discount Factor</a:t>
                      </a:r>
                      <a:endParaRPr lang="en-US" sz="800" b="0" i="0" u="none" strike="noStrike">
                        <a:effectLst/>
                        <a:latin typeface="Arial"/>
                      </a:endParaRPr>
                    </a:p>
                  </a:txBody>
                  <a:tcPr marL="7611" marR="7611" marT="7611" marB="0" anchor="ctr"/>
                </a:tc>
                <a:tc>
                  <a:txBody>
                    <a:bodyPr/>
                    <a:lstStyle/>
                    <a:p>
                      <a:pPr algn="r" fontAlgn="b"/>
                      <a:r>
                        <a:rPr lang="en-US" sz="800" u="none" strike="noStrike">
                          <a:effectLst/>
                        </a:rPr>
                        <a:t>0.925926</a:t>
                      </a:r>
                      <a:endParaRPr lang="en-US" sz="800" b="0" i="0" u="none" strike="noStrike">
                        <a:effectLst/>
                        <a:latin typeface="Arial"/>
                      </a:endParaRPr>
                    </a:p>
                  </a:txBody>
                  <a:tcPr marL="7611" marR="7611" marT="7611" marB="0" anchor="b"/>
                </a:tc>
                <a:tc>
                  <a:txBody>
                    <a:bodyPr/>
                    <a:lstStyle/>
                    <a:p>
                      <a:pPr algn="r" fontAlgn="b"/>
                      <a:r>
                        <a:rPr lang="en-US" sz="800" u="none" strike="noStrike">
                          <a:effectLst/>
                        </a:rPr>
                        <a:t>0.857339</a:t>
                      </a:r>
                      <a:endParaRPr lang="en-US" sz="800" b="0" i="0" u="none" strike="noStrike">
                        <a:effectLst/>
                        <a:latin typeface="Arial"/>
                      </a:endParaRPr>
                    </a:p>
                  </a:txBody>
                  <a:tcPr marL="7611" marR="7611" marT="7611" marB="0" anchor="b"/>
                </a:tc>
                <a:tc>
                  <a:txBody>
                    <a:bodyPr/>
                    <a:lstStyle/>
                    <a:p>
                      <a:pPr algn="r" fontAlgn="b"/>
                      <a:r>
                        <a:rPr lang="en-US" sz="800" u="none" strike="noStrike">
                          <a:effectLst/>
                        </a:rPr>
                        <a:t>0.793832</a:t>
                      </a:r>
                      <a:endParaRPr lang="en-US" sz="800" b="0" i="0" u="none" strike="noStrike">
                        <a:effectLst/>
                        <a:latin typeface="Arial"/>
                      </a:endParaRPr>
                    </a:p>
                  </a:txBody>
                  <a:tcPr marL="7611" marR="7611" marT="7611" marB="0" anchor="b"/>
                </a:tc>
                <a:tc>
                  <a:txBody>
                    <a:bodyPr/>
                    <a:lstStyle/>
                    <a:p>
                      <a:pPr algn="r" fontAlgn="b"/>
                      <a:r>
                        <a:rPr lang="en-US" sz="800" u="none" strike="noStrike">
                          <a:effectLst/>
                        </a:rPr>
                        <a:t>0.73503</a:t>
                      </a:r>
                      <a:endParaRPr lang="en-US" sz="800" b="0" i="0" u="none" strike="noStrike">
                        <a:effectLst/>
                        <a:latin typeface="Arial"/>
                      </a:endParaRPr>
                    </a:p>
                  </a:txBody>
                  <a:tcPr marL="7611" marR="7611" marT="7611" marB="0" anchor="b"/>
                </a:tc>
                <a:tc>
                  <a:txBody>
                    <a:bodyPr/>
                    <a:lstStyle/>
                    <a:p>
                      <a:pPr algn="r" fontAlgn="b"/>
                      <a:r>
                        <a:rPr lang="en-US" sz="800" u="none" strike="noStrike">
                          <a:effectLst/>
                        </a:rPr>
                        <a:t>0.680583</a:t>
                      </a:r>
                      <a:endParaRPr lang="en-US" sz="800" b="0" i="0" u="none" strike="noStrike">
                        <a:effectLst/>
                        <a:latin typeface="Arial"/>
                      </a:endParaRPr>
                    </a:p>
                  </a:txBody>
                  <a:tcPr marL="7611" marR="7611" marT="7611" marB="0" anchor="b"/>
                </a:tc>
                <a:tc>
                  <a:txBody>
                    <a:bodyPr/>
                    <a:lstStyle/>
                    <a:p>
                      <a:pPr algn="r" fontAlgn="b"/>
                      <a:r>
                        <a:rPr lang="en-US" sz="800" u="none" strike="noStrike">
                          <a:effectLst/>
                        </a:rPr>
                        <a:t>0.63017</a:t>
                      </a:r>
                      <a:endParaRPr lang="en-US" sz="800" b="0" i="0" u="none" strike="noStrike">
                        <a:effectLst/>
                        <a:latin typeface="Arial"/>
                      </a:endParaRPr>
                    </a:p>
                  </a:txBody>
                  <a:tcPr marL="7611" marR="7611" marT="7611" marB="0" anchor="b"/>
                </a:tc>
                <a:tc>
                  <a:txBody>
                    <a:bodyPr/>
                    <a:lstStyle/>
                    <a:p>
                      <a:pPr algn="r" fontAlgn="b"/>
                      <a:r>
                        <a:rPr lang="en-US" sz="800" u="none" strike="noStrike">
                          <a:effectLst/>
                        </a:rPr>
                        <a:t>0.58349</a:t>
                      </a:r>
                      <a:endParaRPr lang="en-US" sz="800" b="0" i="0" u="none" strike="noStrike">
                        <a:effectLst/>
                        <a:latin typeface="Arial"/>
                      </a:endParaRPr>
                    </a:p>
                  </a:txBody>
                  <a:tcPr marL="7611" marR="7611" marT="7611" marB="0" anchor="b"/>
                </a:tc>
                <a:tc>
                  <a:txBody>
                    <a:bodyPr/>
                    <a:lstStyle/>
                    <a:p>
                      <a:pPr algn="r" fontAlgn="b"/>
                      <a:r>
                        <a:rPr lang="en-US" sz="800" u="none" strike="noStrike">
                          <a:effectLst/>
                        </a:rPr>
                        <a:t>0.540269</a:t>
                      </a:r>
                      <a:endParaRPr lang="en-US" sz="800" b="0" i="0" u="none" strike="noStrike">
                        <a:effectLst/>
                        <a:latin typeface="Arial"/>
                      </a:endParaRPr>
                    </a:p>
                  </a:txBody>
                  <a:tcPr marL="7611" marR="7611" marT="7611" marB="0" anchor="b"/>
                </a:tc>
                <a:tc>
                  <a:txBody>
                    <a:bodyPr/>
                    <a:lstStyle/>
                    <a:p>
                      <a:pPr algn="r" fontAlgn="b"/>
                      <a:r>
                        <a:rPr lang="en-US" sz="800" u="none" strike="noStrike">
                          <a:effectLst/>
                        </a:rPr>
                        <a:t>0.500249</a:t>
                      </a:r>
                      <a:endParaRPr lang="en-US" sz="800" b="0" i="0" u="none" strike="noStrike">
                        <a:effectLst/>
                        <a:latin typeface="Arial"/>
                      </a:endParaRPr>
                    </a:p>
                  </a:txBody>
                  <a:tcPr marL="7611" marR="7611" marT="7611" marB="0" anchor="b"/>
                </a:tc>
                <a:tc>
                  <a:txBody>
                    <a:bodyPr/>
                    <a:lstStyle/>
                    <a:p>
                      <a:pPr algn="r" fontAlgn="b"/>
                      <a:r>
                        <a:rPr lang="en-US" sz="800" u="none" strike="noStrike">
                          <a:effectLst/>
                        </a:rPr>
                        <a:t>0.463193</a:t>
                      </a:r>
                      <a:endParaRPr lang="en-US" sz="800" b="0" i="0" u="none" strike="noStrike">
                        <a:effectLst/>
                        <a:latin typeface="Arial"/>
                      </a:endParaRPr>
                    </a:p>
                  </a:txBody>
                  <a:tcPr marL="7611" marR="7611" marT="7611" marB="0" anchor="b"/>
                </a:tc>
              </a:tr>
              <a:tr h="82360">
                <a:tc>
                  <a:txBody>
                    <a:bodyPr/>
                    <a:lstStyle/>
                    <a:p>
                      <a:pPr algn="l" fontAlgn="ctr"/>
                      <a:r>
                        <a:rPr lang="en-US" sz="800" u="none" strike="noStrike">
                          <a:effectLst/>
                        </a:rPr>
                        <a:t>Discounted Cash Flow</a:t>
                      </a:r>
                      <a:endParaRPr lang="en-US" sz="800" b="0" i="0" u="none" strike="noStrike">
                        <a:effectLst/>
                        <a:latin typeface="Arial"/>
                      </a:endParaRPr>
                    </a:p>
                  </a:txBody>
                  <a:tcPr marL="7611" marR="7611" marT="7611" marB="0" anchor="ctr"/>
                </a:tc>
                <a:tc>
                  <a:txBody>
                    <a:bodyPr/>
                    <a:lstStyle/>
                    <a:p>
                      <a:pPr algn="l" fontAlgn="b"/>
                      <a:r>
                        <a:rPr lang="en-US" sz="800" u="none" strike="noStrike">
                          <a:effectLst/>
                        </a:rPr>
                        <a:t> $  1,065,741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$1,013,075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   962,971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   915,309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   869,972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   826,850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   785,835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   746,829 </a:t>
                      </a:r>
                      <a:endParaRPr lang="en-US" sz="800" b="0" i="0" u="none" strike="noStrike">
                        <a:effectLst/>
                        <a:latin typeface="Arial"/>
                      </a:endParaRPr>
                    </a:p>
                  </a:txBody>
                  <a:tcPr marL="7611" marR="7611" marT="7611" marB="0" anchor="b"/>
                </a:tc>
                <a:tc>
                  <a:txBody>
                    <a:bodyPr/>
                    <a:lstStyle/>
                    <a:p>
                      <a:pPr algn="l" fontAlgn="b"/>
                      <a:r>
                        <a:rPr lang="en-US" sz="800" u="none" strike="noStrike">
                          <a:effectLst/>
                        </a:rPr>
                        <a:t> $   709,734 </a:t>
                      </a:r>
                      <a:endParaRPr lang="en-US" sz="800" b="0" i="0" u="none" strike="noStrike">
                        <a:effectLst/>
                        <a:latin typeface="Arial"/>
                      </a:endParaRPr>
                    </a:p>
                  </a:txBody>
                  <a:tcPr marL="7611" marR="7611" marT="7611" marB="0" anchor="b"/>
                </a:tc>
                <a:tc>
                  <a:txBody>
                    <a:bodyPr/>
                    <a:lstStyle/>
                    <a:p>
                      <a:pPr algn="l" fontAlgn="b"/>
                      <a:r>
                        <a:rPr lang="en-US" sz="800" u="none" strike="noStrike" dirty="0">
                          <a:effectLst/>
                        </a:rPr>
                        <a:t> $   674,458 </a:t>
                      </a:r>
                      <a:endParaRPr lang="en-US" sz="800" b="0" i="0" u="none" strike="noStrike" dirty="0">
                        <a:effectLst/>
                        <a:latin typeface="Arial"/>
                      </a:endParaRPr>
                    </a:p>
                  </a:txBody>
                  <a:tcPr marL="7611" marR="7611" marT="7611" marB="0" anchor="b"/>
                </a:tc>
              </a:tr>
            </a:tbl>
          </a:graphicData>
        </a:graphic>
      </p:graphicFrame>
      <p:graphicFrame>
        <p:nvGraphicFramePr>
          <p:cNvPr id="11" name="Table 10"/>
          <p:cNvGraphicFramePr>
            <a:graphicFrameLocks noGrp="1"/>
          </p:cNvGraphicFramePr>
          <p:nvPr>
            <p:extLst/>
          </p:nvPr>
        </p:nvGraphicFramePr>
        <p:xfrm>
          <a:off x="381002" y="3657599"/>
          <a:ext cx="8153396" cy="2663101"/>
        </p:xfrm>
        <a:graphic>
          <a:graphicData uri="http://schemas.openxmlformats.org/drawingml/2006/table">
            <a:tbl>
              <a:tblPr>
                <a:tableStyleId>{5C22544A-7EE6-4342-B048-85BDC9FD1C3A}</a:tableStyleId>
              </a:tblPr>
              <a:tblGrid>
                <a:gridCol w="1905389"/>
                <a:gridCol w="601215"/>
                <a:gridCol w="554967"/>
                <a:gridCol w="554967"/>
                <a:gridCol w="554967"/>
                <a:gridCol w="554967"/>
                <a:gridCol w="554967"/>
                <a:gridCol w="554967"/>
                <a:gridCol w="554967"/>
                <a:gridCol w="554967"/>
                <a:gridCol w="603528"/>
                <a:gridCol w="603528"/>
              </a:tblGrid>
              <a:tr h="115787">
                <a:tc>
                  <a:txBody>
                    <a:bodyPr/>
                    <a:lstStyle/>
                    <a:p>
                      <a:pPr algn="l" fontAlgn="b"/>
                      <a:endParaRPr lang="en-US" sz="700" b="0" i="0" u="none" strike="noStrike" dirty="0">
                        <a:effectLst/>
                        <a:latin typeface="Arial"/>
                      </a:endParaRPr>
                    </a:p>
                  </a:txBody>
                  <a:tcPr marL="7006" marR="7006" marT="7006" marB="0" anchor="b"/>
                </a:tc>
                <a:tc>
                  <a:txBody>
                    <a:bodyPr/>
                    <a:lstStyle/>
                    <a:p>
                      <a:pPr algn="ctr" fontAlgn="b"/>
                      <a:r>
                        <a:rPr lang="en-US" sz="700" u="none" strike="noStrike">
                          <a:effectLst/>
                        </a:rPr>
                        <a:t>11</a:t>
                      </a:r>
                      <a:endParaRPr lang="en-US" sz="700" b="0" i="0" u="none" strike="noStrike">
                        <a:effectLst/>
                        <a:latin typeface="Arial"/>
                      </a:endParaRPr>
                    </a:p>
                  </a:txBody>
                  <a:tcPr marL="7006" marR="7006" marT="7006" marB="0" anchor="b"/>
                </a:tc>
                <a:tc>
                  <a:txBody>
                    <a:bodyPr/>
                    <a:lstStyle/>
                    <a:p>
                      <a:pPr algn="ctr" fontAlgn="b"/>
                      <a:r>
                        <a:rPr lang="en-US" sz="700" u="none" strike="noStrike">
                          <a:effectLst/>
                        </a:rPr>
                        <a:t>12</a:t>
                      </a:r>
                      <a:endParaRPr lang="en-US" sz="700" b="0" i="0" u="none" strike="noStrike">
                        <a:effectLst/>
                        <a:latin typeface="Arial"/>
                      </a:endParaRPr>
                    </a:p>
                  </a:txBody>
                  <a:tcPr marL="7006" marR="7006" marT="7006" marB="0" anchor="b"/>
                </a:tc>
                <a:tc>
                  <a:txBody>
                    <a:bodyPr/>
                    <a:lstStyle/>
                    <a:p>
                      <a:pPr algn="ctr" fontAlgn="b"/>
                      <a:r>
                        <a:rPr lang="en-US" sz="700" u="none" strike="noStrike">
                          <a:effectLst/>
                        </a:rPr>
                        <a:t>13</a:t>
                      </a:r>
                      <a:endParaRPr lang="en-US" sz="700" b="0" i="0" u="none" strike="noStrike">
                        <a:effectLst/>
                        <a:latin typeface="Arial"/>
                      </a:endParaRPr>
                    </a:p>
                  </a:txBody>
                  <a:tcPr marL="7006" marR="7006" marT="7006" marB="0" anchor="b"/>
                </a:tc>
                <a:tc>
                  <a:txBody>
                    <a:bodyPr/>
                    <a:lstStyle/>
                    <a:p>
                      <a:pPr algn="ctr" fontAlgn="b"/>
                      <a:r>
                        <a:rPr lang="en-US" sz="700" u="none" strike="noStrike">
                          <a:effectLst/>
                        </a:rPr>
                        <a:t>14</a:t>
                      </a:r>
                      <a:endParaRPr lang="en-US" sz="700" b="0" i="0" u="none" strike="noStrike">
                        <a:effectLst/>
                        <a:latin typeface="Arial"/>
                      </a:endParaRPr>
                    </a:p>
                  </a:txBody>
                  <a:tcPr marL="7006" marR="7006" marT="7006" marB="0" anchor="b"/>
                </a:tc>
                <a:tc>
                  <a:txBody>
                    <a:bodyPr/>
                    <a:lstStyle/>
                    <a:p>
                      <a:pPr algn="ctr" fontAlgn="b"/>
                      <a:r>
                        <a:rPr lang="en-US" sz="700" u="none" strike="noStrike">
                          <a:effectLst/>
                        </a:rPr>
                        <a:t>15</a:t>
                      </a:r>
                      <a:endParaRPr lang="en-US" sz="700" b="0" i="0" u="none" strike="noStrike">
                        <a:effectLst/>
                        <a:latin typeface="Arial"/>
                      </a:endParaRPr>
                    </a:p>
                  </a:txBody>
                  <a:tcPr marL="7006" marR="7006" marT="7006" marB="0" anchor="b"/>
                </a:tc>
                <a:tc>
                  <a:txBody>
                    <a:bodyPr/>
                    <a:lstStyle/>
                    <a:p>
                      <a:pPr algn="ctr" fontAlgn="b"/>
                      <a:r>
                        <a:rPr lang="en-US" sz="700" u="none" strike="noStrike">
                          <a:effectLst/>
                        </a:rPr>
                        <a:t>16</a:t>
                      </a:r>
                      <a:endParaRPr lang="en-US" sz="700" b="0" i="0" u="none" strike="noStrike">
                        <a:effectLst/>
                        <a:latin typeface="Arial"/>
                      </a:endParaRPr>
                    </a:p>
                  </a:txBody>
                  <a:tcPr marL="7006" marR="7006" marT="7006" marB="0" anchor="b"/>
                </a:tc>
                <a:tc>
                  <a:txBody>
                    <a:bodyPr/>
                    <a:lstStyle/>
                    <a:p>
                      <a:pPr algn="ctr" fontAlgn="b"/>
                      <a:r>
                        <a:rPr lang="en-US" sz="700" u="none" strike="noStrike">
                          <a:effectLst/>
                        </a:rPr>
                        <a:t>17</a:t>
                      </a:r>
                      <a:endParaRPr lang="en-US" sz="700" b="0" i="0" u="none" strike="noStrike">
                        <a:effectLst/>
                        <a:latin typeface="Arial"/>
                      </a:endParaRPr>
                    </a:p>
                  </a:txBody>
                  <a:tcPr marL="7006" marR="7006" marT="7006" marB="0" anchor="b"/>
                </a:tc>
                <a:tc>
                  <a:txBody>
                    <a:bodyPr/>
                    <a:lstStyle/>
                    <a:p>
                      <a:pPr algn="ctr" fontAlgn="b"/>
                      <a:r>
                        <a:rPr lang="en-US" sz="700" u="none" strike="noStrike">
                          <a:effectLst/>
                        </a:rPr>
                        <a:t>18</a:t>
                      </a:r>
                      <a:endParaRPr lang="en-US" sz="700" b="0" i="0" u="none" strike="noStrike">
                        <a:effectLst/>
                        <a:latin typeface="Arial"/>
                      </a:endParaRPr>
                    </a:p>
                  </a:txBody>
                  <a:tcPr marL="7006" marR="7006" marT="7006" marB="0" anchor="b"/>
                </a:tc>
                <a:tc>
                  <a:txBody>
                    <a:bodyPr/>
                    <a:lstStyle/>
                    <a:p>
                      <a:pPr algn="ctr" fontAlgn="b"/>
                      <a:r>
                        <a:rPr lang="en-US" sz="700" u="none" strike="noStrike">
                          <a:effectLst/>
                        </a:rPr>
                        <a:t>19</a:t>
                      </a:r>
                      <a:endParaRPr lang="en-US" sz="700" b="0" i="0" u="none" strike="noStrike">
                        <a:effectLst/>
                        <a:latin typeface="Arial"/>
                      </a:endParaRPr>
                    </a:p>
                  </a:txBody>
                  <a:tcPr marL="7006" marR="7006" marT="7006" marB="0" anchor="b"/>
                </a:tc>
                <a:tc>
                  <a:txBody>
                    <a:bodyPr/>
                    <a:lstStyle/>
                    <a:p>
                      <a:pPr algn="ctr" fontAlgn="b"/>
                      <a:r>
                        <a:rPr lang="en-US" sz="700" u="none" strike="noStrike">
                          <a:effectLst/>
                        </a:rPr>
                        <a:t>20</a:t>
                      </a:r>
                      <a:endParaRPr lang="en-US" sz="700" b="0" i="0" u="none" strike="noStrike">
                        <a:effectLst/>
                        <a:latin typeface="Arial"/>
                      </a:endParaRPr>
                    </a:p>
                  </a:txBody>
                  <a:tcPr marL="7006" marR="7006" marT="7006" marB="0" anchor="b"/>
                </a:tc>
                <a:tc>
                  <a:txBody>
                    <a:bodyPr/>
                    <a:lstStyle/>
                    <a:p>
                      <a:pPr algn="ctr" fontAlgn="b"/>
                      <a:r>
                        <a:rPr lang="en-US" sz="700" u="none" strike="noStrike" dirty="0">
                          <a:effectLst/>
                        </a:rPr>
                        <a:t>Residual</a:t>
                      </a:r>
                      <a:endParaRPr lang="en-US" sz="700" b="0" i="0" u="none" strike="noStrike" dirty="0">
                        <a:effectLst/>
                        <a:latin typeface="Arial"/>
                      </a:endParaRPr>
                    </a:p>
                  </a:txBody>
                  <a:tcPr marL="7006" marR="7006" marT="7006" marB="0" anchor="b"/>
                </a:tc>
              </a:tr>
              <a:tr h="115787">
                <a:tc>
                  <a:txBody>
                    <a:bodyPr/>
                    <a:lstStyle/>
                    <a:p>
                      <a:pPr algn="l" fontAlgn="ctr"/>
                      <a:endParaRPr lang="en-US" sz="700" b="0" i="0" u="none" strike="noStrike">
                        <a:effectLst/>
                        <a:latin typeface="Arial"/>
                      </a:endParaRPr>
                    </a:p>
                  </a:txBody>
                  <a:tcPr marL="7006" marR="7006" marT="7006" marB="0" anchor="ctr"/>
                </a:tc>
                <a:tc>
                  <a:txBody>
                    <a:bodyPr/>
                    <a:lstStyle/>
                    <a:p>
                      <a:pPr algn="ctr" fontAlgn="b"/>
                      <a:r>
                        <a:rPr lang="en-US" sz="700" u="none" strike="noStrike">
                          <a:effectLst/>
                        </a:rPr>
                        <a:t>2026</a:t>
                      </a:r>
                      <a:endParaRPr lang="en-US" sz="700" b="0" i="0" u="none" strike="noStrike">
                        <a:effectLst/>
                        <a:latin typeface="Arial"/>
                      </a:endParaRPr>
                    </a:p>
                  </a:txBody>
                  <a:tcPr marL="7006" marR="7006" marT="7006" marB="0" anchor="b"/>
                </a:tc>
                <a:tc>
                  <a:txBody>
                    <a:bodyPr/>
                    <a:lstStyle/>
                    <a:p>
                      <a:pPr algn="ctr" fontAlgn="b"/>
                      <a:r>
                        <a:rPr lang="en-US" sz="700" u="none" strike="noStrike">
                          <a:effectLst/>
                        </a:rPr>
                        <a:t>2027</a:t>
                      </a:r>
                      <a:endParaRPr lang="en-US" sz="700" b="0" i="0" u="none" strike="noStrike">
                        <a:effectLst/>
                        <a:latin typeface="Arial"/>
                      </a:endParaRPr>
                    </a:p>
                  </a:txBody>
                  <a:tcPr marL="7006" marR="7006" marT="7006" marB="0" anchor="b"/>
                </a:tc>
                <a:tc>
                  <a:txBody>
                    <a:bodyPr/>
                    <a:lstStyle/>
                    <a:p>
                      <a:pPr algn="ctr" fontAlgn="b"/>
                      <a:r>
                        <a:rPr lang="en-US" sz="700" u="none" strike="noStrike">
                          <a:effectLst/>
                        </a:rPr>
                        <a:t>2028</a:t>
                      </a:r>
                      <a:endParaRPr lang="en-US" sz="700" b="0" i="0" u="none" strike="noStrike">
                        <a:effectLst/>
                        <a:latin typeface="Arial"/>
                      </a:endParaRPr>
                    </a:p>
                  </a:txBody>
                  <a:tcPr marL="7006" marR="7006" marT="7006" marB="0" anchor="b"/>
                </a:tc>
                <a:tc>
                  <a:txBody>
                    <a:bodyPr/>
                    <a:lstStyle/>
                    <a:p>
                      <a:pPr algn="ctr" fontAlgn="b"/>
                      <a:r>
                        <a:rPr lang="en-US" sz="700" u="none" strike="noStrike">
                          <a:effectLst/>
                        </a:rPr>
                        <a:t>2029</a:t>
                      </a:r>
                      <a:endParaRPr lang="en-US" sz="700" b="0" i="0" u="none" strike="noStrike">
                        <a:effectLst/>
                        <a:latin typeface="Arial"/>
                      </a:endParaRPr>
                    </a:p>
                  </a:txBody>
                  <a:tcPr marL="7006" marR="7006" marT="7006" marB="0" anchor="b"/>
                </a:tc>
                <a:tc>
                  <a:txBody>
                    <a:bodyPr/>
                    <a:lstStyle/>
                    <a:p>
                      <a:pPr algn="ctr" fontAlgn="b"/>
                      <a:r>
                        <a:rPr lang="en-US" sz="700" u="none" strike="noStrike">
                          <a:effectLst/>
                        </a:rPr>
                        <a:t>2030</a:t>
                      </a:r>
                      <a:endParaRPr lang="en-US" sz="700" b="0" i="0" u="none" strike="noStrike">
                        <a:effectLst/>
                        <a:latin typeface="Arial"/>
                      </a:endParaRPr>
                    </a:p>
                  </a:txBody>
                  <a:tcPr marL="7006" marR="7006" marT="7006" marB="0" anchor="b"/>
                </a:tc>
                <a:tc>
                  <a:txBody>
                    <a:bodyPr/>
                    <a:lstStyle/>
                    <a:p>
                      <a:pPr algn="ctr" fontAlgn="b"/>
                      <a:r>
                        <a:rPr lang="en-US" sz="700" u="none" strike="noStrike">
                          <a:effectLst/>
                        </a:rPr>
                        <a:t>2031</a:t>
                      </a:r>
                      <a:endParaRPr lang="en-US" sz="700" b="0" i="0" u="none" strike="noStrike">
                        <a:effectLst/>
                        <a:latin typeface="Arial"/>
                      </a:endParaRPr>
                    </a:p>
                  </a:txBody>
                  <a:tcPr marL="7006" marR="7006" marT="7006" marB="0" anchor="b"/>
                </a:tc>
                <a:tc>
                  <a:txBody>
                    <a:bodyPr/>
                    <a:lstStyle/>
                    <a:p>
                      <a:pPr algn="ctr" fontAlgn="b"/>
                      <a:r>
                        <a:rPr lang="en-US" sz="700" u="none" strike="noStrike">
                          <a:effectLst/>
                        </a:rPr>
                        <a:t>2032</a:t>
                      </a:r>
                      <a:endParaRPr lang="en-US" sz="700" b="0" i="0" u="none" strike="noStrike">
                        <a:effectLst/>
                        <a:latin typeface="Arial"/>
                      </a:endParaRPr>
                    </a:p>
                  </a:txBody>
                  <a:tcPr marL="7006" marR="7006" marT="7006" marB="0" anchor="b"/>
                </a:tc>
                <a:tc>
                  <a:txBody>
                    <a:bodyPr/>
                    <a:lstStyle/>
                    <a:p>
                      <a:pPr algn="ctr" fontAlgn="b"/>
                      <a:r>
                        <a:rPr lang="en-US" sz="700" u="none" strike="noStrike">
                          <a:effectLst/>
                        </a:rPr>
                        <a:t>2033</a:t>
                      </a:r>
                      <a:endParaRPr lang="en-US" sz="700" b="0" i="0" u="none" strike="noStrike">
                        <a:effectLst/>
                        <a:latin typeface="Arial"/>
                      </a:endParaRPr>
                    </a:p>
                  </a:txBody>
                  <a:tcPr marL="7006" marR="7006" marT="7006" marB="0" anchor="b"/>
                </a:tc>
                <a:tc>
                  <a:txBody>
                    <a:bodyPr/>
                    <a:lstStyle/>
                    <a:p>
                      <a:pPr algn="ctr" fontAlgn="b"/>
                      <a:r>
                        <a:rPr lang="en-US" sz="700" u="none" strike="noStrike">
                          <a:effectLst/>
                        </a:rPr>
                        <a:t>2034</a:t>
                      </a:r>
                      <a:endParaRPr lang="en-US" sz="700" b="0" i="0" u="none" strike="noStrike">
                        <a:effectLst/>
                        <a:latin typeface="Arial"/>
                      </a:endParaRPr>
                    </a:p>
                  </a:txBody>
                  <a:tcPr marL="7006" marR="7006" marT="7006" marB="0" anchor="b"/>
                </a:tc>
                <a:tc>
                  <a:txBody>
                    <a:bodyPr/>
                    <a:lstStyle/>
                    <a:p>
                      <a:pPr algn="ctr" fontAlgn="b"/>
                      <a:r>
                        <a:rPr lang="en-US" sz="700" u="none" strike="noStrike">
                          <a:effectLst/>
                        </a:rPr>
                        <a:t>2035</a:t>
                      </a:r>
                      <a:endParaRPr lang="en-US" sz="700" b="0" i="0" u="none" strike="noStrike">
                        <a:effectLst/>
                        <a:latin typeface="Arial"/>
                      </a:endParaRPr>
                    </a:p>
                  </a:txBody>
                  <a:tcPr marL="7006" marR="7006" marT="7006" marB="0" anchor="b"/>
                </a:tc>
                <a:tc>
                  <a:txBody>
                    <a:bodyPr/>
                    <a:lstStyle/>
                    <a:p>
                      <a:pPr algn="ctr" fontAlgn="b"/>
                      <a:r>
                        <a:rPr lang="en-US" sz="700" u="none" strike="noStrike">
                          <a:effectLst/>
                        </a:rPr>
                        <a:t>2036</a:t>
                      </a:r>
                      <a:endParaRPr lang="en-US" sz="700" b="0" i="0" u="none" strike="noStrike">
                        <a:effectLst/>
                        <a:latin typeface="Arial"/>
                      </a:endParaRPr>
                    </a:p>
                  </a:txBody>
                  <a:tcPr marL="7006" marR="7006" marT="7006" marB="0" anchor="b"/>
                </a:tc>
              </a:tr>
              <a:tr h="115787">
                <a:tc>
                  <a:txBody>
                    <a:bodyPr/>
                    <a:lstStyle/>
                    <a:p>
                      <a:pPr algn="l" fontAlgn="ctr"/>
                      <a:r>
                        <a:rPr lang="en-US" sz="700" u="none" strike="noStrike">
                          <a:effectLst/>
                        </a:rPr>
                        <a:t>Gross Potential Operating Income</a:t>
                      </a:r>
                      <a:endParaRPr lang="en-US" sz="700" b="0" i="0" u="none" strike="noStrike">
                        <a:effectLst/>
                        <a:latin typeface="Arial"/>
                      </a:endParaRPr>
                    </a:p>
                  </a:txBody>
                  <a:tcPr marL="7006" marR="7006" marT="7006" marB="0" anchor="ctr"/>
                </a:tc>
                <a:tc>
                  <a:txBody>
                    <a:bodyPr/>
                    <a:lstStyle/>
                    <a:p>
                      <a:pPr algn="l" fontAlgn="b"/>
                      <a:r>
                        <a:rPr lang="en-US" sz="700" u="none" strike="noStrike">
                          <a:effectLst/>
                        </a:rPr>
                        <a:t> $  1,920,127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$1,968,130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$2,017,333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$2,067,767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$2,119,461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$2,172,447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$2,226,758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$2,282,427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$2,339,488 </a:t>
                      </a:r>
                      <a:endParaRPr lang="en-US" sz="700" b="0" i="0" u="none" strike="noStrike">
                        <a:effectLst/>
                        <a:latin typeface="Arial"/>
                      </a:endParaRPr>
                    </a:p>
                  </a:txBody>
                  <a:tcPr marL="7006" marR="7006" marT="7006" marB="0" anchor="b"/>
                </a:tc>
                <a:tc>
                  <a:txBody>
                    <a:bodyPr/>
                    <a:lstStyle/>
                    <a:p>
                      <a:pPr algn="l" fontAlgn="b"/>
                      <a:r>
                        <a:rPr lang="en-US" sz="700" u="none" strike="noStrike" dirty="0">
                          <a:effectLst/>
                        </a:rPr>
                        <a:t> $  2,397,975 </a:t>
                      </a:r>
                      <a:endParaRPr lang="en-US" sz="700" b="0" i="0" u="none" strike="noStrike" dirty="0">
                        <a:effectLst/>
                        <a:latin typeface="Arial"/>
                      </a:endParaRPr>
                    </a:p>
                  </a:txBody>
                  <a:tcPr marL="7006" marR="7006" marT="7006" marB="0" anchor="b"/>
                </a:tc>
                <a:tc>
                  <a:txBody>
                    <a:bodyPr/>
                    <a:lstStyle/>
                    <a:p>
                      <a:pPr algn="l" fontAlgn="b"/>
                      <a:r>
                        <a:rPr lang="en-US" sz="700" u="none" strike="noStrike">
                          <a:effectLst/>
                        </a:rPr>
                        <a:t> $  2,457,925 </a:t>
                      </a:r>
                      <a:endParaRPr lang="en-US" sz="700" b="0" i="0" u="none" strike="noStrike">
                        <a:effectLst/>
                        <a:latin typeface="Arial"/>
                      </a:endParaRPr>
                    </a:p>
                  </a:txBody>
                  <a:tcPr marL="7006" marR="7006" marT="7006" marB="0" anchor="b"/>
                </a:tc>
              </a:tr>
              <a:tr h="115787">
                <a:tc>
                  <a:txBody>
                    <a:bodyPr/>
                    <a:lstStyle/>
                    <a:p>
                      <a:pPr algn="l" fontAlgn="ctr"/>
                      <a:r>
                        <a:rPr lang="en-US" sz="700" u="none" strike="noStrike">
                          <a:effectLst/>
                        </a:rPr>
                        <a:t>Vacancy &amp; Collection Loss</a:t>
                      </a:r>
                      <a:endParaRPr lang="en-US" sz="700" b="0" i="0" u="none" strike="noStrike">
                        <a:effectLst/>
                        <a:latin typeface="Arial"/>
                      </a:endParaRPr>
                    </a:p>
                  </a:txBody>
                  <a:tcPr marL="7006" marR="7006" marT="7006" marB="0" anchor="ctr"/>
                </a:tc>
                <a:tc>
                  <a:txBody>
                    <a:bodyPr/>
                    <a:lstStyle/>
                    <a:p>
                      <a:pPr algn="l" fontAlgn="b"/>
                      <a:r>
                        <a:rPr lang="en-US" sz="700" u="none" strike="noStrike">
                          <a:effectLst/>
                        </a:rPr>
                        <a:t> $    (192,013)</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(196,813)</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(201,733)</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(206,777)</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(211,946)</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(217,245)</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(222,676)</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(228,243)</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(233,949)</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(239,798)</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(245,792)</a:t>
                      </a:r>
                      <a:endParaRPr lang="en-US" sz="700" b="0" i="0" u="none" strike="noStrike">
                        <a:effectLst/>
                        <a:latin typeface="Arial"/>
                      </a:endParaRPr>
                    </a:p>
                  </a:txBody>
                  <a:tcPr marL="7006" marR="7006" marT="7006" marB="0" anchor="b"/>
                </a:tc>
              </a:tr>
              <a:tr h="115787">
                <a:tc>
                  <a:txBody>
                    <a:bodyPr/>
                    <a:lstStyle/>
                    <a:p>
                      <a:pPr algn="l" fontAlgn="ctr"/>
                      <a:r>
                        <a:rPr lang="en-US" sz="700" u="none" strike="noStrike">
                          <a:effectLst/>
                        </a:rPr>
                        <a:t>NOI</a:t>
                      </a:r>
                      <a:endParaRPr lang="en-US" sz="700" b="0" i="0" u="none" strike="noStrike">
                        <a:effectLst/>
                        <a:latin typeface="Arial"/>
                      </a:endParaRPr>
                    </a:p>
                  </a:txBody>
                  <a:tcPr marL="7006" marR="7006" marT="7006" marB="0" anchor="ctr"/>
                </a:tc>
                <a:tc>
                  <a:txBody>
                    <a:bodyPr/>
                    <a:lstStyle/>
                    <a:p>
                      <a:pPr algn="l" fontAlgn="b"/>
                      <a:r>
                        <a:rPr lang="en-US" sz="700" u="none" strike="noStrike">
                          <a:effectLst/>
                        </a:rPr>
                        <a:t> $  1,728,114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$1,771,317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$1,815,600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$1,860,990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$1,907,515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$1,955,203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$2,004,083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$2,054,185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$2,105,539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2,158,178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2,212,132 </a:t>
                      </a:r>
                      <a:endParaRPr lang="en-US" sz="700" b="0" i="0" u="none" strike="noStrike">
                        <a:effectLst/>
                        <a:latin typeface="Arial"/>
                      </a:endParaRPr>
                    </a:p>
                  </a:txBody>
                  <a:tcPr marL="7006" marR="7006" marT="7006" marB="0" anchor="b"/>
                </a:tc>
              </a:tr>
              <a:tr h="115787">
                <a:tc>
                  <a:txBody>
                    <a:bodyPr/>
                    <a:lstStyle/>
                    <a:p>
                      <a:pPr algn="l" fontAlgn="ctr"/>
                      <a:endParaRPr lang="en-US" sz="700" b="0" i="0" u="none" strike="noStrike">
                        <a:effectLst/>
                        <a:latin typeface="Arial"/>
                      </a:endParaRPr>
                    </a:p>
                  </a:txBody>
                  <a:tcPr marL="7006" marR="7006" marT="7006" marB="0" anchor="ctr"/>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r>
              <a:tr h="115787">
                <a:tc>
                  <a:txBody>
                    <a:bodyPr/>
                    <a:lstStyle/>
                    <a:p>
                      <a:pPr algn="l" fontAlgn="ctr"/>
                      <a:r>
                        <a:rPr lang="en-US" sz="700" u="none" strike="noStrike">
                          <a:effectLst/>
                        </a:rPr>
                        <a:t>Non-Reimbursable Operating Expenses</a:t>
                      </a:r>
                      <a:endParaRPr lang="en-US" sz="700" b="0" i="0" u="none" strike="noStrike">
                        <a:effectLst/>
                        <a:latin typeface="Arial"/>
                      </a:endParaRPr>
                    </a:p>
                  </a:txBody>
                  <a:tcPr marL="84071" marR="7006" marT="7006" marB="0" anchor="ctr"/>
                </a:tc>
                <a:tc>
                  <a:txBody>
                    <a:bodyPr/>
                    <a:lstStyle/>
                    <a:p>
                      <a:pPr algn="l" fontAlgn="b"/>
                      <a:r>
                        <a:rPr lang="en-US" sz="700" u="none" strike="noStrike">
                          <a:effectLst/>
                        </a:rPr>
                        <a:t> $     128,008 </a:t>
                      </a:r>
                      <a:endParaRPr lang="en-US" sz="700" b="0" i="0" u="none" strike="noStrike">
                        <a:effectLst/>
                        <a:latin typeface="Arial"/>
                      </a:endParaRPr>
                    </a:p>
                  </a:txBody>
                  <a:tcPr marL="7006" marR="7006" marT="7006" marB="0" anchor="b"/>
                </a:tc>
                <a:tc>
                  <a:txBody>
                    <a:bodyPr/>
                    <a:lstStyle/>
                    <a:p>
                      <a:pPr algn="l" fontAlgn="b"/>
                      <a:r>
                        <a:rPr lang="en-US" sz="700" u="none" strike="noStrike" dirty="0">
                          <a:effectLst/>
                        </a:rPr>
                        <a:t> $   131,209 </a:t>
                      </a:r>
                      <a:endParaRPr lang="en-US" sz="700" b="0" i="0" u="none" strike="noStrike" dirty="0">
                        <a:effectLst/>
                        <a:latin typeface="Arial"/>
                      </a:endParaRPr>
                    </a:p>
                  </a:txBody>
                  <a:tcPr marL="7006" marR="7006" marT="7006" marB="0" anchor="b"/>
                </a:tc>
                <a:tc>
                  <a:txBody>
                    <a:bodyPr/>
                    <a:lstStyle/>
                    <a:p>
                      <a:pPr algn="l" fontAlgn="b"/>
                      <a:r>
                        <a:rPr lang="en-US" sz="700" u="none" strike="noStrike">
                          <a:effectLst/>
                        </a:rPr>
                        <a:t> $   134,489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137,851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141,297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144,830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148,451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152,162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155,966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159,865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163,862 </a:t>
                      </a:r>
                      <a:endParaRPr lang="en-US" sz="700" b="0" i="0" u="none" strike="noStrike">
                        <a:effectLst/>
                        <a:latin typeface="Arial"/>
                      </a:endParaRPr>
                    </a:p>
                  </a:txBody>
                  <a:tcPr marL="7006" marR="7006" marT="7006" marB="0" anchor="b"/>
                </a:tc>
              </a:tr>
              <a:tr h="115787">
                <a:tc>
                  <a:txBody>
                    <a:bodyPr/>
                    <a:lstStyle/>
                    <a:p>
                      <a:pPr algn="l" fontAlgn="ctr"/>
                      <a:r>
                        <a:rPr lang="en-US" sz="700" u="none" strike="noStrike">
                          <a:effectLst/>
                        </a:rPr>
                        <a:t>Capital Costs</a:t>
                      </a:r>
                      <a:endParaRPr lang="en-US" sz="700" b="0" i="0" u="none" strike="noStrike">
                        <a:effectLst/>
                        <a:latin typeface="Arial"/>
                      </a:endParaRPr>
                    </a:p>
                  </a:txBody>
                  <a:tcPr marL="84071" marR="7006" marT="7006" marB="0" anchor="ctr"/>
                </a:tc>
                <a:tc>
                  <a:txBody>
                    <a:bodyPr/>
                    <a:lstStyle/>
                    <a:p>
                      <a:pPr algn="l" fontAlgn="b"/>
                      <a:r>
                        <a:rPr lang="en-US" sz="700" u="none" strike="noStrike">
                          <a:effectLst/>
                        </a:rPr>
                        <a:t> $      19,201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19,681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20,173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20,678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21,195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21,724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22,268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22,824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23,395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23,980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24,579 </a:t>
                      </a:r>
                      <a:endParaRPr lang="en-US" sz="700" b="0" i="0" u="none" strike="noStrike">
                        <a:effectLst/>
                        <a:latin typeface="Arial"/>
                      </a:endParaRPr>
                    </a:p>
                  </a:txBody>
                  <a:tcPr marL="7006" marR="7006" marT="7006" marB="0" anchor="b"/>
                </a:tc>
              </a:tr>
              <a:tr h="115787">
                <a:tc>
                  <a:txBody>
                    <a:bodyPr/>
                    <a:lstStyle/>
                    <a:p>
                      <a:pPr algn="l" fontAlgn="ctr"/>
                      <a:r>
                        <a:rPr lang="en-US" sz="700" u="none" strike="noStrike">
                          <a:effectLst/>
                        </a:rPr>
                        <a:t>Brokerage</a:t>
                      </a:r>
                      <a:endParaRPr lang="en-US" sz="700" b="0" i="0" u="none" strike="noStrike">
                        <a:effectLst/>
                        <a:latin typeface="Arial"/>
                      </a:endParaRPr>
                    </a:p>
                  </a:txBody>
                  <a:tcPr marL="84071" marR="7006" marT="7006" marB="0" anchor="ctr"/>
                </a:tc>
                <a:tc>
                  <a:txBody>
                    <a:bodyPr/>
                    <a:lstStyle/>
                    <a:p>
                      <a:pPr algn="l" fontAlgn="b"/>
                      <a:r>
                        <a:rPr lang="en-US" sz="700" u="none" strike="noStrike">
                          <a:effectLst/>
                        </a:rPr>
                        <a:t> $      11,521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11,809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12,104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12,407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12,717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13,035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13,361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13,695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14,037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14,388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14,748 </a:t>
                      </a:r>
                      <a:endParaRPr lang="en-US" sz="700" b="0" i="0" u="none" strike="noStrike">
                        <a:effectLst/>
                        <a:latin typeface="Arial"/>
                      </a:endParaRPr>
                    </a:p>
                  </a:txBody>
                  <a:tcPr marL="7006" marR="7006" marT="7006" marB="0" anchor="b"/>
                </a:tc>
              </a:tr>
              <a:tr h="115787">
                <a:tc>
                  <a:txBody>
                    <a:bodyPr/>
                    <a:lstStyle/>
                    <a:p>
                      <a:pPr algn="l" fontAlgn="ctr"/>
                      <a:r>
                        <a:rPr lang="en-US" sz="700" u="none" strike="noStrike">
                          <a:effectLst/>
                        </a:rPr>
                        <a:t>Tenant Improvements</a:t>
                      </a:r>
                      <a:endParaRPr lang="en-US" sz="700" b="0" i="0" u="none" strike="noStrike">
                        <a:effectLst/>
                        <a:latin typeface="Arial"/>
                      </a:endParaRPr>
                    </a:p>
                  </a:txBody>
                  <a:tcPr marL="84071" marR="7006" marT="7006" marB="0" anchor="ctr"/>
                </a:tc>
                <a:tc>
                  <a:txBody>
                    <a:bodyPr/>
                    <a:lstStyle/>
                    <a:p>
                      <a:pPr algn="l" fontAlgn="b"/>
                      <a:r>
                        <a:rPr lang="en-US" sz="700" u="none" strike="noStrike">
                          <a:effectLst/>
                        </a:rPr>
                        <a:t> $      75,000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75,000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75,000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75,000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75,000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75,000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75,000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75,000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75,000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75,000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75,000 </a:t>
                      </a:r>
                      <a:endParaRPr lang="en-US" sz="700" b="0" i="0" u="none" strike="noStrike">
                        <a:effectLst/>
                        <a:latin typeface="Arial"/>
                      </a:endParaRPr>
                    </a:p>
                  </a:txBody>
                  <a:tcPr marL="7006" marR="7006" marT="7006" marB="0" anchor="b"/>
                </a:tc>
              </a:tr>
              <a:tr h="115787">
                <a:tc>
                  <a:txBody>
                    <a:bodyPr/>
                    <a:lstStyle/>
                    <a:p>
                      <a:pPr algn="l" fontAlgn="ctr"/>
                      <a:r>
                        <a:rPr lang="en-US" sz="700" u="none" strike="noStrike">
                          <a:effectLst/>
                        </a:rPr>
                        <a:t>Total Expenses</a:t>
                      </a:r>
                      <a:endParaRPr lang="en-US" sz="700" b="0" i="0" u="none" strike="noStrike">
                        <a:effectLst/>
                        <a:latin typeface="Arial"/>
                      </a:endParaRPr>
                    </a:p>
                  </a:txBody>
                  <a:tcPr marL="7006" marR="7006" marT="7006" marB="0" anchor="ctr"/>
                </a:tc>
                <a:tc>
                  <a:txBody>
                    <a:bodyPr/>
                    <a:lstStyle/>
                    <a:p>
                      <a:pPr algn="l" fontAlgn="b"/>
                      <a:r>
                        <a:rPr lang="en-US" sz="700" u="none" strike="noStrike">
                          <a:effectLst/>
                        </a:rPr>
                        <a:t> $     233,730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237,699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241,766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245,935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250,209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254,589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259,079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263,681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268,398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273,233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278,188 </a:t>
                      </a:r>
                      <a:endParaRPr lang="en-US" sz="700" b="0" i="0" u="none" strike="noStrike">
                        <a:effectLst/>
                        <a:latin typeface="Arial"/>
                      </a:endParaRPr>
                    </a:p>
                  </a:txBody>
                  <a:tcPr marL="7006" marR="7006" marT="7006" marB="0" anchor="b"/>
                </a:tc>
              </a:tr>
              <a:tr h="115787">
                <a:tc>
                  <a:txBody>
                    <a:bodyPr/>
                    <a:lstStyle/>
                    <a:p>
                      <a:pPr algn="l" fontAlgn="ctr"/>
                      <a:endParaRPr lang="en-US" sz="700" b="0" i="0" u="none" strike="noStrike">
                        <a:effectLst/>
                        <a:latin typeface="Arial"/>
                      </a:endParaRPr>
                    </a:p>
                  </a:txBody>
                  <a:tcPr marL="84071" marR="7006" marT="7006" marB="0" anchor="ctr"/>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dirty="0">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r>
              <a:tr h="115787">
                <a:tc>
                  <a:txBody>
                    <a:bodyPr/>
                    <a:lstStyle/>
                    <a:p>
                      <a:pPr algn="l" fontAlgn="ctr"/>
                      <a:r>
                        <a:rPr lang="en-US" sz="700" u="none" strike="noStrike">
                          <a:effectLst/>
                        </a:rPr>
                        <a:t>Adjusted Net Income</a:t>
                      </a:r>
                      <a:endParaRPr lang="en-US" sz="700" b="0" i="0" u="none" strike="noStrike">
                        <a:effectLst/>
                        <a:latin typeface="Arial"/>
                      </a:endParaRPr>
                    </a:p>
                  </a:txBody>
                  <a:tcPr marL="7006" marR="7006" marT="7006" marB="0" anchor="ctr"/>
                </a:tc>
                <a:tc>
                  <a:txBody>
                    <a:bodyPr/>
                    <a:lstStyle/>
                    <a:p>
                      <a:pPr algn="l" fontAlgn="b"/>
                      <a:r>
                        <a:rPr lang="en-US" sz="700" u="none" strike="noStrike">
                          <a:effectLst/>
                        </a:rPr>
                        <a:t> $  1,494,384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$1,533,618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$1,573,834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$1,615,055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$1,657,306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$1,700,614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$1,745,004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$1,790,504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$1,837,142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1,884,945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1,933,944 </a:t>
                      </a:r>
                      <a:endParaRPr lang="en-US" sz="700" b="0" i="0" u="none" strike="noStrike">
                        <a:effectLst/>
                        <a:latin typeface="Arial"/>
                      </a:endParaRPr>
                    </a:p>
                  </a:txBody>
                  <a:tcPr marL="7006" marR="7006" marT="7006" marB="0" anchor="b"/>
                </a:tc>
              </a:tr>
              <a:tr h="115787">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r>
              <a:tr h="115787">
                <a:tc>
                  <a:txBody>
                    <a:bodyPr/>
                    <a:lstStyle/>
                    <a:p>
                      <a:pPr algn="l" fontAlgn="ctr"/>
                      <a:r>
                        <a:rPr lang="en-US" sz="700" u="none" strike="noStrike">
                          <a:effectLst/>
                        </a:rPr>
                        <a:t>Residual Cap Rate</a:t>
                      </a:r>
                      <a:endParaRPr lang="en-US" sz="700" b="0" i="0" u="none" strike="noStrike">
                        <a:effectLst/>
                        <a:latin typeface="Arial"/>
                      </a:endParaRPr>
                    </a:p>
                  </a:txBody>
                  <a:tcPr marL="7006" marR="7006" marT="7006" marB="0" anchor="ctr"/>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r" fontAlgn="b"/>
                      <a:r>
                        <a:rPr lang="en-US" sz="700" u="none" strike="noStrike">
                          <a:effectLst/>
                        </a:rPr>
                        <a:t>7.63%</a:t>
                      </a:r>
                      <a:endParaRPr lang="en-US" sz="700" b="0" i="0" u="none" strike="noStrike">
                        <a:effectLst/>
                        <a:latin typeface="Arial"/>
                      </a:endParaRPr>
                    </a:p>
                  </a:txBody>
                  <a:tcPr marL="7006" marR="7006" marT="7006" marB="0" anchor="b"/>
                </a:tc>
              </a:tr>
              <a:tr h="115787">
                <a:tc>
                  <a:txBody>
                    <a:bodyPr/>
                    <a:lstStyle/>
                    <a:p>
                      <a:pPr algn="l" fontAlgn="ctr"/>
                      <a:r>
                        <a:rPr lang="en-US" sz="700" u="none" strike="noStrike">
                          <a:effectLst/>
                        </a:rPr>
                        <a:t>Residual Expense Rate</a:t>
                      </a:r>
                      <a:endParaRPr lang="en-US" sz="700" b="0" i="0" u="none" strike="noStrike">
                        <a:effectLst/>
                        <a:latin typeface="Arial"/>
                      </a:endParaRPr>
                    </a:p>
                  </a:txBody>
                  <a:tcPr marL="7006" marR="7006" marT="7006" marB="0" anchor="ctr"/>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r" fontAlgn="b"/>
                      <a:r>
                        <a:rPr lang="en-US" sz="700" u="none" strike="noStrike">
                          <a:effectLst/>
                        </a:rPr>
                        <a:t>4.00%</a:t>
                      </a:r>
                      <a:endParaRPr lang="en-US" sz="700" b="0" i="0" u="none" strike="noStrike">
                        <a:effectLst/>
                        <a:latin typeface="Arial"/>
                      </a:endParaRPr>
                    </a:p>
                  </a:txBody>
                  <a:tcPr marL="7006" marR="7006" marT="7006" marB="0" anchor="b"/>
                </a:tc>
              </a:tr>
              <a:tr h="115787">
                <a:tc>
                  <a:txBody>
                    <a:bodyPr/>
                    <a:lstStyle/>
                    <a:p>
                      <a:pPr algn="l" fontAlgn="ctr"/>
                      <a:r>
                        <a:rPr lang="en-US" sz="700" u="none" strike="noStrike">
                          <a:effectLst/>
                        </a:rPr>
                        <a:t>Residual Value</a:t>
                      </a:r>
                      <a:endParaRPr lang="en-US" sz="700" b="0" i="0" u="none" strike="noStrike">
                        <a:effectLst/>
                        <a:latin typeface="Arial"/>
                      </a:endParaRPr>
                    </a:p>
                  </a:txBody>
                  <a:tcPr marL="7006" marR="7006" marT="7006" marB="0" anchor="ctr"/>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r>
                        <a:rPr lang="en-US" sz="700" u="none" strike="noStrike">
                          <a:effectLst/>
                        </a:rPr>
                        <a:t> $24,332,713 </a:t>
                      </a:r>
                      <a:endParaRPr lang="en-US" sz="700" b="0" i="0" u="none" strike="noStrike">
                        <a:effectLst/>
                        <a:latin typeface="Arial"/>
                      </a:endParaRPr>
                    </a:p>
                  </a:txBody>
                  <a:tcPr marL="7006" marR="7006" marT="7006" marB="0" anchor="b"/>
                </a:tc>
              </a:tr>
              <a:tr h="115787">
                <a:tc>
                  <a:txBody>
                    <a:bodyPr/>
                    <a:lstStyle/>
                    <a:p>
                      <a:pPr algn="l" fontAlgn="ctr"/>
                      <a:r>
                        <a:rPr lang="en-US" sz="700" u="none" strike="noStrike">
                          <a:effectLst/>
                        </a:rPr>
                        <a:t>Adjusted Net Income &amp; Net Residual</a:t>
                      </a:r>
                      <a:endParaRPr lang="en-US" sz="700" b="0" i="0" u="none" strike="noStrike">
                        <a:effectLst/>
                        <a:latin typeface="Arial"/>
                      </a:endParaRPr>
                    </a:p>
                  </a:txBody>
                  <a:tcPr marL="7006" marR="7006" marT="7006" marB="0" anchor="ctr"/>
                </a:tc>
                <a:tc>
                  <a:txBody>
                    <a:bodyPr/>
                    <a:lstStyle/>
                    <a:p>
                      <a:pPr algn="l" fontAlgn="b"/>
                      <a:r>
                        <a:rPr lang="en-US" sz="700" u="none" strike="noStrike">
                          <a:effectLst/>
                        </a:rPr>
                        <a:t> $  1,494,384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$1,533,618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$1,573,834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$1,615,055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$1,657,306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$1,700,614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$1,745,004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$1,790,504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$1,837,142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$26,217,658 </a:t>
                      </a:r>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r>
              <a:tr h="115787">
                <a:tc>
                  <a:txBody>
                    <a:bodyPr/>
                    <a:lstStyle/>
                    <a:p>
                      <a:pPr algn="l" fontAlgn="ctr"/>
                      <a:endParaRPr lang="en-US" sz="700" b="0" i="0" u="none" strike="noStrike">
                        <a:effectLst/>
                        <a:latin typeface="Arial"/>
                      </a:endParaRPr>
                    </a:p>
                  </a:txBody>
                  <a:tcPr marL="7006" marR="7006" marT="7006" marB="0" anchor="ctr"/>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r>
              <a:tr h="115787">
                <a:tc>
                  <a:txBody>
                    <a:bodyPr/>
                    <a:lstStyle/>
                    <a:p>
                      <a:pPr algn="l" fontAlgn="ctr"/>
                      <a:r>
                        <a:rPr lang="en-US" sz="700" u="none" strike="noStrike">
                          <a:effectLst/>
                        </a:rPr>
                        <a:t>Discount Factor</a:t>
                      </a:r>
                      <a:endParaRPr lang="en-US" sz="700" b="0" i="0" u="none" strike="noStrike">
                        <a:effectLst/>
                        <a:latin typeface="Arial"/>
                      </a:endParaRPr>
                    </a:p>
                  </a:txBody>
                  <a:tcPr marL="7006" marR="7006" marT="7006" marB="0" anchor="ctr"/>
                </a:tc>
                <a:tc>
                  <a:txBody>
                    <a:bodyPr/>
                    <a:lstStyle/>
                    <a:p>
                      <a:pPr algn="r" fontAlgn="b"/>
                      <a:r>
                        <a:rPr lang="en-US" sz="700" u="none" strike="noStrike">
                          <a:effectLst/>
                        </a:rPr>
                        <a:t>0.428883</a:t>
                      </a:r>
                      <a:endParaRPr lang="en-US" sz="700" b="0" i="0" u="none" strike="noStrike">
                        <a:effectLst/>
                        <a:latin typeface="Arial"/>
                      </a:endParaRPr>
                    </a:p>
                  </a:txBody>
                  <a:tcPr marL="7006" marR="7006" marT="7006" marB="0" anchor="b"/>
                </a:tc>
                <a:tc>
                  <a:txBody>
                    <a:bodyPr/>
                    <a:lstStyle/>
                    <a:p>
                      <a:pPr algn="r" fontAlgn="b"/>
                      <a:r>
                        <a:rPr lang="en-US" sz="700" u="none" strike="noStrike">
                          <a:effectLst/>
                        </a:rPr>
                        <a:t>0.397114</a:t>
                      </a:r>
                      <a:endParaRPr lang="en-US" sz="700" b="0" i="0" u="none" strike="noStrike">
                        <a:effectLst/>
                        <a:latin typeface="Arial"/>
                      </a:endParaRPr>
                    </a:p>
                  </a:txBody>
                  <a:tcPr marL="7006" marR="7006" marT="7006" marB="0" anchor="b"/>
                </a:tc>
                <a:tc>
                  <a:txBody>
                    <a:bodyPr/>
                    <a:lstStyle/>
                    <a:p>
                      <a:pPr algn="r" fontAlgn="b"/>
                      <a:r>
                        <a:rPr lang="en-US" sz="700" u="none" strike="noStrike">
                          <a:effectLst/>
                        </a:rPr>
                        <a:t>0.367698</a:t>
                      </a:r>
                      <a:endParaRPr lang="en-US" sz="700" b="0" i="0" u="none" strike="noStrike">
                        <a:effectLst/>
                        <a:latin typeface="Arial"/>
                      </a:endParaRPr>
                    </a:p>
                  </a:txBody>
                  <a:tcPr marL="7006" marR="7006" marT="7006" marB="0" anchor="b"/>
                </a:tc>
                <a:tc>
                  <a:txBody>
                    <a:bodyPr/>
                    <a:lstStyle/>
                    <a:p>
                      <a:pPr algn="r" fontAlgn="b"/>
                      <a:r>
                        <a:rPr lang="en-US" sz="700" u="none" strike="noStrike">
                          <a:effectLst/>
                        </a:rPr>
                        <a:t>0.340461</a:t>
                      </a:r>
                      <a:endParaRPr lang="en-US" sz="700" b="0" i="0" u="none" strike="noStrike">
                        <a:effectLst/>
                        <a:latin typeface="Arial"/>
                      </a:endParaRPr>
                    </a:p>
                  </a:txBody>
                  <a:tcPr marL="7006" marR="7006" marT="7006" marB="0" anchor="b"/>
                </a:tc>
                <a:tc>
                  <a:txBody>
                    <a:bodyPr/>
                    <a:lstStyle/>
                    <a:p>
                      <a:pPr algn="r" fontAlgn="b"/>
                      <a:r>
                        <a:rPr lang="en-US" sz="700" u="none" strike="noStrike">
                          <a:effectLst/>
                        </a:rPr>
                        <a:t>0.315242</a:t>
                      </a:r>
                      <a:endParaRPr lang="en-US" sz="700" b="0" i="0" u="none" strike="noStrike">
                        <a:effectLst/>
                        <a:latin typeface="Arial"/>
                      </a:endParaRPr>
                    </a:p>
                  </a:txBody>
                  <a:tcPr marL="7006" marR="7006" marT="7006" marB="0" anchor="b"/>
                </a:tc>
                <a:tc>
                  <a:txBody>
                    <a:bodyPr/>
                    <a:lstStyle/>
                    <a:p>
                      <a:pPr algn="r" fontAlgn="b"/>
                      <a:r>
                        <a:rPr lang="en-US" sz="700" u="none" strike="noStrike">
                          <a:effectLst/>
                        </a:rPr>
                        <a:t>0.29189</a:t>
                      </a:r>
                      <a:endParaRPr lang="en-US" sz="700" b="0" i="0" u="none" strike="noStrike">
                        <a:effectLst/>
                        <a:latin typeface="Arial"/>
                      </a:endParaRPr>
                    </a:p>
                  </a:txBody>
                  <a:tcPr marL="7006" marR="7006" marT="7006" marB="0" anchor="b"/>
                </a:tc>
                <a:tc>
                  <a:txBody>
                    <a:bodyPr/>
                    <a:lstStyle/>
                    <a:p>
                      <a:pPr algn="r" fontAlgn="b"/>
                      <a:r>
                        <a:rPr lang="en-US" sz="700" u="none" strike="noStrike">
                          <a:effectLst/>
                        </a:rPr>
                        <a:t>0.270269</a:t>
                      </a:r>
                      <a:endParaRPr lang="en-US" sz="700" b="0" i="0" u="none" strike="noStrike">
                        <a:effectLst/>
                        <a:latin typeface="Arial"/>
                      </a:endParaRPr>
                    </a:p>
                  </a:txBody>
                  <a:tcPr marL="7006" marR="7006" marT="7006" marB="0" anchor="b"/>
                </a:tc>
                <a:tc>
                  <a:txBody>
                    <a:bodyPr/>
                    <a:lstStyle/>
                    <a:p>
                      <a:pPr algn="r" fontAlgn="b"/>
                      <a:r>
                        <a:rPr lang="en-US" sz="700" u="none" strike="noStrike">
                          <a:effectLst/>
                        </a:rPr>
                        <a:t>0.250249</a:t>
                      </a:r>
                      <a:endParaRPr lang="en-US" sz="700" b="0" i="0" u="none" strike="noStrike">
                        <a:effectLst/>
                        <a:latin typeface="Arial"/>
                      </a:endParaRPr>
                    </a:p>
                  </a:txBody>
                  <a:tcPr marL="7006" marR="7006" marT="7006" marB="0" anchor="b"/>
                </a:tc>
                <a:tc>
                  <a:txBody>
                    <a:bodyPr/>
                    <a:lstStyle/>
                    <a:p>
                      <a:pPr algn="r" fontAlgn="b"/>
                      <a:r>
                        <a:rPr lang="en-US" sz="700" u="none" strike="noStrike">
                          <a:effectLst/>
                        </a:rPr>
                        <a:t>0.231712</a:t>
                      </a:r>
                      <a:endParaRPr lang="en-US" sz="700" b="0" i="0" u="none" strike="noStrike">
                        <a:effectLst/>
                        <a:latin typeface="Arial"/>
                      </a:endParaRPr>
                    </a:p>
                  </a:txBody>
                  <a:tcPr marL="7006" marR="7006" marT="7006" marB="0" anchor="b"/>
                </a:tc>
                <a:tc>
                  <a:txBody>
                    <a:bodyPr/>
                    <a:lstStyle/>
                    <a:p>
                      <a:pPr algn="r" fontAlgn="b"/>
                      <a:r>
                        <a:rPr lang="en-US" sz="700" u="none" strike="noStrike">
                          <a:effectLst/>
                        </a:rPr>
                        <a:t>0.214548</a:t>
                      </a:r>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r>
              <a:tr h="115787">
                <a:tc>
                  <a:txBody>
                    <a:bodyPr/>
                    <a:lstStyle/>
                    <a:p>
                      <a:pPr algn="l" fontAlgn="ctr"/>
                      <a:r>
                        <a:rPr lang="en-US" sz="700" u="none" strike="noStrike">
                          <a:effectLst/>
                        </a:rPr>
                        <a:t>Discounted Cash Flow</a:t>
                      </a:r>
                      <a:endParaRPr lang="en-US" sz="700" b="0" i="0" u="none" strike="noStrike">
                        <a:effectLst/>
                        <a:latin typeface="Arial"/>
                      </a:endParaRPr>
                    </a:p>
                  </a:txBody>
                  <a:tcPr marL="7006" marR="7006" marT="7006" marB="0" anchor="ctr"/>
                </a:tc>
                <a:tc>
                  <a:txBody>
                    <a:bodyPr/>
                    <a:lstStyle/>
                    <a:p>
                      <a:pPr algn="l" fontAlgn="b"/>
                      <a:r>
                        <a:rPr lang="en-US" sz="700" u="none" strike="noStrike">
                          <a:effectLst/>
                        </a:rPr>
                        <a:t> $     640,916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609,021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578,696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549,863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522,452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496,392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471,620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448,072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425,688 </a:t>
                      </a:r>
                      <a:endParaRPr lang="en-US" sz="700" b="0" i="0" u="none" strike="noStrike">
                        <a:effectLst/>
                        <a:latin typeface="Arial"/>
                      </a:endParaRPr>
                    </a:p>
                  </a:txBody>
                  <a:tcPr marL="7006" marR="7006" marT="7006" marB="0" anchor="b"/>
                </a:tc>
                <a:tc>
                  <a:txBody>
                    <a:bodyPr/>
                    <a:lstStyle/>
                    <a:p>
                      <a:pPr algn="l" fontAlgn="b"/>
                      <a:r>
                        <a:rPr lang="en-US" sz="700" u="none" strike="noStrike">
                          <a:effectLst/>
                        </a:rPr>
                        <a:t> $  5,624,946 </a:t>
                      </a:r>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r>
              <a:tr h="115787">
                <a:tc>
                  <a:txBody>
                    <a:bodyPr/>
                    <a:lstStyle/>
                    <a:p>
                      <a:pPr algn="l" fontAlgn="ctr"/>
                      <a:endParaRPr lang="en-US" sz="700" b="0" i="0" u="none" strike="noStrike">
                        <a:effectLst/>
                        <a:latin typeface="Arial"/>
                      </a:endParaRPr>
                    </a:p>
                  </a:txBody>
                  <a:tcPr marL="7006" marR="7006" marT="7006" marB="0" anchor="ctr"/>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r>
              <a:tr h="115787">
                <a:tc>
                  <a:txBody>
                    <a:bodyPr/>
                    <a:lstStyle/>
                    <a:p>
                      <a:pPr algn="l" fontAlgn="ctr"/>
                      <a:r>
                        <a:rPr lang="en-US" sz="700" u="none" strike="noStrike">
                          <a:effectLst/>
                        </a:rPr>
                        <a:t>Present Value</a:t>
                      </a:r>
                      <a:endParaRPr lang="en-US" sz="700" b="0" i="0" u="none" strike="noStrike">
                        <a:effectLst/>
                        <a:latin typeface="Arial"/>
                      </a:endParaRPr>
                    </a:p>
                  </a:txBody>
                  <a:tcPr marL="7006" marR="7006" marT="7006" marB="0" anchor="ctr"/>
                </a:tc>
                <a:tc>
                  <a:txBody>
                    <a:bodyPr/>
                    <a:lstStyle/>
                    <a:p>
                      <a:pPr algn="l" fontAlgn="b"/>
                      <a:r>
                        <a:rPr lang="en-US" sz="700" u="none" strike="noStrike">
                          <a:effectLst/>
                        </a:rPr>
                        <a:t> $18,900,000 </a:t>
                      </a:r>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a:effectLst/>
                        <a:latin typeface="Arial"/>
                      </a:endParaRPr>
                    </a:p>
                  </a:txBody>
                  <a:tcPr marL="7006" marR="7006" marT="7006" marB="0" anchor="b"/>
                </a:tc>
                <a:tc>
                  <a:txBody>
                    <a:bodyPr/>
                    <a:lstStyle/>
                    <a:p>
                      <a:pPr algn="l" fontAlgn="b"/>
                      <a:endParaRPr lang="en-US" sz="700" b="0" i="0" u="none" strike="noStrike" dirty="0">
                        <a:effectLst/>
                        <a:latin typeface="Arial"/>
                      </a:endParaRPr>
                    </a:p>
                  </a:txBody>
                  <a:tcPr marL="7006" marR="7006" marT="7006" marB="0" anchor="b"/>
                </a:tc>
              </a:tr>
            </a:tbl>
          </a:graphicData>
        </a:graphic>
      </p:graphicFrame>
    </p:spTree>
    <p:extLst>
      <p:ext uri="{BB962C8B-B14F-4D97-AF65-F5344CB8AC3E}">
        <p14:creationId xmlns:p14="http://schemas.microsoft.com/office/powerpoint/2010/main" val="9874547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lstStyle/>
          <a:p>
            <a:r>
              <a:rPr lang="en-US" dirty="0" smtClean="0"/>
              <a:t>Example #2 DCF</a:t>
            </a:r>
            <a:endParaRPr lang="en-US" dirty="0"/>
          </a:p>
        </p:txBody>
      </p:sp>
      <p:graphicFrame>
        <p:nvGraphicFramePr>
          <p:cNvPr id="6" name="Content Placeholder 5"/>
          <p:cNvGraphicFramePr>
            <a:graphicFrameLocks noGrp="1"/>
          </p:cNvGraphicFramePr>
          <p:nvPr>
            <p:ph sz="quarter" idx="1"/>
            <p:extLst/>
          </p:nvPr>
        </p:nvGraphicFramePr>
        <p:xfrm>
          <a:off x="381000" y="990600"/>
          <a:ext cx="8229601" cy="2463616"/>
        </p:xfrm>
        <a:graphic>
          <a:graphicData uri="http://schemas.openxmlformats.org/drawingml/2006/table">
            <a:tbl>
              <a:tblPr>
                <a:tableStyleId>{5C22544A-7EE6-4342-B048-85BDC9FD1C3A}</a:tableStyleId>
              </a:tblPr>
              <a:tblGrid>
                <a:gridCol w="1899337"/>
                <a:gridCol w="673541"/>
                <a:gridCol w="660640"/>
                <a:gridCol w="660640"/>
                <a:gridCol w="619349"/>
                <a:gridCol w="619349"/>
                <a:gridCol w="619349"/>
                <a:gridCol w="619349"/>
                <a:gridCol w="619349"/>
                <a:gridCol w="619349"/>
                <a:gridCol w="619349"/>
              </a:tblGrid>
              <a:tr h="92091">
                <a:tc>
                  <a:txBody>
                    <a:bodyPr/>
                    <a:lstStyle/>
                    <a:p>
                      <a:pPr algn="l" fontAlgn="b"/>
                      <a:endParaRPr lang="en-US" sz="800" b="0" i="0" u="none" strike="noStrike" dirty="0">
                        <a:effectLst/>
                        <a:latin typeface="Arial"/>
                      </a:endParaRPr>
                    </a:p>
                  </a:txBody>
                  <a:tcPr marL="7744" marR="7744" marT="7744" marB="0" anchor="b"/>
                </a:tc>
                <a:tc>
                  <a:txBody>
                    <a:bodyPr/>
                    <a:lstStyle/>
                    <a:p>
                      <a:pPr algn="ctr" fontAlgn="b"/>
                      <a:r>
                        <a:rPr lang="en-US" sz="800" u="none" strike="noStrike">
                          <a:effectLst/>
                        </a:rPr>
                        <a:t>1</a:t>
                      </a:r>
                      <a:endParaRPr lang="en-US" sz="800" b="0" i="0" u="none" strike="noStrike">
                        <a:effectLst/>
                        <a:latin typeface="Arial"/>
                      </a:endParaRPr>
                    </a:p>
                  </a:txBody>
                  <a:tcPr marL="7744" marR="7744" marT="7744" marB="0" anchor="b"/>
                </a:tc>
                <a:tc>
                  <a:txBody>
                    <a:bodyPr/>
                    <a:lstStyle/>
                    <a:p>
                      <a:pPr algn="ctr" fontAlgn="b"/>
                      <a:r>
                        <a:rPr lang="en-US" sz="800" u="none" strike="noStrike">
                          <a:effectLst/>
                        </a:rPr>
                        <a:t>2</a:t>
                      </a:r>
                      <a:endParaRPr lang="en-US" sz="800" b="0" i="0" u="none" strike="noStrike">
                        <a:effectLst/>
                        <a:latin typeface="Arial"/>
                      </a:endParaRPr>
                    </a:p>
                  </a:txBody>
                  <a:tcPr marL="7744" marR="7744" marT="7744" marB="0" anchor="b"/>
                </a:tc>
                <a:tc>
                  <a:txBody>
                    <a:bodyPr/>
                    <a:lstStyle/>
                    <a:p>
                      <a:pPr algn="ctr" fontAlgn="b"/>
                      <a:r>
                        <a:rPr lang="en-US" sz="800" u="none" strike="noStrike">
                          <a:effectLst/>
                        </a:rPr>
                        <a:t>3</a:t>
                      </a:r>
                      <a:endParaRPr lang="en-US" sz="800" b="0" i="0" u="none" strike="noStrike">
                        <a:effectLst/>
                        <a:latin typeface="Arial"/>
                      </a:endParaRPr>
                    </a:p>
                  </a:txBody>
                  <a:tcPr marL="7744" marR="7744" marT="7744" marB="0" anchor="b"/>
                </a:tc>
                <a:tc>
                  <a:txBody>
                    <a:bodyPr/>
                    <a:lstStyle/>
                    <a:p>
                      <a:pPr algn="ctr" fontAlgn="b"/>
                      <a:r>
                        <a:rPr lang="en-US" sz="800" u="none" strike="noStrike">
                          <a:effectLst/>
                        </a:rPr>
                        <a:t>4</a:t>
                      </a:r>
                      <a:endParaRPr lang="en-US" sz="800" b="0" i="0" u="none" strike="noStrike">
                        <a:effectLst/>
                        <a:latin typeface="Arial"/>
                      </a:endParaRPr>
                    </a:p>
                  </a:txBody>
                  <a:tcPr marL="7744" marR="7744" marT="7744" marB="0" anchor="b"/>
                </a:tc>
                <a:tc>
                  <a:txBody>
                    <a:bodyPr/>
                    <a:lstStyle/>
                    <a:p>
                      <a:pPr algn="ctr" fontAlgn="b"/>
                      <a:r>
                        <a:rPr lang="en-US" sz="800" u="none" strike="noStrike">
                          <a:effectLst/>
                        </a:rPr>
                        <a:t>5</a:t>
                      </a:r>
                      <a:endParaRPr lang="en-US" sz="800" b="0" i="0" u="none" strike="noStrike">
                        <a:effectLst/>
                        <a:latin typeface="Arial"/>
                      </a:endParaRPr>
                    </a:p>
                  </a:txBody>
                  <a:tcPr marL="7744" marR="7744" marT="7744" marB="0" anchor="b"/>
                </a:tc>
                <a:tc>
                  <a:txBody>
                    <a:bodyPr/>
                    <a:lstStyle/>
                    <a:p>
                      <a:pPr algn="ctr" fontAlgn="b"/>
                      <a:r>
                        <a:rPr lang="en-US" sz="800" u="none" strike="noStrike">
                          <a:effectLst/>
                        </a:rPr>
                        <a:t>6</a:t>
                      </a:r>
                      <a:endParaRPr lang="en-US" sz="800" b="0" i="0" u="none" strike="noStrike">
                        <a:effectLst/>
                        <a:latin typeface="Arial"/>
                      </a:endParaRPr>
                    </a:p>
                  </a:txBody>
                  <a:tcPr marL="7744" marR="7744" marT="7744" marB="0" anchor="b"/>
                </a:tc>
                <a:tc>
                  <a:txBody>
                    <a:bodyPr/>
                    <a:lstStyle/>
                    <a:p>
                      <a:pPr algn="ctr" fontAlgn="b"/>
                      <a:r>
                        <a:rPr lang="en-US" sz="800" u="none" strike="noStrike">
                          <a:effectLst/>
                        </a:rPr>
                        <a:t>7</a:t>
                      </a:r>
                      <a:endParaRPr lang="en-US" sz="800" b="0" i="0" u="none" strike="noStrike">
                        <a:effectLst/>
                        <a:latin typeface="Arial"/>
                      </a:endParaRPr>
                    </a:p>
                  </a:txBody>
                  <a:tcPr marL="7744" marR="7744" marT="7744" marB="0" anchor="b"/>
                </a:tc>
                <a:tc>
                  <a:txBody>
                    <a:bodyPr/>
                    <a:lstStyle/>
                    <a:p>
                      <a:pPr algn="ctr" fontAlgn="b"/>
                      <a:r>
                        <a:rPr lang="en-US" sz="800" u="none" strike="noStrike">
                          <a:effectLst/>
                        </a:rPr>
                        <a:t>8</a:t>
                      </a:r>
                      <a:endParaRPr lang="en-US" sz="800" b="0" i="0" u="none" strike="noStrike">
                        <a:effectLst/>
                        <a:latin typeface="Arial"/>
                      </a:endParaRPr>
                    </a:p>
                  </a:txBody>
                  <a:tcPr marL="7744" marR="7744" marT="7744" marB="0" anchor="b"/>
                </a:tc>
                <a:tc>
                  <a:txBody>
                    <a:bodyPr/>
                    <a:lstStyle/>
                    <a:p>
                      <a:pPr algn="ctr" fontAlgn="b"/>
                      <a:r>
                        <a:rPr lang="en-US" sz="800" u="none" strike="noStrike">
                          <a:effectLst/>
                        </a:rPr>
                        <a:t>9</a:t>
                      </a:r>
                      <a:endParaRPr lang="en-US" sz="800" b="0" i="0" u="none" strike="noStrike">
                        <a:effectLst/>
                        <a:latin typeface="Arial"/>
                      </a:endParaRPr>
                    </a:p>
                  </a:txBody>
                  <a:tcPr marL="7744" marR="7744" marT="7744" marB="0" anchor="b"/>
                </a:tc>
                <a:tc>
                  <a:txBody>
                    <a:bodyPr/>
                    <a:lstStyle/>
                    <a:p>
                      <a:pPr algn="ctr" fontAlgn="b"/>
                      <a:r>
                        <a:rPr lang="en-US" sz="800" u="none" strike="noStrike">
                          <a:effectLst/>
                        </a:rPr>
                        <a:t>10</a:t>
                      </a:r>
                      <a:endParaRPr lang="en-US" sz="800" b="0" i="0" u="none" strike="noStrike">
                        <a:effectLst/>
                        <a:latin typeface="Arial"/>
                      </a:endParaRPr>
                    </a:p>
                  </a:txBody>
                  <a:tcPr marL="7744" marR="7744" marT="7744" marB="0" anchor="b"/>
                </a:tc>
              </a:tr>
              <a:tr h="92091">
                <a:tc>
                  <a:txBody>
                    <a:bodyPr/>
                    <a:lstStyle/>
                    <a:p>
                      <a:pPr algn="l" fontAlgn="ctr"/>
                      <a:endParaRPr lang="en-US" sz="800" b="0" i="0" u="none" strike="noStrike">
                        <a:effectLst/>
                        <a:latin typeface="Arial"/>
                      </a:endParaRPr>
                    </a:p>
                  </a:txBody>
                  <a:tcPr marL="7744" marR="7744" marT="7744" marB="0" anchor="ctr"/>
                </a:tc>
                <a:tc>
                  <a:txBody>
                    <a:bodyPr/>
                    <a:lstStyle/>
                    <a:p>
                      <a:pPr algn="ctr" fontAlgn="b"/>
                      <a:r>
                        <a:rPr lang="en-US" sz="800" u="none" strike="noStrike">
                          <a:effectLst/>
                        </a:rPr>
                        <a:t>2016</a:t>
                      </a:r>
                      <a:endParaRPr lang="en-US" sz="800" b="0" i="0" u="none" strike="noStrike">
                        <a:effectLst/>
                        <a:latin typeface="Arial"/>
                      </a:endParaRPr>
                    </a:p>
                  </a:txBody>
                  <a:tcPr marL="7744" marR="7744" marT="7744" marB="0" anchor="b"/>
                </a:tc>
                <a:tc>
                  <a:txBody>
                    <a:bodyPr/>
                    <a:lstStyle/>
                    <a:p>
                      <a:pPr algn="ctr" fontAlgn="b"/>
                      <a:r>
                        <a:rPr lang="en-US" sz="800" u="none" strike="noStrike">
                          <a:effectLst/>
                        </a:rPr>
                        <a:t>2017</a:t>
                      </a:r>
                      <a:endParaRPr lang="en-US" sz="800" b="0" i="0" u="none" strike="noStrike">
                        <a:effectLst/>
                        <a:latin typeface="Arial"/>
                      </a:endParaRPr>
                    </a:p>
                  </a:txBody>
                  <a:tcPr marL="7744" marR="7744" marT="7744" marB="0" anchor="b"/>
                </a:tc>
                <a:tc>
                  <a:txBody>
                    <a:bodyPr/>
                    <a:lstStyle/>
                    <a:p>
                      <a:pPr algn="ctr" fontAlgn="b"/>
                      <a:r>
                        <a:rPr lang="en-US" sz="800" u="none" strike="noStrike">
                          <a:effectLst/>
                        </a:rPr>
                        <a:t>2018</a:t>
                      </a:r>
                      <a:endParaRPr lang="en-US" sz="800" b="0" i="0" u="none" strike="noStrike">
                        <a:effectLst/>
                        <a:latin typeface="Arial"/>
                      </a:endParaRPr>
                    </a:p>
                  </a:txBody>
                  <a:tcPr marL="7744" marR="7744" marT="7744" marB="0" anchor="b"/>
                </a:tc>
                <a:tc>
                  <a:txBody>
                    <a:bodyPr/>
                    <a:lstStyle/>
                    <a:p>
                      <a:pPr algn="ctr" fontAlgn="b"/>
                      <a:r>
                        <a:rPr lang="en-US" sz="800" u="none" strike="noStrike">
                          <a:effectLst/>
                        </a:rPr>
                        <a:t>2019</a:t>
                      </a:r>
                      <a:endParaRPr lang="en-US" sz="800" b="0" i="0" u="none" strike="noStrike">
                        <a:effectLst/>
                        <a:latin typeface="Arial"/>
                      </a:endParaRPr>
                    </a:p>
                  </a:txBody>
                  <a:tcPr marL="7744" marR="7744" marT="7744" marB="0" anchor="b"/>
                </a:tc>
                <a:tc>
                  <a:txBody>
                    <a:bodyPr/>
                    <a:lstStyle/>
                    <a:p>
                      <a:pPr algn="ctr" fontAlgn="b"/>
                      <a:r>
                        <a:rPr lang="en-US" sz="800" u="none" strike="noStrike">
                          <a:effectLst/>
                        </a:rPr>
                        <a:t>2020</a:t>
                      </a:r>
                      <a:endParaRPr lang="en-US" sz="800" b="0" i="0" u="none" strike="noStrike">
                        <a:effectLst/>
                        <a:latin typeface="Arial"/>
                      </a:endParaRPr>
                    </a:p>
                  </a:txBody>
                  <a:tcPr marL="7744" marR="7744" marT="7744" marB="0" anchor="b"/>
                </a:tc>
                <a:tc>
                  <a:txBody>
                    <a:bodyPr/>
                    <a:lstStyle/>
                    <a:p>
                      <a:pPr algn="ctr" fontAlgn="b"/>
                      <a:r>
                        <a:rPr lang="en-US" sz="800" u="none" strike="noStrike">
                          <a:effectLst/>
                        </a:rPr>
                        <a:t>2021</a:t>
                      </a:r>
                      <a:endParaRPr lang="en-US" sz="800" b="0" i="0" u="none" strike="noStrike">
                        <a:effectLst/>
                        <a:latin typeface="Arial"/>
                      </a:endParaRPr>
                    </a:p>
                  </a:txBody>
                  <a:tcPr marL="7744" marR="7744" marT="7744" marB="0" anchor="b"/>
                </a:tc>
                <a:tc>
                  <a:txBody>
                    <a:bodyPr/>
                    <a:lstStyle/>
                    <a:p>
                      <a:pPr algn="ctr" fontAlgn="b"/>
                      <a:r>
                        <a:rPr lang="en-US" sz="800" u="none" strike="noStrike">
                          <a:effectLst/>
                        </a:rPr>
                        <a:t>2022</a:t>
                      </a:r>
                      <a:endParaRPr lang="en-US" sz="800" b="0" i="0" u="none" strike="noStrike">
                        <a:effectLst/>
                        <a:latin typeface="Arial"/>
                      </a:endParaRPr>
                    </a:p>
                  </a:txBody>
                  <a:tcPr marL="7744" marR="7744" marT="7744" marB="0" anchor="b"/>
                </a:tc>
                <a:tc>
                  <a:txBody>
                    <a:bodyPr/>
                    <a:lstStyle/>
                    <a:p>
                      <a:pPr algn="ctr" fontAlgn="b"/>
                      <a:r>
                        <a:rPr lang="en-US" sz="800" u="none" strike="noStrike">
                          <a:effectLst/>
                        </a:rPr>
                        <a:t>2023</a:t>
                      </a:r>
                      <a:endParaRPr lang="en-US" sz="800" b="0" i="0" u="none" strike="noStrike">
                        <a:effectLst/>
                        <a:latin typeface="Arial"/>
                      </a:endParaRPr>
                    </a:p>
                  </a:txBody>
                  <a:tcPr marL="7744" marR="7744" marT="7744" marB="0" anchor="b"/>
                </a:tc>
                <a:tc>
                  <a:txBody>
                    <a:bodyPr/>
                    <a:lstStyle/>
                    <a:p>
                      <a:pPr algn="ctr" fontAlgn="b"/>
                      <a:r>
                        <a:rPr lang="en-US" sz="800" u="none" strike="noStrike">
                          <a:effectLst/>
                        </a:rPr>
                        <a:t>2024</a:t>
                      </a:r>
                      <a:endParaRPr lang="en-US" sz="800" b="0" i="0" u="none" strike="noStrike">
                        <a:effectLst/>
                        <a:latin typeface="Arial"/>
                      </a:endParaRPr>
                    </a:p>
                  </a:txBody>
                  <a:tcPr marL="7744" marR="7744" marT="7744" marB="0" anchor="b"/>
                </a:tc>
                <a:tc>
                  <a:txBody>
                    <a:bodyPr/>
                    <a:lstStyle/>
                    <a:p>
                      <a:pPr algn="ctr" fontAlgn="b"/>
                      <a:r>
                        <a:rPr lang="en-US" sz="800" u="none" strike="noStrike">
                          <a:effectLst/>
                        </a:rPr>
                        <a:t>2025</a:t>
                      </a:r>
                      <a:endParaRPr lang="en-US" sz="800" b="0" i="0" u="none" strike="noStrike">
                        <a:effectLst/>
                        <a:latin typeface="Arial"/>
                      </a:endParaRPr>
                    </a:p>
                  </a:txBody>
                  <a:tcPr marL="7744" marR="7744" marT="7744" marB="0" anchor="b"/>
                </a:tc>
              </a:tr>
              <a:tr h="111376">
                <a:tc>
                  <a:txBody>
                    <a:bodyPr/>
                    <a:lstStyle/>
                    <a:p>
                      <a:pPr algn="l" fontAlgn="ctr"/>
                      <a:r>
                        <a:rPr lang="en-US" sz="800" u="none" strike="noStrike">
                          <a:effectLst/>
                        </a:rPr>
                        <a:t>Gross Potential Operating Income</a:t>
                      </a:r>
                      <a:endParaRPr lang="en-US" sz="800" b="0" i="0" u="none" strike="noStrike">
                        <a:effectLst/>
                        <a:latin typeface="Arial"/>
                      </a:endParaRPr>
                    </a:p>
                  </a:txBody>
                  <a:tcPr marL="7744" marR="7744" marT="7744" marB="0" anchor="ctr"/>
                </a:tc>
                <a:tc>
                  <a:txBody>
                    <a:bodyPr/>
                    <a:lstStyle/>
                    <a:p>
                      <a:pPr algn="l" fontAlgn="b"/>
                      <a:r>
                        <a:rPr lang="en-US" sz="800" u="none" strike="noStrike">
                          <a:effectLst/>
                        </a:rPr>
                        <a:t> $  1,500,000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1,500,000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1,500,000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$1,500,000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$1,537,500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$1,575,938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$1,615,336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$1,655,719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$1,697,112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$1,739,540 </a:t>
                      </a:r>
                      <a:endParaRPr lang="en-US" sz="800" b="0" i="0" u="none" strike="noStrike">
                        <a:effectLst/>
                        <a:latin typeface="Arial"/>
                      </a:endParaRPr>
                    </a:p>
                  </a:txBody>
                  <a:tcPr marL="7744" marR="7744" marT="7744" marB="0" anchor="b"/>
                </a:tc>
              </a:tr>
              <a:tr h="111376">
                <a:tc>
                  <a:txBody>
                    <a:bodyPr/>
                    <a:lstStyle/>
                    <a:p>
                      <a:pPr algn="l" fontAlgn="ctr"/>
                      <a:r>
                        <a:rPr lang="en-US" sz="800" u="none" strike="noStrike">
                          <a:effectLst/>
                        </a:rPr>
                        <a:t>Vacancy &amp; Collection Loss</a:t>
                      </a:r>
                      <a:endParaRPr lang="en-US" sz="800" b="0" i="0" u="none" strike="noStrike">
                        <a:effectLst/>
                        <a:latin typeface="Arial"/>
                      </a:endParaRPr>
                    </a:p>
                  </a:txBody>
                  <a:tcPr marL="7744" marR="7744" marT="7744" marB="0" anchor="ctr"/>
                </a:tc>
                <a:tc>
                  <a:txBody>
                    <a:bodyPr/>
                    <a:lstStyle/>
                    <a:p>
                      <a:pPr algn="l" fontAlgn="b"/>
                      <a:r>
                        <a:rPr lang="en-US" sz="800" u="none" strike="noStrike">
                          <a:effectLst/>
                        </a:rPr>
                        <a:t> $ (1,500,000)</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(1,500,000)</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(1,500,000)</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(150,000)</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(153,750)</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(157,594)</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(161,534)</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(165,572)</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(169,711)</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(173,954)</a:t>
                      </a:r>
                      <a:endParaRPr lang="en-US" sz="800" b="0" i="0" u="none" strike="noStrike">
                        <a:effectLst/>
                        <a:latin typeface="Arial"/>
                      </a:endParaRPr>
                    </a:p>
                  </a:txBody>
                  <a:tcPr marL="7744" marR="7744" marT="7744" marB="0" anchor="b"/>
                </a:tc>
              </a:tr>
              <a:tr h="111376">
                <a:tc>
                  <a:txBody>
                    <a:bodyPr/>
                    <a:lstStyle/>
                    <a:p>
                      <a:pPr algn="l" fontAlgn="ctr"/>
                      <a:r>
                        <a:rPr lang="en-US" sz="800" u="none" strike="noStrike">
                          <a:effectLst/>
                        </a:rPr>
                        <a:t>NOI</a:t>
                      </a:r>
                      <a:endParaRPr lang="en-US" sz="800" b="0" i="0" u="none" strike="noStrike">
                        <a:effectLst/>
                        <a:latin typeface="Arial"/>
                      </a:endParaRPr>
                    </a:p>
                  </a:txBody>
                  <a:tcPr marL="7744" marR="7744" marT="7744" marB="0" anchor="ctr"/>
                </a:tc>
                <a:tc>
                  <a:txBody>
                    <a:bodyPr/>
                    <a:lstStyle/>
                    <a:p>
                      <a:pPr algn="l" fontAlgn="b"/>
                      <a:r>
                        <a:rPr lang="en-US" sz="800" u="none" strike="noStrike">
                          <a:effectLst/>
                        </a:rPr>
                        <a:t> $             -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$1,350,000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$1,383,750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$1,418,344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$1,453,802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$1,490,147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$1,527,401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$1,565,586 </a:t>
                      </a:r>
                      <a:endParaRPr lang="en-US" sz="800" b="0" i="0" u="none" strike="noStrike">
                        <a:effectLst/>
                        <a:latin typeface="Arial"/>
                      </a:endParaRPr>
                    </a:p>
                  </a:txBody>
                  <a:tcPr marL="7744" marR="7744" marT="7744" marB="0" anchor="b"/>
                </a:tc>
              </a:tr>
              <a:tr h="92091">
                <a:tc>
                  <a:txBody>
                    <a:bodyPr/>
                    <a:lstStyle/>
                    <a:p>
                      <a:pPr algn="l" fontAlgn="ctr"/>
                      <a:endParaRPr lang="en-US" sz="800" b="0" i="0" u="none" strike="noStrike">
                        <a:effectLst/>
                        <a:latin typeface="Arial"/>
                      </a:endParaRPr>
                    </a:p>
                  </a:txBody>
                  <a:tcPr marL="92931" marR="7744" marT="7744" marB="0" anchor="ctr"/>
                </a:tc>
                <a:tc>
                  <a:txBody>
                    <a:bodyPr/>
                    <a:lstStyle/>
                    <a:p>
                      <a:pPr algn="l" fontAlgn="b"/>
                      <a:endParaRPr lang="en-US" sz="800" b="0" i="0" u="none" strike="noStrike">
                        <a:effectLst/>
                        <a:latin typeface="Arial"/>
                      </a:endParaRPr>
                    </a:p>
                  </a:txBody>
                  <a:tcPr marL="7744" marR="7744" marT="7744" marB="0" anchor="b"/>
                </a:tc>
                <a:tc>
                  <a:txBody>
                    <a:bodyPr/>
                    <a:lstStyle/>
                    <a:p>
                      <a:pPr algn="l" fontAlgn="b"/>
                      <a:endParaRPr lang="en-US" sz="800" b="0" i="0" u="none" strike="noStrike">
                        <a:effectLst/>
                        <a:latin typeface="Arial"/>
                      </a:endParaRPr>
                    </a:p>
                  </a:txBody>
                  <a:tcPr marL="7744" marR="7744" marT="7744" marB="0" anchor="b"/>
                </a:tc>
                <a:tc>
                  <a:txBody>
                    <a:bodyPr/>
                    <a:lstStyle/>
                    <a:p>
                      <a:pPr algn="l" fontAlgn="b"/>
                      <a:endParaRPr lang="en-US" sz="800" b="0" i="0" u="none" strike="noStrike">
                        <a:effectLst/>
                        <a:latin typeface="Arial"/>
                      </a:endParaRPr>
                    </a:p>
                  </a:txBody>
                  <a:tcPr marL="7744" marR="7744" marT="7744" marB="0" anchor="b"/>
                </a:tc>
                <a:tc>
                  <a:txBody>
                    <a:bodyPr/>
                    <a:lstStyle/>
                    <a:p>
                      <a:pPr algn="l" fontAlgn="b"/>
                      <a:endParaRPr lang="en-US" sz="800" b="0" i="0" u="none" strike="noStrike">
                        <a:effectLst/>
                        <a:latin typeface="Arial"/>
                      </a:endParaRPr>
                    </a:p>
                  </a:txBody>
                  <a:tcPr marL="7744" marR="7744" marT="7744" marB="0" anchor="b"/>
                </a:tc>
                <a:tc>
                  <a:txBody>
                    <a:bodyPr/>
                    <a:lstStyle/>
                    <a:p>
                      <a:pPr algn="l" fontAlgn="b"/>
                      <a:endParaRPr lang="en-US" sz="800" b="0" i="0" u="none" strike="noStrike">
                        <a:effectLst/>
                        <a:latin typeface="Arial"/>
                      </a:endParaRPr>
                    </a:p>
                  </a:txBody>
                  <a:tcPr marL="7744" marR="7744" marT="7744" marB="0" anchor="b"/>
                </a:tc>
                <a:tc>
                  <a:txBody>
                    <a:bodyPr/>
                    <a:lstStyle/>
                    <a:p>
                      <a:pPr algn="l" fontAlgn="b"/>
                      <a:endParaRPr lang="en-US" sz="800" b="0" i="0" u="none" strike="noStrike">
                        <a:effectLst/>
                        <a:latin typeface="Arial"/>
                      </a:endParaRPr>
                    </a:p>
                  </a:txBody>
                  <a:tcPr marL="7744" marR="7744" marT="7744" marB="0" anchor="b"/>
                </a:tc>
                <a:tc>
                  <a:txBody>
                    <a:bodyPr/>
                    <a:lstStyle/>
                    <a:p>
                      <a:pPr algn="l" fontAlgn="b"/>
                      <a:endParaRPr lang="en-US" sz="800" b="0" i="0" u="none" strike="noStrike">
                        <a:effectLst/>
                        <a:latin typeface="Arial"/>
                      </a:endParaRPr>
                    </a:p>
                  </a:txBody>
                  <a:tcPr marL="7744" marR="7744" marT="7744" marB="0" anchor="b"/>
                </a:tc>
                <a:tc>
                  <a:txBody>
                    <a:bodyPr/>
                    <a:lstStyle/>
                    <a:p>
                      <a:pPr algn="l" fontAlgn="b"/>
                      <a:endParaRPr lang="en-US" sz="800" b="0" i="0" u="none" strike="noStrike">
                        <a:effectLst/>
                        <a:latin typeface="Arial"/>
                      </a:endParaRPr>
                    </a:p>
                  </a:txBody>
                  <a:tcPr marL="7744" marR="7744" marT="7744" marB="0" anchor="b"/>
                </a:tc>
                <a:tc>
                  <a:txBody>
                    <a:bodyPr/>
                    <a:lstStyle/>
                    <a:p>
                      <a:pPr algn="l" fontAlgn="b"/>
                      <a:endParaRPr lang="en-US" sz="800" b="0" i="0" u="none" strike="noStrike">
                        <a:effectLst/>
                        <a:latin typeface="Arial"/>
                      </a:endParaRPr>
                    </a:p>
                  </a:txBody>
                  <a:tcPr marL="7744" marR="7744" marT="7744" marB="0" anchor="b"/>
                </a:tc>
                <a:tc>
                  <a:txBody>
                    <a:bodyPr/>
                    <a:lstStyle/>
                    <a:p>
                      <a:pPr algn="l" fontAlgn="b"/>
                      <a:endParaRPr lang="en-US" sz="800" b="0" i="0" u="none" strike="noStrike">
                        <a:effectLst/>
                        <a:latin typeface="Arial"/>
                      </a:endParaRPr>
                    </a:p>
                  </a:txBody>
                  <a:tcPr marL="7744" marR="7744" marT="7744" marB="0" anchor="b"/>
                </a:tc>
              </a:tr>
              <a:tr h="111376">
                <a:tc>
                  <a:txBody>
                    <a:bodyPr/>
                    <a:lstStyle/>
                    <a:p>
                      <a:pPr algn="l" fontAlgn="ctr"/>
                      <a:r>
                        <a:rPr lang="en-US" sz="800" u="none" strike="noStrike">
                          <a:effectLst/>
                        </a:rPr>
                        <a:t>Non-Reimbursable Operating Expenses</a:t>
                      </a:r>
                      <a:endParaRPr lang="en-US" sz="800" b="0" i="0" u="none" strike="noStrike">
                        <a:effectLst/>
                        <a:latin typeface="Arial"/>
                      </a:endParaRPr>
                    </a:p>
                  </a:txBody>
                  <a:tcPr marL="92931" marR="7744" marT="7744" marB="0" anchor="ctr"/>
                </a:tc>
                <a:tc>
                  <a:txBody>
                    <a:bodyPr/>
                    <a:lstStyle/>
                    <a:p>
                      <a:pPr algn="l" fontAlgn="b"/>
                      <a:r>
                        <a:rPr lang="en-US" sz="800" u="none" strike="noStrike">
                          <a:effectLst/>
                        </a:rPr>
                        <a:t> $     100,000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102,500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105,063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107,689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110,381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113,141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115,969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118,869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121,840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124,886 </a:t>
                      </a:r>
                      <a:endParaRPr lang="en-US" sz="800" b="0" i="0" u="none" strike="noStrike">
                        <a:effectLst/>
                        <a:latin typeface="Arial"/>
                      </a:endParaRPr>
                    </a:p>
                  </a:txBody>
                  <a:tcPr marL="7744" marR="7744" marT="7744" marB="0" anchor="b"/>
                </a:tc>
              </a:tr>
              <a:tr h="111376">
                <a:tc>
                  <a:txBody>
                    <a:bodyPr/>
                    <a:lstStyle/>
                    <a:p>
                      <a:pPr algn="l" fontAlgn="ctr"/>
                      <a:r>
                        <a:rPr lang="en-US" sz="800" u="none" strike="noStrike">
                          <a:effectLst/>
                        </a:rPr>
                        <a:t>Capital Costs</a:t>
                      </a:r>
                      <a:endParaRPr lang="en-US" sz="800" b="0" i="0" u="none" strike="noStrike">
                        <a:effectLst/>
                        <a:latin typeface="Arial"/>
                      </a:endParaRPr>
                    </a:p>
                  </a:txBody>
                  <a:tcPr marL="92931" marR="7744" marT="7744" marB="0" anchor="ctr"/>
                </a:tc>
                <a:tc>
                  <a:txBody>
                    <a:bodyPr/>
                    <a:lstStyle/>
                    <a:p>
                      <a:pPr algn="l" fontAlgn="b"/>
                      <a:r>
                        <a:rPr lang="en-US" sz="800" u="none" strike="noStrike">
                          <a:effectLst/>
                        </a:rPr>
                        <a:t> $       15,000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15,000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15,000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15,000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15,375 </a:t>
                      </a:r>
                      <a:endParaRPr lang="en-US" sz="800" b="0" i="0" u="none" strike="noStrike">
                        <a:effectLst/>
                        <a:latin typeface="Arial"/>
                      </a:endParaRPr>
                    </a:p>
                  </a:txBody>
                  <a:tcPr marL="7744" marR="7744" marT="7744" marB="0" anchor="b"/>
                </a:tc>
                <a:tc>
                  <a:txBody>
                    <a:bodyPr/>
                    <a:lstStyle/>
                    <a:p>
                      <a:pPr algn="l" fontAlgn="b"/>
                      <a:r>
                        <a:rPr lang="en-US" sz="800" u="none" strike="noStrike" dirty="0">
                          <a:effectLst/>
                        </a:rPr>
                        <a:t> $     15,759 </a:t>
                      </a:r>
                      <a:endParaRPr lang="en-US" sz="800" b="0" i="0" u="none" strike="noStrike" dirty="0">
                        <a:effectLst/>
                        <a:latin typeface="Arial"/>
                      </a:endParaRPr>
                    </a:p>
                  </a:txBody>
                  <a:tcPr marL="7744" marR="7744" marT="7744" marB="0" anchor="b"/>
                </a:tc>
                <a:tc>
                  <a:txBody>
                    <a:bodyPr/>
                    <a:lstStyle/>
                    <a:p>
                      <a:pPr algn="l" fontAlgn="b"/>
                      <a:r>
                        <a:rPr lang="en-US" sz="800" u="none" strike="noStrike">
                          <a:effectLst/>
                        </a:rPr>
                        <a:t> $     16,153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16,557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16,971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17,395 </a:t>
                      </a:r>
                      <a:endParaRPr lang="en-US" sz="800" b="0" i="0" u="none" strike="noStrike">
                        <a:effectLst/>
                        <a:latin typeface="Arial"/>
                      </a:endParaRPr>
                    </a:p>
                  </a:txBody>
                  <a:tcPr marL="7744" marR="7744" marT="7744" marB="0" anchor="b"/>
                </a:tc>
              </a:tr>
              <a:tr h="111376">
                <a:tc>
                  <a:txBody>
                    <a:bodyPr/>
                    <a:lstStyle/>
                    <a:p>
                      <a:pPr algn="l" fontAlgn="ctr"/>
                      <a:r>
                        <a:rPr lang="en-US" sz="800" u="none" strike="noStrike">
                          <a:effectLst/>
                        </a:rPr>
                        <a:t>Brokerage</a:t>
                      </a:r>
                      <a:endParaRPr lang="en-US" sz="800" b="0" i="0" u="none" strike="noStrike">
                        <a:effectLst/>
                        <a:latin typeface="Arial"/>
                      </a:endParaRPr>
                    </a:p>
                  </a:txBody>
                  <a:tcPr marL="92931" marR="7744" marT="7744" marB="0" anchor="ctr"/>
                </a:tc>
                <a:tc>
                  <a:txBody>
                    <a:bodyPr/>
                    <a:lstStyle/>
                    <a:p>
                      <a:pPr algn="l" fontAlgn="b"/>
                      <a:r>
                        <a:rPr lang="en-US" sz="800" u="none" strike="noStrike">
                          <a:effectLst/>
                        </a:rPr>
                        <a:t> $             -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90,000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9,000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9,225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9,456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9,692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9,934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10,183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10,437 </a:t>
                      </a:r>
                      <a:endParaRPr lang="en-US" sz="800" b="0" i="0" u="none" strike="noStrike">
                        <a:effectLst/>
                        <a:latin typeface="Arial"/>
                      </a:endParaRPr>
                    </a:p>
                  </a:txBody>
                  <a:tcPr marL="7744" marR="7744" marT="7744" marB="0" anchor="b"/>
                </a:tc>
              </a:tr>
              <a:tr h="111376">
                <a:tc>
                  <a:txBody>
                    <a:bodyPr/>
                    <a:lstStyle/>
                    <a:p>
                      <a:pPr algn="l" fontAlgn="ctr"/>
                      <a:r>
                        <a:rPr lang="en-US" sz="800" u="none" strike="noStrike">
                          <a:effectLst/>
                        </a:rPr>
                        <a:t>Tenant Improvements</a:t>
                      </a:r>
                      <a:endParaRPr lang="en-US" sz="800" b="0" i="0" u="none" strike="noStrike">
                        <a:effectLst/>
                        <a:latin typeface="Arial"/>
                      </a:endParaRPr>
                    </a:p>
                  </a:txBody>
                  <a:tcPr marL="92931" marR="7744" marT="7744" marB="0" anchor="ctr"/>
                </a:tc>
                <a:tc>
                  <a:txBody>
                    <a:bodyPr/>
                    <a:lstStyle/>
                    <a:p>
                      <a:pPr algn="l" fontAlgn="b"/>
                      <a:r>
                        <a:rPr lang="en-US" sz="800" u="none" strike="noStrike">
                          <a:effectLst/>
                        </a:rPr>
                        <a:t> $             -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750,000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75,000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75,000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75,000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75,000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75,000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75,000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75,000 </a:t>
                      </a:r>
                      <a:endParaRPr lang="en-US" sz="800" b="0" i="0" u="none" strike="noStrike">
                        <a:effectLst/>
                        <a:latin typeface="Arial"/>
                      </a:endParaRPr>
                    </a:p>
                  </a:txBody>
                  <a:tcPr marL="7744" marR="7744" marT="7744" marB="0" anchor="b"/>
                </a:tc>
              </a:tr>
              <a:tr h="111376">
                <a:tc>
                  <a:txBody>
                    <a:bodyPr/>
                    <a:lstStyle/>
                    <a:p>
                      <a:pPr algn="l" fontAlgn="ctr"/>
                      <a:r>
                        <a:rPr lang="en-US" sz="800" u="none" strike="noStrike">
                          <a:effectLst/>
                        </a:rPr>
                        <a:t>Total Expenses</a:t>
                      </a:r>
                      <a:endParaRPr lang="en-US" sz="800" b="0" i="0" u="none" strike="noStrike">
                        <a:effectLst/>
                        <a:latin typeface="Arial"/>
                      </a:endParaRPr>
                    </a:p>
                  </a:txBody>
                  <a:tcPr marL="7744" marR="7744" marT="7744" marB="0" anchor="ctr"/>
                </a:tc>
                <a:tc>
                  <a:txBody>
                    <a:bodyPr/>
                    <a:lstStyle/>
                    <a:p>
                      <a:pPr algn="l" fontAlgn="b"/>
                      <a:r>
                        <a:rPr lang="en-US" sz="800" u="none" strike="noStrike">
                          <a:effectLst/>
                        </a:rPr>
                        <a:t> $     115,000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117,500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960,063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206,689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209,981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213,356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216,815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220,360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223,994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227,719 </a:t>
                      </a:r>
                      <a:endParaRPr lang="en-US" sz="800" b="0" i="0" u="none" strike="noStrike">
                        <a:effectLst/>
                        <a:latin typeface="Arial"/>
                      </a:endParaRPr>
                    </a:p>
                  </a:txBody>
                  <a:tcPr marL="7744" marR="7744" marT="7744" marB="0" anchor="b"/>
                </a:tc>
              </a:tr>
              <a:tr h="111376">
                <a:tc>
                  <a:txBody>
                    <a:bodyPr/>
                    <a:lstStyle/>
                    <a:p>
                      <a:pPr algn="l" fontAlgn="ctr"/>
                      <a:r>
                        <a:rPr lang="en-US" sz="800" u="none" strike="noStrike" dirty="0">
                          <a:effectLst/>
                        </a:rPr>
                        <a:t>Adjusted Net Income</a:t>
                      </a:r>
                      <a:endParaRPr lang="en-US" sz="800" b="0" i="0" u="none" strike="noStrike" dirty="0">
                        <a:effectLst/>
                        <a:latin typeface="Arial"/>
                      </a:endParaRPr>
                    </a:p>
                  </a:txBody>
                  <a:tcPr marL="7744" marR="7744" marT="7744" marB="0" anchor="ctr"/>
                </a:tc>
                <a:tc>
                  <a:txBody>
                    <a:bodyPr/>
                    <a:lstStyle/>
                    <a:p>
                      <a:pPr algn="l" fontAlgn="b"/>
                      <a:r>
                        <a:rPr lang="en-US" sz="800" u="none" strike="noStrike">
                          <a:effectLst/>
                        </a:rPr>
                        <a:t> $    (115,000)</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(117,500)</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(960,063)</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$1,143,311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$1,173,769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$1,204,988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$1,236,988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$1,269,787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$1,303,407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$1,337,867 </a:t>
                      </a:r>
                      <a:endParaRPr lang="en-US" sz="800" b="0" i="0" u="none" strike="noStrike">
                        <a:effectLst/>
                        <a:latin typeface="Arial"/>
                      </a:endParaRPr>
                    </a:p>
                  </a:txBody>
                  <a:tcPr marL="7744" marR="7744" marT="7744" marB="0" anchor="b"/>
                </a:tc>
              </a:tr>
              <a:tr h="92091">
                <a:tc>
                  <a:txBody>
                    <a:bodyPr/>
                    <a:lstStyle/>
                    <a:p>
                      <a:pPr algn="l" fontAlgn="ctr"/>
                      <a:r>
                        <a:rPr lang="en-US" sz="800" u="none" strike="noStrike" dirty="0">
                          <a:effectLst/>
                        </a:rPr>
                        <a:t>Residual Cap Rate</a:t>
                      </a:r>
                      <a:endParaRPr lang="en-US" sz="800" b="0" i="0" u="none" strike="noStrike" dirty="0">
                        <a:effectLst/>
                        <a:latin typeface="Arial"/>
                      </a:endParaRPr>
                    </a:p>
                  </a:txBody>
                  <a:tcPr marL="7744" marR="7744" marT="7744" marB="0" anchor="ctr"/>
                </a:tc>
                <a:tc>
                  <a:txBody>
                    <a:bodyPr/>
                    <a:lstStyle/>
                    <a:p>
                      <a:pPr algn="l" fontAlgn="b"/>
                      <a:endParaRPr lang="en-US" sz="800" b="0" i="0" u="none" strike="noStrike">
                        <a:effectLst/>
                        <a:latin typeface="Arial"/>
                      </a:endParaRPr>
                    </a:p>
                  </a:txBody>
                  <a:tcPr marL="7744" marR="7744" marT="7744" marB="0" anchor="b"/>
                </a:tc>
                <a:tc>
                  <a:txBody>
                    <a:bodyPr/>
                    <a:lstStyle/>
                    <a:p>
                      <a:pPr algn="l" fontAlgn="b"/>
                      <a:endParaRPr lang="en-US" sz="800" b="0" i="0" u="none" strike="noStrike">
                        <a:effectLst/>
                        <a:latin typeface="Arial"/>
                      </a:endParaRPr>
                    </a:p>
                  </a:txBody>
                  <a:tcPr marL="7744" marR="7744" marT="7744" marB="0" anchor="b"/>
                </a:tc>
                <a:tc>
                  <a:txBody>
                    <a:bodyPr/>
                    <a:lstStyle/>
                    <a:p>
                      <a:pPr algn="l" fontAlgn="b"/>
                      <a:endParaRPr lang="en-US" sz="800" b="0" i="0" u="none" strike="noStrike">
                        <a:effectLst/>
                        <a:latin typeface="Arial"/>
                      </a:endParaRPr>
                    </a:p>
                  </a:txBody>
                  <a:tcPr marL="7744" marR="7744" marT="7744" marB="0" anchor="b"/>
                </a:tc>
                <a:tc>
                  <a:txBody>
                    <a:bodyPr/>
                    <a:lstStyle/>
                    <a:p>
                      <a:pPr algn="l" fontAlgn="b"/>
                      <a:endParaRPr lang="en-US" sz="800" b="0" i="0" u="none" strike="noStrike">
                        <a:effectLst/>
                        <a:latin typeface="Arial"/>
                      </a:endParaRPr>
                    </a:p>
                  </a:txBody>
                  <a:tcPr marL="7744" marR="7744" marT="7744" marB="0" anchor="b"/>
                </a:tc>
                <a:tc>
                  <a:txBody>
                    <a:bodyPr/>
                    <a:lstStyle/>
                    <a:p>
                      <a:pPr algn="l" fontAlgn="b"/>
                      <a:endParaRPr lang="en-US" sz="800" b="0" i="0" u="none" strike="noStrike">
                        <a:effectLst/>
                        <a:latin typeface="Arial"/>
                      </a:endParaRPr>
                    </a:p>
                  </a:txBody>
                  <a:tcPr marL="7744" marR="7744" marT="7744" marB="0" anchor="b"/>
                </a:tc>
                <a:tc>
                  <a:txBody>
                    <a:bodyPr/>
                    <a:lstStyle/>
                    <a:p>
                      <a:pPr algn="l" fontAlgn="b"/>
                      <a:endParaRPr lang="en-US" sz="800" b="0" i="0" u="none" strike="noStrike">
                        <a:effectLst/>
                        <a:latin typeface="Arial"/>
                      </a:endParaRPr>
                    </a:p>
                  </a:txBody>
                  <a:tcPr marL="7744" marR="7744" marT="7744" marB="0" anchor="b"/>
                </a:tc>
                <a:tc>
                  <a:txBody>
                    <a:bodyPr/>
                    <a:lstStyle/>
                    <a:p>
                      <a:pPr algn="l" fontAlgn="b"/>
                      <a:endParaRPr lang="en-US" sz="800" b="0" i="0" u="none" strike="noStrike">
                        <a:effectLst/>
                        <a:latin typeface="Arial"/>
                      </a:endParaRPr>
                    </a:p>
                  </a:txBody>
                  <a:tcPr marL="7744" marR="7744" marT="7744" marB="0" anchor="b"/>
                </a:tc>
                <a:tc>
                  <a:txBody>
                    <a:bodyPr/>
                    <a:lstStyle/>
                    <a:p>
                      <a:pPr algn="l" fontAlgn="b"/>
                      <a:endParaRPr lang="en-US" sz="800" b="0" i="0" u="none" strike="noStrike">
                        <a:effectLst/>
                        <a:latin typeface="Arial"/>
                      </a:endParaRPr>
                    </a:p>
                  </a:txBody>
                  <a:tcPr marL="7744" marR="7744" marT="7744" marB="0" anchor="b"/>
                </a:tc>
                <a:tc>
                  <a:txBody>
                    <a:bodyPr/>
                    <a:lstStyle/>
                    <a:p>
                      <a:pPr algn="l" fontAlgn="b"/>
                      <a:endParaRPr lang="en-US" sz="800" b="0" i="0" u="none" strike="noStrike">
                        <a:effectLst/>
                        <a:latin typeface="Arial"/>
                      </a:endParaRPr>
                    </a:p>
                  </a:txBody>
                  <a:tcPr marL="7744" marR="7744" marT="7744" marB="0" anchor="b"/>
                </a:tc>
                <a:tc>
                  <a:txBody>
                    <a:bodyPr/>
                    <a:lstStyle/>
                    <a:p>
                      <a:pPr algn="l" fontAlgn="b"/>
                      <a:endParaRPr lang="en-US" sz="800" b="0" i="0" u="none" strike="noStrike">
                        <a:effectLst/>
                        <a:latin typeface="Arial"/>
                      </a:endParaRPr>
                    </a:p>
                  </a:txBody>
                  <a:tcPr marL="7744" marR="7744" marT="7744" marB="0" anchor="b"/>
                </a:tc>
              </a:tr>
              <a:tr h="92091">
                <a:tc>
                  <a:txBody>
                    <a:bodyPr/>
                    <a:lstStyle/>
                    <a:p>
                      <a:pPr algn="l" fontAlgn="ctr"/>
                      <a:r>
                        <a:rPr lang="en-US" sz="800" u="none" strike="noStrike">
                          <a:effectLst/>
                        </a:rPr>
                        <a:t>Residual Expense Rate</a:t>
                      </a:r>
                      <a:endParaRPr lang="en-US" sz="800" b="0" i="0" u="none" strike="noStrike">
                        <a:effectLst/>
                        <a:latin typeface="Arial"/>
                      </a:endParaRPr>
                    </a:p>
                  </a:txBody>
                  <a:tcPr marL="7744" marR="7744" marT="7744" marB="0" anchor="ctr"/>
                </a:tc>
                <a:tc>
                  <a:txBody>
                    <a:bodyPr/>
                    <a:lstStyle/>
                    <a:p>
                      <a:pPr algn="l" fontAlgn="b"/>
                      <a:endParaRPr lang="en-US" sz="800" b="0" i="0" u="none" strike="noStrike">
                        <a:effectLst/>
                        <a:latin typeface="Arial"/>
                      </a:endParaRPr>
                    </a:p>
                  </a:txBody>
                  <a:tcPr marL="7744" marR="7744" marT="7744" marB="0" anchor="b"/>
                </a:tc>
                <a:tc>
                  <a:txBody>
                    <a:bodyPr/>
                    <a:lstStyle/>
                    <a:p>
                      <a:pPr algn="l" fontAlgn="b"/>
                      <a:endParaRPr lang="en-US" sz="800" b="0" i="0" u="none" strike="noStrike">
                        <a:effectLst/>
                        <a:latin typeface="Arial"/>
                      </a:endParaRPr>
                    </a:p>
                  </a:txBody>
                  <a:tcPr marL="7744" marR="7744" marT="7744" marB="0" anchor="b"/>
                </a:tc>
                <a:tc>
                  <a:txBody>
                    <a:bodyPr/>
                    <a:lstStyle/>
                    <a:p>
                      <a:pPr algn="l" fontAlgn="b"/>
                      <a:endParaRPr lang="en-US" sz="800" b="0" i="0" u="none" strike="noStrike" dirty="0">
                        <a:effectLst/>
                        <a:latin typeface="Arial"/>
                      </a:endParaRPr>
                    </a:p>
                  </a:txBody>
                  <a:tcPr marL="7744" marR="7744" marT="7744" marB="0" anchor="b"/>
                </a:tc>
                <a:tc>
                  <a:txBody>
                    <a:bodyPr/>
                    <a:lstStyle/>
                    <a:p>
                      <a:pPr algn="l" fontAlgn="b"/>
                      <a:endParaRPr lang="en-US" sz="800" b="0" i="0" u="none" strike="noStrike">
                        <a:effectLst/>
                        <a:latin typeface="Arial"/>
                      </a:endParaRPr>
                    </a:p>
                  </a:txBody>
                  <a:tcPr marL="7744" marR="7744" marT="7744" marB="0" anchor="b"/>
                </a:tc>
                <a:tc>
                  <a:txBody>
                    <a:bodyPr/>
                    <a:lstStyle/>
                    <a:p>
                      <a:pPr algn="l" fontAlgn="b"/>
                      <a:endParaRPr lang="en-US" sz="800" b="0" i="0" u="none" strike="noStrike">
                        <a:effectLst/>
                        <a:latin typeface="Arial"/>
                      </a:endParaRPr>
                    </a:p>
                  </a:txBody>
                  <a:tcPr marL="7744" marR="7744" marT="7744" marB="0" anchor="b"/>
                </a:tc>
                <a:tc>
                  <a:txBody>
                    <a:bodyPr/>
                    <a:lstStyle/>
                    <a:p>
                      <a:pPr algn="l" fontAlgn="b"/>
                      <a:endParaRPr lang="en-US" sz="800" b="0" i="0" u="none" strike="noStrike">
                        <a:effectLst/>
                        <a:latin typeface="Arial"/>
                      </a:endParaRPr>
                    </a:p>
                  </a:txBody>
                  <a:tcPr marL="7744" marR="7744" marT="7744" marB="0" anchor="b"/>
                </a:tc>
                <a:tc>
                  <a:txBody>
                    <a:bodyPr/>
                    <a:lstStyle/>
                    <a:p>
                      <a:pPr algn="l" fontAlgn="b"/>
                      <a:endParaRPr lang="en-US" sz="800" b="0" i="0" u="none" strike="noStrike">
                        <a:effectLst/>
                        <a:latin typeface="Arial"/>
                      </a:endParaRPr>
                    </a:p>
                  </a:txBody>
                  <a:tcPr marL="7744" marR="7744" marT="7744" marB="0" anchor="b"/>
                </a:tc>
                <a:tc>
                  <a:txBody>
                    <a:bodyPr/>
                    <a:lstStyle/>
                    <a:p>
                      <a:pPr algn="l" fontAlgn="b"/>
                      <a:endParaRPr lang="en-US" sz="800" b="0" i="0" u="none" strike="noStrike">
                        <a:effectLst/>
                        <a:latin typeface="Arial"/>
                      </a:endParaRPr>
                    </a:p>
                  </a:txBody>
                  <a:tcPr marL="7744" marR="7744" marT="7744" marB="0" anchor="b"/>
                </a:tc>
                <a:tc>
                  <a:txBody>
                    <a:bodyPr/>
                    <a:lstStyle/>
                    <a:p>
                      <a:pPr algn="l" fontAlgn="b"/>
                      <a:endParaRPr lang="en-US" sz="800" b="0" i="0" u="none" strike="noStrike">
                        <a:effectLst/>
                        <a:latin typeface="Arial"/>
                      </a:endParaRPr>
                    </a:p>
                  </a:txBody>
                  <a:tcPr marL="7744" marR="7744" marT="7744" marB="0" anchor="b"/>
                </a:tc>
                <a:tc>
                  <a:txBody>
                    <a:bodyPr/>
                    <a:lstStyle/>
                    <a:p>
                      <a:pPr algn="l" fontAlgn="b"/>
                      <a:endParaRPr lang="en-US" sz="800" b="0" i="0" u="none" strike="noStrike">
                        <a:effectLst/>
                        <a:latin typeface="Arial"/>
                      </a:endParaRPr>
                    </a:p>
                  </a:txBody>
                  <a:tcPr marL="7744" marR="7744" marT="7744" marB="0" anchor="b"/>
                </a:tc>
              </a:tr>
              <a:tr h="92091">
                <a:tc>
                  <a:txBody>
                    <a:bodyPr/>
                    <a:lstStyle/>
                    <a:p>
                      <a:pPr algn="l" fontAlgn="ctr"/>
                      <a:r>
                        <a:rPr lang="en-US" sz="800" u="none" strike="noStrike">
                          <a:effectLst/>
                        </a:rPr>
                        <a:t>Residual Value</a:t>
                      </a:r>
                      <a:endParaRPr lang="en-US" sz="800" b="0" i="0" u="none" strike="noStrike">
                        <a:effectLst/>
                        <a:latin typeface="Arial"/>
                      </a:endParaRPr>
                    </a:p>
                  </a:txBody>
                  <a:tcPr marL="7744" marR="7744" marT="7744" marB="0" anchor="ctr"/>
                </a:tc>
                <a:tc>
                  <a:txBody>
                    <a:bodyPr/>
                    <a:lstStyle/>
                    <a:p>
                      <a:pPr algn="l" fontAlgn="b"/>
                      <a:endParaRPr lang="en-US" sz="800" b="0" i="0" u="none" strike="noStrike">
                        <a:effectLst/>
                        <a:latin typeface="Arial"/>
                      </a:endParaRPr>
                    </a:p>
                  </a:txBody>
                  <a:tcPr marL="7744" marR="7744" marT="7744" marB="0" anchor="b"/>
                </a:tc>
                <a:tc>
                  <a:txBody>
                    <a:bodyPr/>
                    <a:lstStyle/>
                    <a:p>
                      <a:pPr algn="l" fontAlgn="b"/>
                      <a:endParaRPr lang="en-US" sz="800" b="0" i="0" u="none" strike="noStrike">
                        <a:effectLst/>
                        <a:latin typeface="Arial"/>
                      </a:endParaRPr>
                    </a:p>
                  </a:txBody>
                  <a:tcPr marL="7744" marR="7744" marT="7744" marB="0" anchor="b"/>
                </a:tc>
                <a:tc>
                  <a:txBody>
                    <a:bodyPr/>
                    <a:lstStyle/>
                    <a:p>
                      <a:pPr algn="l" fontAlgn="b"/>
                      <a:endParaRPr lang="en-US" sz="800" b="0" i="0" u="none" strike="noStrike">
                        <a:effectLst/>
                        <a:latin typeface="Arial"/>
                      </a:endParaRPr>
                    </a:p>
                  </a:txBody>
                  <a:tcPr marL="7744" marR="7744" marT="7744" marB="0" anchor="b"/>
                </a:tc>
                <a:tc>
                  <a:txBody>
                    <a:bodyPr/>
                    <a:lstStyle/>
                    <a:p>
                      <a:pPr algn="l" fontAlgn="b"/>
                      <a:endParaRPr lang="en-US" sz="800" b="0" i="0" u="none" strike="noStrike">
                        <a:effectLst/>
                        <a:latin typeface="Arial"/>
                      </a:endParaRPr>
                    </a:p>
                  </a:txBody>
                  <a:tcPr marL="7744" marR="7744" marT="7744" marB="0" anchor="b"/>
                </a:tc>
                <a:tc>
                  <a:txBody>
                    <a:bodyPr/>
                    <a:lstStyle/>
                    <a:p>
                      <a:pPr algn="l" fontAlgn="b"/>
                      <a:endParaRPr lang="en-US" sz="800" b="0" i="0" u="none" strike="noStrike">
                        <a:effectLst/>
                        <a:latin typeface="Arial"/>
                      </a:endParaRPr>
                    </a:p>
                  </a:txBody>
                  <a:tcPr marL="7744" marR="7744" marT="7744" marB="0" anchor="b"/>
                </a:tc>
                <a:tc>
                  <a:txBody>
                    <a:bodyPr/>
                    <a:lstStyle/>
                    <a:p>
                      <a:pPr algn="l" fontAlgn="b"/>
                      <a:endParaRPr lang="en-US" sz="800" b="0" i="0" u="none" strike="noStrike">
                        <a:effectLst/>
                        <a:latin typeface="Arial"/>
                      </a:endParaRPr>
                    </a:p>
                  </a:txBody>
                  <a:tcPr marL="7744" marR="7744" marT="7744" marB="0" anchor="b"/>
                </a:tc>
                <a:tc>
                  <a:txBody>
                    <a:bodyPr/>
                    <a:lstStyle/>
                    <a:p>
                      <a:pPr algn="l" fontAlgn="b"/>
                      <a:endParaRPr lang="en-US" sz="800" b="0" i="0" u="none" strike="noStrike">
                        <a:effectLst/>
                        <a:latin typeface="Arial"/>
                      </a:endParaRPr>
                    </a:p>
                  </a:txBody>
                  <a:tcPr marL="7744" marR="7744" marT="7744" marB="0" anchor="b"/>
                </a:tc>
                <a:tc>
                  <a:txBody>
                    <a:bodyPr/>
                    <a:lstStyle/>
                    <a:p>
                      <a:pPr algn="l" fontAlgn="b"/>
                      <a:endParaRPr lang="en-US" sz="800" b="0" i="0" u="none" strike="noStrike">
                        <a:effectLst/>
                        <a:latin typeface="Arial"/>
                      </a:endParaRPr>
                    </a:p>
                  </a:txBody>
                  <a:tcPr marL="7744" marR="7744" marT="7744" marB="0" anchor="b"/>
                </a:tc>
                <a:tc>
                  <a:txBody>
                    <a:bodyPr/>
                    <a:lstStyle/>
                    <a:p>
                      <a:pPr algn="l" fontAlgn="b"/>
                      <a:endParaRPr lang="en-US" sz="800" b="0" i="0" u="none" strike="noStrike" dirty="0">
                        <a:effectLst/>
                        <a:latin typeface="Arial"/>
                      </a:endParaRPr>
                    </a:p>
                  </a:txBody>
                  <a:tcPr marL="7744" marR="7744" marT="7744" marB="0" anchor="b"/>
                </a:tc>
                <a:tc>
                  <a:txBody>
                    <a:bodyPr/>
                    <a:lstStyle/>
                    <a:p>
                      <a:pPr algn="l" fontAlgn="b"/>
                      <a:endParaRPr lang="en-US" sz="800" b="0" i="0" u="none" strike="noStrike">
                        <a:effectLst/>
                        <a:latin typeface="Arial"/>
                      </a:endParaRPr>
                    </a:p>
                  </a:txBody>
                  <a:tcPr marL="7744" marR="7744" marT="7744" marB="0" anchor="b"/>
                </a:tc>
              </a:tr>
              <a:tr h="111376">
                <a:tc>
                  <a:txBody>
                    <a:bodyPr/>
                    <a:lstStyle/>
                    <a:p>
                      <a:pPr algn="l" fontAlgn="ctr"/>
                      <a:r>
                        <a:rPr lang="en-US" sz="800" u="none" strike="noStrike">
                          <a:effectLst/>
                        </a:rPr>
                        <a:t>Adjusted Net Income &amp; Net Residual</a:t>
                      </a:r>
                      <a:endParaRPr lang="en-US" sz="800" b="0" i="0" u="none" strike="noStrike">
                        <a:effectLst/>
                        <a:latin typeface="Arial"/>
                      </a:endParaRPr>
                    </a:p>
                  </a:txBody>
                  <a:tcPr marL="7744" marR="7744" marT="7744" marB="0" anchor="ctr"/>
                </a:tc>
                <a:tc>
                  <a:txBody>
                    <a:bodyPr/>
                    <a:lstStyle/>
                    <a:p>
                      <a:pPr algn="l" fontAlgn="b"/>
                      <a:r>
                        <a:rPr lang="en-US" sz="800" u="none" strike="noStrike">
                          <a:effectLst/>
                        </a:rPr>
                        <a:t> $    (115,000)</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(117,500)</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(960,063)</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$1,143,311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$1,173,769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$1,204,988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$1,236,988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$1,269,787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$1,303,407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$1,337,867 </a:t>
                      </a:r>
                      <a:endParaRPr lang="en-US" sz="800" b="0" i="0" u="none" strike="noStrike">
                        <a:effectLst/>
                        <a:latin typeface="Arial"/>
                      </a:endParaRPr>
                    </a:p>
                  </a:txBody>
                  <a:tcPr marL="7744" marR="7744" marT="7744" marB="0" anchor="b"/>
                </a:tc>
              </a:tr>
              <a:tr h="92091">
                <a:tc>
                  <a:txBody>
                    <a:bodyPr/>
                    <a:lstStyle/>
                    <a:p>
                      <a:pPr algn="l" fontAlgn="ctr"/>
                      <a:endParaRPr lang="en-US" sz="800" b="0" i="0" u="none" strike="noStrike">
                        <a:effectLst/>
                        <a:latin typeface="Arial"/>
                      </a:endParaRPr>
                    </a:p>
                  </a:txBody>
                  <a:tcPr marL="7744" marR="7744" marT="7744" marB="0" anchor="ctr"/>
                </a:tc>
                <a:tc>
                  <a:txBody>
                    <a:bodyPr/>
                    <a:lstStyle/>
                    <a:p>
                      <a:pPr algn="l" fontAlgn="b"/>
                      <a:endParaRPr lang="en-US" sz="800" b="0" i="0" u="none" strike="noStrike">
                        <a:effectLst/>
                        <a:latin typeface="Arial"/>
                      </a:endParaRPr>
                    </a:p>
                  </a:txBody>
                  <a:tcPr marL="7744" marR="7744" marT="7744" marB="0" anchor="b"/>
                </a:tc>
                <a:tc>
                  <a:txBody>
                    <a:bodyPr/>
                    <a:lstStyle/>
                    <a:p>
                      <a:pPr algn="l" fontAlgn="b"/>
                      <a:endParaRPr lang="en-US" sz="800" b="0" i="0" u="none" strike="noStrike">
                        <a:effectLst/>
                        <a:latin typeface="Arial"/>
                      </a:endParaRPr>
                    </a:p>
                  </a:txBody>
                  <a:tcPr marL="7744" marR="7744" marT="7744" marB="0" anchor="b"/>
                </a:tc>
                <a:tc>
                  <a:txBody>
                    <a:bodyPr/>
                    <a:lstStyle/>
                    <a:p>
                      <a:pPr algn="l" fontAlgn="b"/>
                      <a:endParaRPr lang="en-US" sz="800" b="0" i="0" u="none" strike="noStrike">
                        <a:effectLst/>
                        <a:latin typeface="Arial"/>
                      </a:endParaRPr>
                    </a:p>
                  </a:txBody>
                  <a:tcPr marL="7744" marR="7744" marT="7744" marB="0" anchor="b"/>
                </a:tc>
                <a:tc>
                  <a:txBody>
                    <a:bodyPr/>
                    <a:lstStyle/>
                    <a:p>
                      <a:pPr algn="l" fontAlgn="b"/>
                      <a:endParaRPr lang="en-US" sz="800" b="0" i="0" u="none" strike="noStrike">
                        <a:effectLst/>
                        <a:latin typeface="Arial"/>
                      </a:endParaRPr>
                    </a:p>
                  </a:txBody>
                  <a:tcPr marL="7744" marR="7744" marT="7744" marB="0" anchor="b"/>
                </a:tc>
                <a:tc>
                  <a:txBody>
                    <a:bodyPr/>
                    <a:lstStyle/>
                    <a:p>
                      <a:pPr algn="l" fontAlgn="b"/>
                      <a:endParaRPr lang="en-US" sz="800" b="0" i="0" u="none" strike="noStrike">
                        <a:effectLst/>
                        <a:latin typeface="Arial"/>
                      </a:endParaRPr>
                    </a:p>
                  </a:txBody>
                  <a:tcPr marL="7744" marR="7744" marT="7744" marB="0" anchor="b"/>
                </a:tc>
                <a:tc>
                  <a:txBody>
                    <a:bodyPr/>
                    <a:lstStyle/>
                    <a:p>
                      <a:pPr algn="l" fontAlgn="b"/>
                      <a:endParaRPr lang="en-US" sz="800" b="0" i="0" u="none" strike="noStrike">
                        <a:effectLst/>
                        <a:latin typeface="Arial"/>
                      </a:endParaRPr>
                    </a:p>
                  </a:txBody>
                  <a:tcPr marL="7744" marR="7744" marT="7744" marB="0" anchor="b"/>
                </a:tc>
                <a:tc>
                  <a:txBody>
                    <a:bodyPr/>
                    <a:lstStyle/>
                    <a:p>
                      <a:pPr algn="l" fontAlgn="b"/>
                      <a:endParaRPr lang="en-US" sz="800" b="0" i="0" u="none" strike="noStrike">
                        <a:effectLst/>
                        <a:latin typeface="Arial"/>
                      </a:endParaRPr>
                    </a:p>
                  </a:txBody>
                  <a:tcPr marL="7744" marR="7744" marT="7744" marB="0" anchor="b"/>
                </a:tc>
                <a:tc>
                  <a:txBody>
                    <a:bodyPr/>
                    <a:lstStyle/>
                    <a:p>
                      <a:pPr algn="l" fontAlgn="b"/>
                      <a:endParaRPr lang="en-US" sz="800" b="0" i="0" u="none" strike="noStrike">
                        <a:effectLst/>
                        <a:latin typeface="Arial"/>
                      </a:endParaRPr>
                    </a:p>
                  </a:txBody>
                  <a:tcPr marL="7744" marR="7744" marT="7744" marB="0" anchor="b"/>
                </a:tc>
                <a:tc>
                  <a:txBody>
                    <a:bodyPr/>
                    <a:lstStyle/>
                    <a:p>
                      <a:pPr algn="l" fontAlgn="b"/>
                      <a:endParaRPr lang="en-US" sz="800" b="0" i="0" u="none" strike="noStrike">
                        <a:effectLst/>
                        <a:latin typeface="Arial"/>
                      </a:endParaRPr>
                    </a:p>
                  </a:txBody>
                  <a:tcPr marL="7744" marR="7744" marT="7744" marB="0" anchor="b"/>
                </a:tc>
                <a:tc>
                  <a:txBody>
                    <a:bodyPr/>
                    <a:lstStyle/>
                    <a:p>
                      <a:pPr algn="l" fontAlgn="b"/>
                      <a:endParaRPr lang="en-US" sz="800" b="0" i="0" u="none" strike="noStrike">
                        <a:effectLst/>
                        <a:latin typeface="Arial"/>
                      </a:endParaRPr>
                    </a:p>
                  </a:txBody>
                  <a:tcPr marL="7744" marR="7744" marT="7744" marB="0" anchor="b"/>
                </a:tc>
              </a:tr>
              <a:tr h="92091">
                <a:tc>
                  <a:txBody>
                    <a:bodyPr/>
                    <a:lstStyle/>
                    <a:p>
                      <a:pPr algn="l" fontAlgn="ctr"/>
                      <a:r>
                        <a:rPr lang="en-US" sz="800" u="none" strike="noStrike">
                          <a:effectLst/>
                        </a:rPr>
                        <a:t>Discount Factor</a:t>
                      </a:r>
                      <a:endParaRPr lang="en-US" sz="800" b="0" i="0" u="none" strike="noStrike">
                        <a:effectLst/>
                        <a:latin typeface="Arial"/>
                      </a:endParaRPr>
                    </a:p>
                  </a:txBody>
                  <a:tcPr marL="7744" marR="7744" marT="7744" marB="0" anchor="ctr"/>
                </a:tc>
                <a:tc>
                  <a:txBody>
                    <a:bodyPr/>
                    <a:lstStyle/>
                    <a:p>
                      <a:pPr algn="r" fontAlgn="b"/>
                      <a:r>
                        <a:rPr lang="en-US" sz="800" u="none" strike="noStrike">
                          <a:effectLst/>
                        </a:rPr>
                        <a:t>0.925926</a:t>
                      </a:r>
                      <a:endParaRPr lang="en-US" sz="800" b="0" i="0" u="none" strike="noStrike">
                        <a:effectLst/>
                        <a:latin typeface="Arial"/>
                      </a:endParaRPr>
                    </a:p>
                  </a:txBody>
                  <a:tcPr marL="7744" marR="7744" marT="7744" marB="0" anchor="b"/>
                </a:tc>
                <a:tc>
                  <a:txBody>
                    <a:bodyPr/>
                    <a:lstStyle/>
                    <a:p>
                      <a:pPr algn="r" fontAlgn="b"/>
                      <a:r>
                        <a:rPr lang="en-US" sz="800" u="none" strike="noStrike">
                          <a:effectLst/>
                        </a:rPr>
                        <a:t>0.857339</a:t>
                      </a:r>
                      <a:endParaRPr lang="en-US" sz="800" b="0" i="0" u="none" strike="noStrike">
                        <a:effectLst/>
                        <a:latin typeface="Arial"/>
                      </a:endParaRPr>
                    </a:p>
                  </a:txBody>
                  <a:tcPr marL="7744" marR="7744" marT="7744" marB="0" anchor="b"/>
                </a:tc>
                <a:tc>
                  <a:txBody>
                    <a:bodyPr/>
                    <a:lstStyle/>
                    <a:p>
                      <a:pPr algn="r" fontAlgn="b"/>
                      <a:r>
                        <a:rPr lang="en-US" sz="800" u="none" strike="noStrike">
                          <a:effectLst/>
                        </a:rPr>
                        <a:t>0.793832</a:t>
                      </a:r>
                      <a:endParaRPr lang="en-US" sz="800" b="0" i="0" u="none" strike="noStrike">
                        <a:effectLst/>
                        <a:latin typeface="Arial"/>
                      </a:endParaRPr>
                    </a:p>
                  </a:txBody>
                  <a:tcPr marL="7744" marR="7744" marT="7744" marB="0" anchor="b"/>
                </a:tc>
                <a:tc>
                  <a:txBody>
                    <a:bodyPr/>
                    <a:lstStyle/>
                    <a:p>
                      <a:pPr algn="r" fontAlgn="b"/>
                      <a:r>
                        <a:rPr lang="en-US" sz="800" u="none" strike="noStrike">
                          <a:effectLst/>
                        </a:rPr>
                        <a:t>0.73503</a:t>
                      </a:r>
                      <a:endParaRPr lang="en-US" sz="800" b="0" i="0" u="none" strike="noStrike">
                        <a:effectLst/>
                        <a:latin typeface="Arial"/>
                      </a:endParaRPr>
                    </a:p>
                  </a:txBody>
                  <a:tcPr marL="7744" marR="7744" marT="7744" marB="0" anchor="b"/>
                </a:tc>
                <a:tc>
                  <a:txBody>
                    <a:bodyPr/>
                    <a:lstStyle/>
                    <a:p>
                      <a:pPr algn="r" fontAlgn="b"/>
                      <a:r>
                        <a:rPr lang="en-US" sz="800" u="none" strike="noStrike">
                          <a:effectLst/>
                        </a:rPr>
                        <a:t>0.680583</a:t>
                      </a:r>
                      <a:endParaRPr lang="en-US" sz="800" b="0" i="0" u="none" strike="noStrike">
                        <a:effectLst/>
                        <a:latin typeface="Arial"/>
                      </a:endParaRPr>
                    </a:p>
                  </a:txBody>
                  <a:tcPr marL="7744" marR="7744" marT="7744" marB="0" anchor="b"/>
                </a:tc>
                <a:tc>
                  <a:txBody>
                    <a:bodyPr/>
                    <a:lstStyle/>
                    <a:p>
                      <a:pPr algn="r" fontAlgn="b"/>
                      <a:r>
                        <a:rPr lang="en-US" sz="800" u="none" strike="noStrike">
                          <a:effectLst/>
                        </a:rPr>
                        <a:t>0.63017</a:t>
                      </a:r>
                      <a:endParaRPr lang="en-US" sz="800" b="0" i="0" u="none" strike="noStrike">
                        <a:effectLst/>
                        <a:latin typeface="Arial"/>
                      </a:endParaRPr>
                    </a:p>
                  </a:txBody>
                  <a:tcPr marL="7744" marR="7744" marT="7744" marB="0" anchor="b"/>
                </a:tc>
                <a:tc>
                  <a:txBody>
                    <a:bodyPr/>
                    <a:lstStyle/>
                    <a:p>
                      <a:pPr algn="r" fontAlgn="b"/>
                      <a:r>
                        <a:rPr lang="en-US" sz="800" u="none" strike="noStrike">
                          <a:effectLst/>
                        </a:rPr>
                        <a:t>0.58349</a:t>
                      </a:r>
                      <a:endParaRPr lang="en-US" sz="800" b="0" i="0" u="none" strike="noStrike">
                        <a:effectLst/>
                        <a:latin typeface="Arial"/>
                      </a:endParaRPr>
                    </a:p>
                  </a:txBody>
                  <a:tcPr marL="7744" marR="7744" marT="7744" marB="0" anchor="b"/>
                </a:tc>
                <a:tc>
                  <a:txBody>
                    <a:bodyPr/>
                    <a:lstStyle/>
                    <a:p>
                      <a:pPr algn="r" fontAlgn="b"/>
                      <a:r>
                        <a:rPr lang="en-US" sz="800" u="none" strike="noStrike">
                          <a:effectLst/>
                        </a:rPr>
                        <a:t>0.540269</a:t>
                      </a:r>
                      <a:endParaRPr lang="en-US" sz="800" b="0" i="0" u="none" strike="noStrike">
                        <a:effectLst/>
                        <a:latin typeface="Arial"/>
                      </a:endParaRPr>
                    </a:p>
                  </a:txBody>
                  <a:tcPr marL="7744" marR="7744" marT="7744" marB="0" anchor="b"/>
                </a:tc>
                <a:tc>
                  <a:txBody>
                    <a:bodyPr/>
                    <a:lstStyle/>
                    <a:p>
                      <a:pPr algn="r" fontAlgn="b"/>
                      <a:r>
                        <a:rPr lang="en-US" sz="800" u="none" strike="noStrike">
                          <a:effectLst/>
                        </a:rPr>
                        <a:t>0.500249</a:t>
                      </a:r>
                      <a:endParaRPr lang="en-US" sz="800" b="0" i="0" u="none" strike="noStrike">
                        <a:effectLst/>
                        <a:latin typeface="Arial"/>
                      </a:endParaRPr>
                    </a:p>
                  </a:txBody>
                  <a:tcPr marL="7744" marR="7744" marT="7744" marB="0" anchor="b"/>
                </a:tc>
                <a:tc>
                  <a:txBody>
                    <a:bodyPr/>
                    <a:lstStyle/>
                    <a:p>
                      <a:pPr algn="r" fontAlgn="b"/>
                      <a:r>
                        <a:rPr lang="en-US" sz="800" u="none" strike="noStrike">
                          <a:effectLst/>
                        </a:rPr>
                        <a:t>0.463193</a:t>
                      </a:r>
                      <a:endParaRPr lang="en-US" sz="800" b="0" i="0" u="none" strike="noStrike">
                        <a:effectLst/>
                        <a:latin typeface="Arial"/>
                      </a:endParaRPr>
                    </a:p>
                  </a:txBody>
                  <a:tcPr marL="7744" marR="7744" marT="7744" marB="0" anchor="b"/>
                </a:tc>
              </a:tr>
              <a:tr h="111376">
                <a:tc>
                  <a:txBody>
                    <a:bodyPr/>
                    <a:lstStyle/>
                    <a:p>
                      <a:pPr algn="l" fontAlgn="ctr"/>
                      <a:r>
                        <a:rPr lang="en-US" sz="800" u="none" strike="noStrike">
                          <a:effectLst/>
                        </a:rPr>
                        <a:t>Discounted Cash Flow</a:t>
                      </a:r>
                      <a:endParaRPr lang="en-US" sz="800" b="0" i="0" u="none" strike="noStrike">
                        <a:effectLst/>
                        <a:latin typeface="Arial"/>
                      </a:endParaRPr>
                    </a:p>
                  </a:txBody>
                  <a:tcPr marL="7744" marR="7744" marT="7744" marB="0" anchor="ctr"/>
                </a:tc>
                <a:tc>
                  <a:txBody>
                    <a:bodyPr/>
                    <a:lstStyle/>
                    <a:p>
                      <a:pPr algn="l" fontAlgn="b"/>
                      <a:r>
                        <a:rPr lang="en-US" sz="800" u="none" strike="noStrike">
                          <a:effectLst/>
                        </a:rPr>
                        <a:t> $    (106,481)</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(100,737)</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(762,128)</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840,368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798,847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759,347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721,770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686,027 </a:t>
                      </a:r>
                      <a:endParaRPr lang="en-US" sz="800" b="0" i="0" u="none" strike="noStrike">
                        <a:effectLst/>
                        <a:latin typeface="Arial"/>
                      </a:endParaRPr>
                    </a:p>
                  </a:txBody>
                  <a:tcPr marL="7744" marR="7744" marT="7744" marB="0" anchor="b"/>
                </a:tc>
                <a:tc>
                  <a:txBody>
                    <a:bodyPr/>
                    <a:lstStyle/>
                    <a:p>
                      <a:pPr algn="l" fontAlgn="b"/>
                      <a:r>
                        <a:rPr lang="en-US" sz="800" u="none" strike="noStrike">
                          <a:effectLst/>
                        </a:rPr>
                        <a:t> $   652,028 </a:t>
                      </a:r>
                      <a:endParaRPr lang="en-US" sz="800" b="0" i="0" u="none" strike="noStrike">
                        <a:effectLst/>
                        <a:latin typeface="Arial"/>
                      </a:endParaRPr>
                    </a:p>
                  </a:txBody>
                  <a:tcPr marL="7744" marR="7744" marT="7744" marB="0" anchor="b"/>
                </a:tc>
                <a:tc>
                  <a:txBody>
                    <a:bodyPr/>
                    <a:lstStyle/>
                    <a:p>
                      <a:pPr algn="l" fontAlgn="b"/>
                      <a:r>
                        <a:rPr lang="en-US" sz="800" u="none" strike="noStrike" dirty="0">
                          <a:effectLst/>
                        </a:rPr>
                        <a:t> $   619,691 </a:t>
                      </a:r>
                      <a:endParaRPr lang="en-US" sz="800" b="0" i="0" u="none" strike="noStrike" dirty="0">
                        <a:effectLst/>
                        <a:latin typeface="Arial"/>
                      </a:endParaRPr>
                    </a:p>
                  </a:txBody>
                  <a:tcPr marL="7744" marR="7744" marT="7744" marB="0" anchor="b"/>
                </a:tc>
              </a:tr>
            </a:tbl>
          </a:graphicData>
        </a:graphic>
      </p:graphicFrame>
      <p:sp>
        <p:nvSpPr>
          <p:cNvPr id="4" name="Footer Placeholder 3"/>
          <p:cNvSpPr>
            <a:spLocks noGrp="1"/>
          </p:cNvSpPr>
          <p:nvPr>
            <p:ph type="ftr" sz="quarter" idx="11"/>
          </p:nvPr>
        </p:nvSpPr>
        <p:spPr/>
        <p:txBody>
          <a:bodyPr/>
          <a:lstStyle/>
          <a:p>
            <a:pPr>
              <a:defRPr/>
            </a:pPr>
            <a:r>
              <a:rPr lang="en-US" altLang="en-US" smtClean="0"/>
              <a:t>Federal Appraisal &amp; Consulting LLC</a:t>
            </a:r>
            <a:endParaRPr lang="en-US" altLang="en-US"/>
          </a:p>
        </p:txBody>
      </p:sp>
      <p:sp>
        <p:nvSpPr>
          <p:cNvPr id="5" name="Slide Number Placeholder 4"/>
          <p:cNvSpPr>
            <a:spLocks noGrp="1"/>
          </p:cNvSpPr>
          <p:nvPr>
            <p:ph type="sldNum" sz="quarter" idx="12"/>
          </p:nvPr>
        </p:nvSpPr>
        <p:spPr/>
        <p:txBody>
          <a:bodyPr/>
          <a:lstStyle/>
          <a:p>
            <a:pPr>
              <a:defRPr/>
            </a:pPr>
            <a:fld id="{B58B1814-B5EA-43E1-8942-38011C2854FE}" type="slidenum">
              <a:rPr lang="en-US" altLang="en-US" smtClean="0"/>
              <a:pPr>
                <a:defRPr/>
              </a:pPr>
              <a:t>58</a:t>
            </a:fld>
            <a:endParaRPr lang="en-US" altLang="en-US"/>
          </a:p>
        </p:txBody>
      </p:sp>
      <p:graphicFrame>
        <p:nvGraphicFramePr>
          <p:cNvPr id="7" name="Table 6"/>
          <p:cNvGraphicFramePr>
            <a:graphicFrameLocks noGrp="1"/>
          </p:cNvGraphicFramePr>
          <p:nvPr>
            <p:extLst/>
          </p:nvPr>
        </p:nvGraphicFramePr>
        <p:xfrm>
          <a:off x="381000" y="3505200"/>
          <a:ext cx="8305797" cy="2711205"/>
        </p:xfrm>
        <a:graphic>
          <a:graphicData uri="http://schemas.openxmlformats.org/drawingml/2006/table">
            <a:tbl>
              <a:tblPr>
                <a:tableStyleId>{5C22544A-7EE6-4342-B048-85BDC9FD1C3A}</a:tableStyleId>
              </a:tblPr>
              <a:tblGrid>
                <a:gridCol w="1778089"/>
                <a:gridCol w="628130"/>
                <a:gridCol w="579811"/>
                <a:gridCol w="579811"/>
                <a:gridCol w="579811"/>
                <a:gridCol w="579811"/>
                <a:gridCol w="579811"/>
                <a:gridCol w="579811"/>
                <a:gridCol w="579811"/>
                <a:gridCol w="579811"/>
                <a:gridCol w="630545"/>
                <a:gridCol w="630545"/>
              </a:tblGrid>
              <a:tr h="115853">
                <a:tc>
                  <a:txBody>
                    <a:bodyPr/>
                    <a:lstStyle/>
                    <a:p>
                      <a:pPr algn="l" fontAlgn="b"/>
                      <a:endParaRPr lang="en-US" sz="800" b="0" i="0" u="none" strike="noStrike" dirty="0">
                        <a:effectLst/>
                        <a:latin typeface="Arial"/>
                      </a:endParaRPr>
                    </a:p>
                  </a:txBody>
                  <a:tcPr marL="7185" marR="7185" marT="7185" marB="0" anchor="b"/>
                </a:tc>
                <a:tc>
                  <a:txBody>
                    <a:bodyPr/>
                    <a:lstStyle/>
                    <a:p>
                      <a:pPr algn="ctr" fontAlgn="b"/>
                      <a:r>
                        <a:rPr lang="en-US" sz="800" u="none" strike="noStrike">
                          <a:effectLst/>
                        </a:rPr>
                        <a:t>11</a:t>
                      </a:r>
                      <a:endParaRPr lang="en-US" sz="800" b="0" i="0" u="none" strike="noStrike">
                        <a:effectLst/>
                        <a:latin typeface="Arial"/>
                      </a:endParaRPr>
                    </a:p>
                  </a:txBody>
                  <a:tcPr marL="7185" marR="7185" marT="7185" marB="0" anchor="b"/>
                </a:tc>
                <a:tc>
                  <a:txBody>
                    <a:bodyPr/>
                    <a:lstStyle/>
                    <a:p>
                      <a:pPr algn="ctr" fontAlgn="b"/>
                      <a:r>
                        <a:rPr lang="en-US" sz="800" u="none" strike="noStrike">
                          <a:effectLst/>
                        </a:rPr>
                        <a:t>12</a:t>
                      </a:r>
                      <a:endParaRPr lang="en-US" sz="800" b="0" i="0" u="none" strike="noStrike">
                        <a:effectLst/>
                        <a:latin typeface="Arial"/>
                      </a:endParaRPr>
                    </a:p>
                  </a:txBody>
                  <a:tcPr marL="7185" marR="7185" marT="7185" marB="0" anchor="b"/>
                </a:tc>
                <a:tc>
                  <a:txBody>
                    <a:bodyPr/>
                    <a:lstStyle/>
                    <a:p>
                      <a:pPr algn="ctr" fontAlgn="b"/>
                      <a:r>
                        <a:rPr lang="en-US" sz="800" u="none" strike="noStrike">
                          <a:effectLst/>
                        </a:rPr>
                        <a:t>13</a:t>
                      </a:r>
                      <a:endParaRPr lang="en-US" sz="800" b="0" i="0" u="none" strike="noStrike">
                        <a:effectLst/>
                        <a:latin typeface="Arial"/>
                      </a:endParaRPr>
                    </a:p>
                  </a:txBody>
                  <a:tcPr marL="7185" marR="7185" marT="7185" marB="0" anchor="b"/>
                </a:tc>
                <a:tc>
                  <a:txBody>
                    <a:bodyPr/>
                    <a:lstStyle/>
                    <a:p>
                      <a:pPr algn="ctr" fontAlgn="b"/>
                      <a:r>
                        <a:rPr lang="en-US" sz="800" u="none" strike="noStrike">
                          <a:effectLst/>
                        </a:rPr>
                        <a:t>14</a:t>
                      </a:r>
                      <a:endParaRPr lang="en-US" sz="800" b="0" i="0" u="none" strike="noStrike">
                        <a:effectLst/>
                        <a:latin typeface="Arial"/>
                      </a:endParaRPr>
                    </a:p>
                  </a:txBody>
                  <a:tcPr marL="7185" marR="7185" marT="7185" marB="0" anchor="b"/>
                </a:tc>
                <a:tc>
                  <a:txBody>
                    <a:bodyPr/>
                    <a:lstStyle/>
                    <a:p>
                      <a:pPr algn="ctr" fontAlgn="b"/>
                      <a:r>
                        <a:rPr lang="en-US" sz="800" u="none" strike="noStrike">
                          <a:effectLst/>
                        </a:rPr>
                        <a:t>15</a:t>
                      </a:r>
                      <a:endParaRPr lang="en-US" sz="800" b="0" i="0" u="none" strike="noStrike">
                        <a:effectLst/>
                        <a:latin typeface="Arial"/>
                      </a:endParaRPr>
                    </a:p>
                  </a:txBody>
                  <a:tcPr marL="7185" marR="7185" marT="7185" marB="0" anchor="b"/>
                </a:tc>
                <a:tc>
                  <a:txBody>
                    <a:bodyPr/>
                    <a:lstStyle/>
                    <a:p>
                      <a:pPr algn="ctr" fontAlgn="b"/>
                      <a:r>
                        <a:rPr lang="en-US" sz="800" u="none" strike="noStrike">
                          <a:effectLst/>
                        </a:rPr>
                        <a:t>16</a:t>
                      </a:r>
                      <a:endParaRPr lang="en-US" sz="800" b="0" i="0" u="none" strike="noStrike">
                        <a:effectLst/>
                        <a:latin typeface="Arial"/>
                      </a:endParaRPr>
                    </a:p>
                  </a:txBody>
                  <a:tcPr marL="7185" marR="7185" marT="7185" marB="0" anchor="b"/>
                </a:tc>
                <a:tc>
                  <a:txBody>
                    <a:bodyPr/>
                    <a:lstStyle/>
                    <a:p>
                      <a:pPr algn="ctr" fontAlgn="b"/>
                      <a:r>
                        <a:rPr lang="en-US" sz="800" u="none" strike="noStrike">
                          <a:effectLst/>
                        </a:rPr>
                        <a:t>17</a:t>
                      </a:r>
                      <a:endParaRPr lang="en-US" sz="800" b="0" i="0" u="none" strike="noStrike">
                        <a:effectLst/>
                        <a:latin typeface="Arial"/>
                      </a:endParaRPr>
                    </a:p>
                  </a:txBody>
                  <a:tcPr marL="7185" marR="7185" marT="7185" marB="0" anchor="b"/>
                </a:tc>
                <a:tc>
                  <a:txBody>
                    <a:bodyPr/>
                    <a:lstStyle/>
                    <a:p>
                      <a:pPr algn="ctr" fontAlgn="b"/>
                      <a:r>
                        <a:rPr lang="en-US" sz="800" u="none" strike="noStrike">
                          <a:effectLst/>
                        </a:rPr>
                        <a:t>18</a:t>
                      </a:r>
                      <a:endParaRPr lang="en-US" sz="800" b="0" i="0" u="none" strike="noStrike">
                        <a:effectLst/>
                        <a:latin typeface="Arial"/>
                      </a:endParaRPr>
                    </a:p>
                  </a:txBody>
                  <a:tcPr marL="7185" marR="7185" marT="7185" marB="0" anchor="b"/>
                </a:tc>
                <a:tc>
                  <a:txBody>
                    <a:bodyPr/>
                    <a:lstStyle/>
                    <a:p>
                      <a:pPr algn="ctr" fontAlgn="b"/>
                      <a:r>
                        <a:rPr lang="en-US" sz="800" u="none" strike="noStrike">
                          <a:effectLst/>
                        </a:rPr>
                        <a:t>19</a:t>
                      </a:r>
                      <a:endParaRPr lang="en-US" sz="800" b="0" i="0" u="none" strike="noStrike">
                        <a:effectLst/>
                        <a:latin typeface="Arial"/>
                      </a:endParaRPr>
                    </a:p>
                  </a:txBody>
                  <a:tcPr marL="7185" marR="7185" marT="7185" marB="0" anchor="b"/>
                </a:tc>
                <a:tc>
                  <a:txBody>
                    <a:bodyPr/>
                    <a:lstStyle/>
                    <a:p>
                      <a:pPr algn="ctr" fontAlgn="b"/>
                      <a:r>
                        <a:rPr lang="en-US" sz="800" u="none" strike="noStrike">
                          <a:effectLst/>
                        </a:rPr>
                        <a:t>20</a:t>
                      </a:r>
                      <a:endParaRPr lang="en-US" sz="800" b="0" i="0" u="none" strike="noStrike">
                        <a:effectLst/>
                        <a:latin typeface="Arial"/>
                      </a:endParaRPr>
                    </a:p>
                  </a:txBody>
                  <a:tcPr marL="7185" marR="7185" marT="7185" marB="0" anchor="b"/>
                </a:tc>
                <a:tc>
                  <a:txBody>
                    <a:bodyPr/>
                    <a:lstStyle/>
                    <a:p>
                      <a:pPr algn="ctr" fontAlgn="b"/>
                      <a:r>
                        <a:rPr lang="en-US" sz="800" u="none" strike="noStrike">
                          <a:effectLst/>
                        </a:rPr>
                        <a:t>Residual</a:t>
                      </a:r>
                      <a:endParaRPr lang="en-US" sz="800" b="0" i="0" u="none" strike="noStrike">
                        <a:effectLst/>
                        <a:latin typeface="Arial"/>
                      </a:endParaRPr>
                    </a:p>
                  </a:txBody>
                  <a:tcPr marL="7185" marR="7185" marT="7185" marB="0" anchor="b"/>
                </a:tc>
              </a:tr>
              <a:tr h="115853">
                <a:tc>
                  <a:txBody>
                    <a:bodyPr/>
                    <a:lstStyle/>
                    <a:p>
                      <a:pPr algn="l" fontAlgn="ctr"/>
                      <a:endParaRPr lang="en-US" sz="800" b="0" i="0" u="none" strike="noStrike">
                        <a:effectLst/>
                        <a:latin typeface="Arial"/>
                      </a:endParaRPr>
                    </a:p>
                  </a:txBody>
                  <a:tcPr marL="7185" marR="7185" marT="7185" marB="0" anchor="ctr"/>
                </a:tc>
                <a:tc>
                  <a:txBody>
                    <a:bodyPr/>
                    <a:lstStyle/>
                    <a:p>
                      <a:pPr algn="ctr" fontAlgn="b"/>
                      <a:r>
                        <a:rPr lang="en-US" sz="800" u="none" strike="noStrike">
                          <a:effectLst/>
                        </a:rPr>
                        <a:t>2026</a:t>
                      </a:r>
                      <a:endParaRPr lang="en-US" sz="800" b="0" i="0" u="none" strike="noStrike">
                        <a:effectLst/>
                        <a:latin typeface="Arial"/>
                      </a:endParaRPr>
                    </a:p>
                  </a:txBody>
                  <a:tcPr marL="7185" marR="7185" marT="7185" marB="0" anchor="b"/>
                </a:tc>
                <a:tc>
                  <a:txBody>
                    <a:bodyPr/>
                    <a:lstStyle/>
                    <a:p>
                      <a:pPr algn="ctr" fontAlgn="b"/>
                      <a:r>
                        <a:rPr lang="en-US" sz="800" u="none" strike="noStrike">
                          <a:effectLst/>
                        </a:rPr>
                        <a:t>2027</a:t>
                      </a:r>
                      <a:endParaRPr lang="en-US" sz="800" b="0" i="0" u="none" strike="noStrike">
                        <a:effectLst/>
                        <a:latin typeface="Arial"/>
                      </a:endParaRPr>
                    </a:p>
                  </a:txBody>
                  <a:tcPr marL="7185" marR="7185" marT="7185" marB="0" anchor="b"/>
                </a:tc>
                <a:tc>
                  <a:txBody>
                    <a:bodyPr/>
                    <a:lstStyle/>
                    <a:p>
                      <a:pPr algn="ctr" fontAlgn="b"/>
                      <a:r>
                        <a:rPr lang="en-US" sz="800" u="none" strike="noStrike">
                          <a:effectLst/>
                        </a:rPr>
                        <a:t>2028</a:t>
                      </a:r>
                      <a:endParaRPr lang="en-US" sz="800" b="0" i="0" u="none" strike="noStrike">
                        <a:effectLst/>
                        <a:latin typeface="Arial"/>
                      </a:endParaRPr>
                    </a:p>
                  </a:txBody>
                  <a:tcPr marL="7185" marR="7185" marT="7185" marB="0" anchor="b"/>
                </a:tc>
                <a:tc>
                  <a:txBody>
                    <a:bodyPr/>
                    <a:lstStyle/>
                    <a:p>
                      <a:pPr algn="ctr" fontAlgn="b"/>
                      <a:r>
                        <a:rPr lang="en-US" sz="800" u="none" strike="noStrike">
                          <a:effectLst/>
                        </a:rPr>
                        <a:t>2029</a:t>
                      </a:r>
                      <a:endParaRPr lang="en-US" sz="800" b="0" i="0" u="none" strike="noStrike">
                        <a:effectLst/>
                        <a:latin typeface="Arial"/>
                      </a:endParaRPr>
                    </a:p>
                  </a:txBody>
                  <a:tcPr marL="7185" marR="7185" marT="7185" marB="0" anchor="b"/>
                </a:tc>
                <a:tc>
                  <a:txBody>
                    <a:bodyPr/>
                    <a:lstStyle/>
                    <a:p>
                      <a:pPr algn="ctr" fontAlgn="b"/>
                      <a:r>
                        <a:rPr lang="en-US" sz="800" u="none" strike="noStrike">
                          <a:effectLst/>
                        </a:rPr>
                        <a:t>2030</a:t>
                      </a:r>
                      <a:endParaRPr lang="en-US" sz="800" b="0" i="0" u="none" strike="noStrike">
                        <a:effectLst/>
                        <a:latin typeface="Arial"/>
                      </a:endParaRPr>
                    </a:p>
                  </a:txBody>
                  <a:tcPr marL="7185" marR="7185" marT="7185" marB="0" anchor="b"/>
                </a:tc>
                <a:tc>
                  <a:txBody>
                    <a:bodyPr/>
                    <a:lstStyle/>
                    <a:p>
                      <a:pPr algn="ctr" fontAlgn="b"/>
                      <a:r>
                        <a:rPr lang="en-US" sz="800" u="none" strike="noStrike">
                          <a:effectLst/>
                        </a:rPr>
                        <a:t>2031</a:t>
                      </a:r>
                      <a:endParaRPr lang="en-US" sz="800" b="0" i="0" u="none" strike="noStrike">
                        <a:effectLst/>
                        <a:latin typeface="Arial"/>
                      </a:endParaRPr>
                    </a:p>
                  </a:txBody>
                  <a:tcPr marL="7185" marR="7185" marT="7185" marB="0" anchor="b"/>
                </a:tc>
                <a:tc>
                  <a:txBody>
                    <a:bodyPr/>
                    <a:lstStyle/>
                    <a:p>
                      <a:pPr algn="ctr" fontAlgn="b"/>
                      <a:r>
                        <a:rPr lang="en-US" sz="800" u="none" strike="noStrike">
                          <a:effectLst/>
                        </a:rPr>
                        <a:t>2032</a:t>
                      </a:r>
                      <a:endParaRPr lang="en-US" sz="800" b="0" i="0" u="none" strike="noStrike">
                        <a:effectLst/>
                        <a:latin typeface="Arial"/>
                      </a:endParaRPr>
                    </a:p>
                  </a:txBody>
                  <a:tcPr marL="7185" marR="7185" marT="7185" marB="0" anchor="b"/>
                </a:tc>
                <a:tc>
                  <a:txBody>
                    <a:bodyPr/>
                    <a:lstStyle/>
                    <a:p>
                      <a:pPr algn="ctr" fontAlgn="b"/>
                      <a:r>
                        <a:rPr lang="en-US" sz="800" u="none" strike="noStrike">
                          <a:effectLst/>
                        </a:rPr>
                        <a:t>2033</a:t>
                      </a:r>
                      <a:endParaRPr lang="en-US" sz="800" b="0" i="0" u="none" strike="noStrike">
                        <a:effectLst/>
                        <a:latin typeface="Arial"/>
                      </a:endParaRPr>
                    </a:p>
                  </a:txBody>
                  <a:tcPr marL="7185" marR="7185" marT="7185" marB="0" anchor="b"/>
                </a:tc>
                <a:tc>
                  <a:txBody>
                    <a:bodyPr/>
                    <a:lstStyle/>
                    <a:p>
                      <a:pPr algn="ctr" fontAlgn="b"/>
                      <a:r>
                        <a:rPr lang="en-US" sz="800" u="none" strike="noStrike">
                          <a:effectLst/>
                        </a:rPr>
                        <a:t>2034</a:t>
                      </a:r>
                      <a:endParaRPr lang="en-US" sz="800" b="0" i="0" u="none" strike="noStrike">
                        <a:effectLst/>
                        <a:latin typeface="Arial"/>
                      </a:endParaRPr>
                    </a:p>
                  </a:txBody>
                  <a:tcPr marL="7185" marR="7185" marT="7185" marB="0" anchor="b"/>
                </a:tc>
                <a:tc>
                  <a:txBody>
                    <a:bodyPr/>
                    <a:lstStyle/>
                    <a:p>
                      <a:pPr algn="ctr" fontAlgn="b"/>
                      <a:r>
                        <a:rPr lang="en-US" sz="800" u="none" strike="noStrike">
                          <a:effectLst/>
                        </a:rPr>
                        <a:t>2035</a:t>
                      </a:r>
                      <a:endParaRPr lang="en-US" sz="800" b="0" i="0" u="none" strike="noStrike">
                        <a:effectLst/>
                        <a:latin typeface="Arial"/>
                      </a:endParaRPr>
                    </a:p>
                  </a:txBody>
                  <a:tcPr marL="7185" marR="7185" marT="7185" marB="0" anchor="b"/>
                </a:tc>
                <a:tc>
                  <a:txBody>
                    <a:bodyPr/>
                    <a:lstStyle/>
                    <a:p>
                      <a:pPr algn="ctr" fontAlgn="b"/>
                      <a:r>
                        <a:rPr lang="en-US" sz="800" u="none" strike="noStrike">
                          <a:effectLst/>
                        </a:rPr>
                        <a:t>2036</a:t>
                      </a:r>
                      <a:endParaRPr lang="en-US" sz="800" b="0" i="0" u="none" strike="noStrike">
                        <a:effectLst/>
                        <a:latin typeface="Arial"/>
                      </a:endParaRPr>
                    </a:p>
                  </a:txBody>
                  <a:tcPr marL="7185" marR="7185" marT="7185" marB="0" anchor="b"/>
                </a:tc>
              </a:tr>
              <a:tr h="115853">
                <a:tc>
                  <a:txBody>
                    <a:bodyPr/>
                    <a:lstStyle/>
                    <a:p>
                      <a:pPr algn="l" fontAlgn="ctr"/>
                      <a:r>
                        <a:rPr lang="en-US" sz="800" u="none" strike="noStrike">
                          <a:effectLst/>
                        </a:rPr>
                        <a:t>Gross Potential Operating Income</a:t>
                      </a:r>
                      <a:endParaRPr lang="en-US" sz="800" b="0" i="0" u="none" strike="noStrike">
                        <a:effectLst/>
                        <a:latin typeface="Arial"/>
                      </a:endParaRPr>
                    </a:p>
                  </a:txBody>
                  <a:tcPr marL="7185" marR="7185" marT="7185" marB="0" anchor="ctr"/>
                </a:tc>
                <a:tc>
                  <a:txBody>
                    <a:bodyPr/>
                    <a:lstStyle/>
                    <a:p>
                      <a:pPr algn="l" fontAlgn="b"/>
                      <a:r>
                        <a:rPr lang="en-US" sz="800" u="none" strike="noStrike">
                          <a:effectLst/>
                        </a:rPr>
                        <a:t> $  1,783,029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$1,827,604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$1,873,294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$1,920,127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$1,968,130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$2,017,333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$2,067,767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$2,119,461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$2,172,447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2,226,758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2,282,427 </a:t>
                      </a:r>
                      <a:endParaRPr lang="en-US" sz="800" b="0" i="0" u="none" strike="noStrike">
                        <a:effectLst/>
                        <a:latin typeface="Arial"/>
                      </a:endParaRPr>
                    </a:p>
                  </a:txBody>
                  <a:tcPr marL="7185" marR="7185" marT="7185" marB="0" anchor="b"/>
                </a:tc>
              </a:tr>
              <a:tr h="115853">
                <a:tc>
                  <a:txBody>
                    <a:bodyPr/>
                    <a:lstStyle/>
                    <a:p>
                      <a:pPr algn="l" fontAlgn="ctr"/>
                      <a:r>
                        <a:rPr lang="en-US" sz="800" u="none" strike="noStrike">
                          <a:effectLst/>
                        </a:rPr>
                        <a:t>Vacancy &amp; Collection Loss</a:t>
                      </a:r>
                      <a:endParaRPr lang="en-US" sz="800" b="0" i="0" u="none" strike="noStrike">
                        <a:effectLst/>
                        <a:latin typeface="Arial"/>
                      </a:endParaRPr>
                    </a:p>
                  </a:txBody>
                  <a:tcPr marL="7185" marR="7185" marT="7185" marB="0" anchor="ctr"/>
                </a:tc>
                <a:tc>
                  <a:txBody>
                    <a:bodyPr/>
                    <a:lstStyle/>
                    <a:p>
                      <a:pPr algn="l" fontAlgn="b"/>
                      <a:r>
                        <a:rPr lang="en-US" sz="800" u="none" strike="noStrike">
                          <a:effectLst/>
                        </a:rPr>
                        <a:t> $    (178,303)</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(182,760)</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(187,329)</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(192,013)</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(196,813)</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(201,733)</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(206,777)</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(211,946)</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(217,245)</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(222,676)</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(228,243)</a:t>
                      </a:r>
                      <a:endParaRPr lang="en-US" sz="800" b="0" i="0" u="none" strike="noStrike">
                        <a:effectLst/>
                        <a:latin typeface="Arial"/>
                      </a:endParaRPr>
                    </a:p>
                  </a:txBody>
                  <a:tcPr marL="7185" marR="7185" marT="7185" marB="0" anchor="b"/>
                </a:tc>
              </a:tr>
              <a:tr h="115853">
                <a:tc>
                  <a:txBody>
                    <a:bodyPr/>
                    <a:lstStyle/>
                    <a:p>
                      <a:pPr algn="l" fontAlgn="ctr"/>
                      <a:r>
                        <a:rPr lang="en-US" sz="800" u="none" strike="noStrike">
                          <a:effectLst/>
                        </a:rPr>
                        <a:t>NOI</a:t>
                      </a:r>
                      <a:endParaRPr lang="en-US" sz="800" b="0" i="0" u="none" strike="noStrike">
                        <a:effectLst/>
                        <a:latin typeface="Arial"/>
                      </a:endParaRPr>
                    </a:p>
                  </a:txBody>
                  <a:tcPr marL="7185" marR="7185" marT="7185" marB="0" anchor="ctr"/>
                </a:tc>
                <a:tc>
                  <a:txBody>
                    <a:bodyPr/>
                    <a:lstStyle/>
                    <a:p>
                      <a:pPr algn="l" fontAlgn="b"/>
                      <a:r>
                        <a:rPr lang="en-US" sz="800" u="none" strike="noStrike">
                          <a:effectLst/>
                        </a:rPr>
                        <a:t> $  1,604,726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$1,644,844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$1,685,965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$1,728,114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$1,771,317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$1,815,600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$1,860,990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$1,907,515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$1,955,203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2,004,083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2,054,185 </a:t>
                      </a:r>
                      <a:endParaRPr lang="en-US" sz="800" b="0" i="0" u="none" strike="noStrike">
                        <a:effectLst/>
                        <a:latin typeface="Arial"/>
                      </a:endParaRPr>
                    </a:p>
                  </a:txBody>
                  <a:tcPr marL="7185" marR="7185" marT="7185" marB="0" anchor="b"/>
                </a:tc>
              </a:tr>
              <a:tr h="115853">
                <a:tc>
                  <a:txBody>
                    <a:bodyPr/>
                    <a:lstStyle/>
                    <a:p>
                      <a:pPr algn="l" fontAlgn="ctr"/>
                      <a:endParaRPr lang="en-US" sz="800" b="0" i="0" u="none" strike="noStrike">
                        <a:effectLst/>
                        <a:latin typeface="Arial"/>
                      </a:endParaRPr>
                    </a:p>
                  </a:txBody>
                  <a:tcPr marL="86224" marR="7185" marT="7185" marB="0" anchor="ctr"/>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dirty="0">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r>
              <a:tr h="115853">
                <a:tc>
                  <a:txBody>
                    <a:bodyPr/>
                    <a:lstStyle/>
                    <a:p>
                      <a:pPr algn="l" fontAlgn="ctr"/>
                      <a:r>
                        <a:rPr lang="en-US" sz="800" u="none" strike="noStrike" dirty="0">
                          <a:effectLst/>
                        </a:rPr>
                        <a:t>Non-Reimbursable Operating Expenses</a:t>
                      </a:r>
                      <a:endParaRPr lang="en-US" sz="800" b="0" i="0" u="none" strike="noStrike" dirty="0">
                        <a:effectLst/>
                        <a:latin typeface="Arial"/>
                      </a:endParaRPr>
                    </a:p>
                  </a:txBody>
                  <a:tcPr marL="86224" marR="7185" marT="7185" marB="0" anchor="ctr"/>
                </a:tc>
                <a:tc>
                  <a:txBody>
                    <a:bodyPr/>
                    <a:lstStyle/>
                    <a:p>
                      <a:pPr algn="l" fontAlgn="b"/>
                      <a:r>
                        <a:rPr lang="en-US" sz="800" u="none" strike="noStrike">
                          <a:effectLst/>
                        </a:rPr>
                        <a:t> $     128,008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131,209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134,489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137,851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141,297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144,830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148,451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152,162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155,966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159,865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163,862 </a:t>
                      </a:r>
                      <a:endParaRPr lang="en-US" sz="800" b="0" i="0" u="none" strike="noStrike">
                        <a:effectLst/>
                        <a:latin typeface="Arial"/>
                      </a:endParaRPr>
                    </a:p>
                  </a:txBody>
                  <a:tcPr marL="7185" marR="7185" marT="7185" marB="0" anchor="b"/>
                </a:tc>
              </a:tr>
              <a:tr h="115853">
                <a:tc>
                  <a:txBody>
                    <a:bodyPr/>
                    <a:lstStyle/>
                    <a:p>
                      <a:pPr algn="l" fontAlgn="ctr"/>
                      <a:r>
                        <a:rPr lang="en-US" sz="800" u="none" strike="noStrike">
                          <a:effectLst/>
                        </a:rPr>
                        <a:t>Capital Costs</a:t>
                      </a:r>
                      <a:endParaRPr lang="en-US" sz="800" b="0" i="0" u="none" strike="noStrike">
                        <a:effectLst/>
                        <a:latin typeface="Arial"/>
                      </a:endParaRPr>
                    </a:p>
                  </a:txBody>
                  <a:tcPr marL="86224" marR="7185" marT="7185" marB="0" anchor="ctr"/>
                </a:tc>
                <a:tc>
                  <a:txBody>
                    <a:bodyPr/>
                    <a:lstStyle/>
                    <a:p>
                      <a:pPr algn="l" fontAlgn="b"/>
                      <a:r>
                        <a:rPr lang="en-US" sz="800" u="none" strike="noStrike">
                          <a:effectLst/>
                        </a:rPr>
                        <a:t> $      17,830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18,276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18,733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19,201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19,681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20,173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20,678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21,195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21,724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22,268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22,824 </a:t>
                      </a:r>
                      <a:endParaRPr lang="en-US" sz="800" b="0" i="0" u="none" strike="noStrike">
                        <a:effectLst/>
                        <a:latin typeface="Arial"/>
                      </a:endParaRPr>
                    </a:p>
                  </a:txBody>
                  <a:tcPr marL="7185" marR="7185" marT="7185" marB="0" anchor="b"/>
                </a:tc>
              </a:tr>
              <a:tr h="115853">
                <a:tc>
                  <a:txBody>
                    <a:bodyPr/>
                    <a:lstStyle/>
                    <a:p>
                      <a:pPr algn="l" fontAlgn="ctr"/>
                      <a:r>
                        <a:rPr lang="en-US" sz="800" u="none" strike="noStrike">
                          <a:effectLst/>
                        </a:rPr>
                        <a:t>Brokerage</a:t>
                      </a:r>
                      <a:endParaRPr lang="en-US" sz="800" b="0" i="0" u="none" strike="noStrike">
                        <a:effectLst/>
                        <a:latin typeface="Arial"/>
                      </a:endParaRPr>
                    </a:p>
                  </a:txBody>
                  <a:tcPr marL="86224" marR="7185" marT="7185" marB="0" anchor="ctr"/>
                </a:tc>
                <a:tc>
                  <a:txBody>
                    <a:bodyPr/>
                    <a:lstStyle/>
                    <a:p>
                      <a:pPr algn="l" fontAlgn="b"/>
                      <a:r>
                        <a:rPr lang="en-US" sz="800" u="none" strike="noStrike">
                          <a:effectLst/>
                        </a:rPr>
                        <a:t> $      10,698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10,966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11,240 </a:t>
                      </a:r>
                      <a:endParaRPr lang="en-US" sz="800" b="0" i="0" u="none" strike="noStrike">
                        <a:effectLst/>
                        <a:latin typeface="Arial"/>
                      </a:endParaRPr>
                    </a:p>
                  </a:txBody>
                  <a:tcPr marL="7185" marR="7185" marT="7185" marB="0" anchor="b"/>
                </a:tc>
                <a:tc>
                  <a:txBody>
                    <a:bodyPr/>
                    <a:lstStyle/>
                    <a:p>
                      <a:pPr algn="l" fontAlgn="b"/>
                      <a:r>
                        <a:rPr lang="en-US" sz="800" u="none" strike="noStrike" dirty="0">
                          <a:effectLst/>
                        </a:rPr>
                        <a:t> $     11,521 </a:t>
                      </a:r>
                      <a:endParaRPr lang="en-US" sz="800" b="0" i="0" u="none" strike="noStrike" dirty="0">
                        <a:effectLst/>
                        <a:latin typeface="Arial"/>
                      </a:endParaRPr>
                    </a:p>
                  </a:txBody>
                  <a:tcPr marL="7185" marR="7185" marT="7185" marB="0" anchor="b"/>
                </a:tc>
                <a:tc>
                  <a:txBody>
                    <a:bodyPr/>
                    <a:lstStyle/>
                    <a:p>
                      <a:pPr algn="l" fontAlgn="b"/>
                      <a:r>
                        <a:rPr lang="en-US" sz="800" u="none" strike="noStrike">
                          <a:effectLst/>
                        </a:rPr>
                        <a:t> $     11,809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12,104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12,407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12,717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13,035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13,361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13,695 </a:t>
                      </a:r>
                      <a:endParaRPr lang="en-US" sz="800" b="0" i="0" u="none" strike="noStrike">
                        <a:effectLst/>
                        <a:latin typeface="Arial"/>
                      </a:endParaRPr>
                    </a:p>
                  </a:txBody>
                  <a:tcPr marL="7185" marR="7185" marT="7185" marB="0" anchor="b"/>
                </a:tc>
              </a:tr>
              <a:tr h="115853">
                <a:tc>
                  <a:txBody>
                    <a:bodyPr/>
                    <a:lstStyle/>
                    <a:p>
                      <a:pPr algn="l" fontAlgn="ctr"/>
                      <a:r>
                        <a:rPr lang="en-US" sz="800" u="none" strike="noStrike">
                          <a:effectLst/>
                        </a:rPr>
                        <a:t>Tenant Improvements</a:t>
                      </a:r>
                      <a:endParaRPr lang="en-US" sz="800" b="0" i="0" u="none" strike="noStrike">
                        <a:effectLst/>
                        <a:latin typeface="Arial"/>
                      </a:endParaRPr>
                    </a:p>
                  </a:txBody>
                  <a:tcPr marL="86224" marR="7185" marT="7185" marB="0" anchor="ctr"/>
                </a:tc>
                <a:tc>
                  <a:txBody>
                    <a:bodyPr/>
                    <a:lstStyle/>
                    <a:p>
                      <a:pPr algn="l" fontAlgn="b"/>
                      <a:r>
                        <a:rPr lang="en-US" sz="800" u="none" strike="noStrike">
                          <a:effectLst/>
                        </a:rPr>
                        <a:t> $      75,000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75,000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75,000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75,000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75,000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75,000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75,000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75,000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75,000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75,000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75,000 </a:t>
                      </a:r>
                      <a:endParaRPr lang="en-US" sz="800" b="0" i="0" u="none" strike="noStrike">
                        <a:effectLst/>
                        <a:latin typeface="Arial"/>
                      </a:endParaRPr>
                    </a:p>
                  </a:txBody>
                  <a:tcPr marL="7185" marR="7185" marT="7185" marB="0" anchor="b"/>
                </a:tc>
              </a:tr>
              <a:tr h="115853">
                <a:tc>
                  <a:txBody>
                    <a:bodyPr/>
                    <a:lstStyle/>
                    <a:p>
                      <a:pPr algn="l" fontAlgn="ctr"/>
                      <a:r>
                        <a:rPr lang="en-US" sz="800" u="none" strike="noStrike">
                          <a:effectLst/>
                        </a:rPr>
                        <a:t>Total Expenses</a:t>
                      </a:r>
                      <a:endParaRPr lang="en-US" sz="800" b="0" i="0" u="none" strike="noStrike">
                        <a:effectLst/>
                        <a:latin typeface="Arial"/>
                      </a:endParaRPr>
                    </a:p>
                  </a:txBody>
                  <a:tcPr marL="7185" marR="7185" marT="7185" marB="0" anchor="ctr"/>
                </a:tc>
                <a:tc>
                  <a:txBody>
                    <a:bodyPr/>
                    <a:lstStyle/>
                    <a:p>
                      <a:pPr algn="l" fontAlgn="b"/>
                      <a:r>
                        <a:rPr lang="en-US" sz="800" u="none" strike="noStrike">
                          <a:effectLst/>
                        </a:rPr>
                        <a:t> $     231,537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235,450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239,462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243,573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247,787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252,107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256,535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261,073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265,725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270,493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275,380 </a:t>
                      </a:r>
                      <a:endParaRPr lang="en-US" sz="800" b="0" i="0" u="none" strike="noStrike">
                        <a:effectLst/>
                        <a:latin typeface="Arial"/>
                      </a:endParaRPr>
                    </a:p>
                  </a:txBody>
                  <a:tcPr marL="7185" marR="7185" marT="7185" marB="0" anchor="b"/>
                </a:tc>
              </a:tr>
              <a:tr h="115853">
                <a:tc>
                  <a:txBody>
                    <a:bodyPr/>
                    <a:lstStyle/>
                    <a:p>
                      <a:pPr algn="l" fontAlgn="ctr"/>
                      <a:r>
                        <a:rPr lang="en-US" sz="800" u="none" strike="noStrike" dirty="0">
                          <a:effectLst/>
                        </a:rPr>
                        <a:t>Adjusted Net Income</a:t>
                      </a:r>
                      <a:endParaRPr lang="en-US" sz="800" b="0" i="0" u="none" strike="noStrike" dirty="0">
                        <a:effectLst/>
                        <a:latin typeface="Arial"/>
                      </a:endParaRPr>
                    </a:p>
                  </a:txBody>
                  <a:tcPr marL="7185" marR="7185" marT="7185" marB="0" anchor="ctr"/>
                </a:tc>
                <a:tc>
                  <a:txBody>
                    <a:bodyPr/>
                    <a:lstStyle/>
                    <a:p>
                      <a:pPr algn="l" fontAlgn="b"/>
                      <a:r>
                        <a:rPr lang="en-US" sz="800" u="none" strike="noStrike">
                          <a:effectLst/>
                        </a:rPr>
                        <a:t> $  1,373,189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$1,409,394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$1,446,503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$1,484,541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$1,523,530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$1,563,493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$1,604,455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$1,646,441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$1,689,477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1,733,589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1,778,804 </a:t>
                      </a:r>
                      <a:endParaRPr lang="en-US" sz="800" b="0" i="0" u="none" strike="noStrike">
                        <a:effectLst/>
                        <a:latin typeface="Arial"/>
                      </a:endParaRPr>
                    </a:p>
                  </a:txBody>
                  <a:tcPr marL="7185" marR="7185" marT="7185" marB="0" anchor="b"/>
                </a:tc>
              </a:tr>
              <a:tr h="115853">
                <a:tc>
                  <a:txBody>
                    <a:bodyPr/>
                    <a:lstStyle/>
                    <a:p>
                      <a:pPr algn="l" fontAlgn="ctr"/>
                      <a:r>
                        <a:rPr lang="en-US" sz="800" u="none" strike="noStrike" dirty="0">
                          <a:effectLst/>
                        </a:rPr>
                        <a:t>Residual Cap Rate</a:t>
                      </a:r>
                      <a:endParaRPr lang="en-US" sz="800" b="0" i="0" u="none" strike="noStrike" dirty="0">
                        <a:effectLst/>
                        <a:latin typeface="Arial"/>
                      </a:endParaRPr>
                    </a:p>
                  </a:txBody>
                  <a:tcPr marL="7185" marR="7185" marT="7185" marB="0" anchor="ctr"/>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r" fontAlgn="b"/>
                      <a:r>
                        <a:rPr lang="en-US" sz="800" u="none" strike="noStrike">
                          <a:effectLst/>
                        </a:rPr>
                        <a:t>7.63%</a:t>
                      </a:r>
                      <a:endParaRPr lang="en-US" sz="800" b="0" i="0" u="none" strike="noStrike">
                        <a:effectLst/>
                        <a:latin typeface="Arial"/>
                      </a:endParaRPr>
                    </a:p>
                  </a:txBody>
                  <a:tcPr marL="7185" marR="7185" marT="7185" marB="0" anchor="b"/>
                </a:tc>
              </a:tr>
              <a:tr h="115853">
                <a:tc>
                  <a:txBody>
                    <a:bodyPr/>
                    <a:lstStyle/>
                    <a:p>
                      <a:pPr algn="l" fontAlgn="ctr"/>
                      <a:r>
                        <a:rPr lang="en-US" sz="800" u="none" strike="noStrike">
                          <a:effectLst/>
                        </a:rPr>
                        <a:t>Residual Expense Rate</a:t>
                      </a:r>
                      <a:endParaRPr lang="en-US" sz="800" b="0" i="0" u="none" strike="noStrike">
                        <a:effectLst/>
                        <a:latin typeface="Arial"/>
                      </a:endParaRPr>
                    </a:p>
                  </a:txBody>
                  <a:tcPr marL="7185" marR="7185" marT="7185" marB="0" anchor="ctr"/>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r" fontAlgn="b"/>
                      <a:r>
                        <a:rPr lang="en-US" sz="800" u="none" strike="noStrike">
                          <a:effectLst/>
                        </a:rPr>
                        <a:t>4.00%</a:t>
                      </a:r>
                      <a:endParaRPr lang="en-US" sz="800" b="0" i="0" u="none" strike="noStrike">
                        <a:effectLst/>
                        <a:latin typeface="Arial"/>
                      </a:endParaRPr>
                    </a:p>
                  </a:txBody>
                  <a:tcPr marL="7185" marR="7185" marT="7185" marB="0" anchor="b"/>
                </a:tc>
              </a:tr>
              <a:tr h="115853">
                <a:tc>
                  <a:txBody>
                    <a:bodyPr/>
                    <a:lstStyle/>
                    <a:p>
                      <a:pPr algn="l" fontAlgn="ctr"/>
                      <a:r>
                        <a:rPr lang="en-US" sz="800" u="none" strike="noStrike">
                          <a:effectLst/>
                        </a:rPr>
                        <a:t>Residual Value</a:t>
                      </a:r>
                      <a:endParaRPr lang="en-US" sz="800" b="0" i="0" u="none" strike="noStrike">
                        <a:effectLst/>
                        <a:latin typeface="Arial"/>
                      </a:endParaRPr>
                    </a:p>
                  </a:txBody>
                  <a:tcPr marL="7185" marR="7185" marT="7185" marB="0" anchor="ctr"/>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r>
                        <a:rPr lang="en-US" sz="800" u="none" strike="noStrike">
                          <a:effectLst/>
                        </a:rPr>
                        <a:t> $22,380,760 </a:t>
                      </a:r>
                      <a:endParaRPr lang="en-US" sz="800" b="0" i="0" u="none" strike="noStrike">
                        <a:effectLst/>
                        <a:latin typeface="Arial"/>
                      </a:endParaRPr>
                    </a:p>
                  </a:txBody>
                  <a:tcPr marL="7185" marR="7185" marT="7185" marB="0" anchor="b"/>
                </a:tc>
              </a:tr>
              <a:tr h="115853">
                <a:tc>
                  <a:txBody>
                    <a:bodyPr/>
                    <a:lstStyle/>
                    <a:p>
                      <a:pPr algn="l" fontAlgn="ctr"/>
                      <a:r>
                        <a:rPr lang="en-US" sz="800" u="none" strike="noStrike">
                          <a:effectLst/>
                        </a:rPr>
                        <a:t>Adjusted Net Income &amp; Net Residual</a:t>
                      </a:r>
                      <a:endParaRPr lang="en-US" sz="800" b="0" i="0" u="none" strike="noStrike">
                        <a:effectLst/>
                        <a:latin typeface="Arial"/>
                      </a:endParaRPr>
                    </a:p>
                  </a:txBody>
                  <a:tcPr marL="7185" marR="7185" marT="7185" marB="0" anchor="ctr"/>
                </a:tc>
                <a:tc>
                  <a:txBody>
                    <a:bodyPr/>
                    <a:lstStyle/>
                    <a:p>
                      <a:pPr algn="l" fontAlgn="b"/>
                      <a:r>
                        <a:rPr lang="en-US" sz="800" u="none" strike="noStrike">
                          <a:effectLst/>
                        </a:rPr>
                        <a:t> $  1,373,189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$1,409,394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$1,446,503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$1,484,541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$1,523,530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$1,563,493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$1,604,455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$1,646,441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$1,689,477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$24,114,350 </a:t>
                      </a:r>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r>
              <a:tr h="115853">
                <a:tc>
                  <a:txBody>
                    <a:bodyPr/>
                    <a:lstStyle/>
                    <a:p>
                      <a:pPr algn="l" fontAlgn="ctr"/>
                      <a:endParaRPr lang="en-US" sz="800" b="0" i="0" u="none" strike="noStrike" dirty="0">
                        <a:effectLst/>
                        <a:latin typeface="Arial"/>
                      </a:endParaRPr>
                    </a:p>
                  </a:txBody>
                  <a:tcPr marL="7185" marR="7185" marT="7185" marB="0" anchor="ctr"/>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r>
              <a:tr h="115853">
                <a:tc>
                  <a:txBody>
                    <a:bodyPr/>
                    <a:lstStyle/>
                    <a:p>
                      <a:pPr algn="l" fontAlgn="ctr"/>
                      <a:r>
                        <a:rPr lang="en-US" sz="800" u="none" strike="noStrike">
                          <a:effectLst/>
                        </a:rPr>
                        <a:t>Discount Factor</a:t>
                      </a:r>
                      <a:endParaRPr lang="en-US" sz="800" b="0" i="0" u="none" strike="noStrike">
                        <a:effectLst/>
                        <a:latin typeface="Arial"/>
                      </a:endParaRPr>
                    </a:p>
                  </a:txBody>
                  <a:tcPr marL="7185" marR="7185" marT="7185" marB="0" anchor="ctr"/>
                </a:tc>
                <a:tc>
                  <a:txBody>
                    <a:bodyPr/>
                    <a:lstStyle/>
                    <a:p>
                      <a:pPr algn="r" fontAlgn="b"/>
                      <a:r>
                        <a:rPr lang="en-US" sz="800" u="none" strike="noStrike">
                          <a:effectLst/>
                        </a:rPr>
                        <a:t>0.428883</a:t>
                      </a:r>
                      <a:endParaRPr lang="en-US" sz="800" b="0" i="0" u="none" strike="noStrike">
                        <a:effectLst/>
                        <a:latin typeface="Arial"/>
                      </a:endParaRPr>
                    </a:p>
                  </a:txBody>
                  <a:tcPr marL="7185" marR="7185" marT="7185" marB="0" anchor="b"/>
                </a:tc>
                <a:tc>
                  <a:txBody>
                    <a:bodyPr/>
                    <a:lstStyle/>
                    <a:p>
                      <a:pPr algn="r" fontAlgn="b"/>
                      <a:r>
                        <a:rPr lang="en-US" sz="800" u="none" strike="noStrike">
                          <a:effectLst/>
                        </a:rPr>
                        <a:t>0.397114</a:t>
                      </a:r>
                      <a:endParaRPr lang="en-US" sz="800" b="0" i="0" u="none" strike="noStrike">
                        <a:effectLst/>
                        <a:latin typeface="Arial"/>
                      </a:endParaRPr>
                    </a:p>
                  </a:txBody>
                  <a:tcPr marL="7185" marR="7185" marT="7185" marB="0" anchor="b"/>
                </a:tc>
                <a:tc>
                  <a:txBody>
                    <a:bodyPr/>
                    <a:lstStyle/>
                    <a:p>
                      <a:pPr algn="r" fontAlgn="b"/>
                      <a:r>
                        <a:rPr lang="en-US" sz="800" u="none" strike="noStrike">
                          <a:effectLst/>
                        </a:rPr>
                        <a:t>0.367698</a:t>
                      </a:r>
                      <a:endParaRPr lang="en-US" sz="800" b="0" i="0" u="none" strike="noStrike">
                        <a:effectLst/>
                        <a:latin typeface="Arial"/>
                      </a:endParaRPr>
                    </a:p>
                  </a:txBody>
                  <a:tcPr marL="7185" marR="7185" marT="7185" marB="0" anchor="b"/>
                </a:tc>
                <a:tc>
                  <a:txBody>
                    <a:bodyPr/>
                    <a:lstStyle/>
                    <a:p>
                      <a:pPr algn="r" fontAlgn="b"/>
                      <a:r>
                        <a:rPr lang="en-US" sz="800" u="none" strike="noStrike">
                          <a:effectLst/>
                        </a:rPr>
                        <a:t>0.340461</a:t>
                      </a:r>
                      <a:endParaRPr lang="en-US" sz="800" b="0" i="0" u="none" strike="noStrike">
                        <a:effectLst/>
                        <a:latin typeface="Arial"/>
                      </a:endParaRPr>
                    </a:p>
                  </a:txBody>
                  <a:tcPr marL="7185" marR="7185" marT="7185" marB="0" anchor="b"/>
                </a:tc>
                <a:tc>
                  <a:txBody>
                    <a:bodyPr/>
                    <a:lstStyle/>
                    <a:p>
                      <a:pPr algn="r" fontAlgn="b"/>
                      <a:r>
                        <a:rPr lang="en-US" sz="800" u="none" strike="noStrike">
                          <a:effectLst/>
                        </a:rPr>
                        <a:t>0.315242</a:t>
                      </a:r>
                      <a:endParaRPr lang="en-US" sz="800" b="0" i="0" u="none" strike="noStrike">
                        <a:effectLst/>
                        <a:latin typeface="Arial"/>
                      </a:endParaRPr>
                    </a:p>
                  </a:txBody>
                  <a:tcPr marL="7185" marR="7185" marT="7185" marB="0" anchor="b"/>
                </a:tc>
                <a:tc>
                  <a:txBody>
                    <a:bodyPr/>
                    <a:lstStyle/>
                    <a:p>
                      <a:pPr algn="r" fontAlgn="b"/>
                      <a:r>
                        <a:rPr lang="en-US" sz="800" u="none" strike="noStrike">
                          <a:effectLst/>
                        </a:rPr>
                        <a:t>0.29189</a:t>
                      </a:r>
                      <a:endParaRPr lang="en-US" sz="800" b="0" i="0" u="none" strike="noStrike">
                        <a:effectLst/>
                        <a:latin typeface="Arial"/>
                      </a:endParaRPr>
                    </a:p>
                  </a:txBody>
                  <a:tcPr marL="7185" marR="7185" marT="7185" marB="0" anchor="b"/>
                </a:tc>
                <a:tc>
                  <a:txBody>
                    <a:bodyPr/>
                    <a:lstStyle/>
                    <a:p>
                      <a:pPr algn="r" fontAlgn="b"/>
                      <a:r>
                        <a:rPr lang="en-US" sz="800" u="none" strike="noStrike">
                          <a:effectLst/>
                        </a:rPr>
                        <a:t>0.270269</a:t>
                      </a:r>
                      <a:endParaRPr lang="en-US" sz="800" b="0" i="0" u="none" strike="noStrike">
                        <a:effectLst/>
                        <a:latin typeface="Arial"/>
                      </a:endParaRPr>
                    </a:p>
                  </a:txBody>
                  <a:tcPr marL="7185" marR="7185" marT="7185" marB="0" anchor="b"/>
                </a:tc>
                <a:tc>
                  <a:txBody>
                    <a:bodyPr/>
                    <a:lstStyle/>
                    <a:p>
                      <a:pPr algn="r" fontAlgn="b"/>
                      <a:r>
                        <a:rPr lang="en-US" sz="800" u="none" strike="noStrike">
                          <a:effectLst/>
                        </a:rPr>
                        <a:t>0.250249</a:t>
                      </a:r>
                      <a:endParaRPr lang="en-US" sz="800" b="0" i="0" u="none" strike="noStrike">
                        <a:effectLst/>
                        <a:latin typeface="Arial"/>
                      </a:endParaRPr>
                    </a:p>
                  </a:txBody>
                  <a:tcPr marL="7185" marR="7185" marT="7185" marB="0" anchor="b"/>
                </a:tc>
                <a:tc>
                  <a:txBody>
                    <a:bodyPr/>
                    <a:lstStyle/>
                    <a:p>
                      <a:pPr algn="r" fontAlgn="b"/>
                      <a:r>
                        <a:rPr lang="en-US" sz="800" u="none" strike="noStrike">
                          <a:effectLst/>
                        </a:rPr>
                        <a:t>0.231712</a:t>
                      </a:r>
                      <a:endParaRPr lang="en-US" sz="800" b="0" i="0" u="none" strike="noStrike">
                        <a:effectLst/>
                        <a:latin typeface="Arial"/>
                      </a:endParaRPr>
                    </a:p>
                  </a:txBody>
                  <a:tcPr marL="7185" marR="7185" marT="7185" marB="0" anchor="b"/>
                </a:tc>
                <a:tc>
                  <a:txBody>
                    <a:bodyPr/>
                    <a:lstStyle/>
                    <a:p>
                      <a:pPr algn="r" fontAlgn="b"/>
                      <a:r>
                        <a:rPr lang="en-US" sz="800" u="none" strike="noStrike">
                          <a:effectLst/>
                        </a:rPr>
                        <a:t>0.214548</a:t>
                      </a:r>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r>
              <a:tr h="115853">
                <a:tc>
                  <a:txBody>
                    <a:bodyPr/>
                    <a:lstStyle/>
                    <a:p>
                      <a:pPr algn="l" fontAlgn="ctr"/>
                      <a:r>
                        <a:rPr lang="en-US" sz="800" u="none" strike="noStrike">
                          <a:effectLst/>
                        </a:rPr>
                        <a:t>Discounted Cash Flow</a:t>
                      </a:r>
                      <a:endParaRPr lang="en-US" sz="800" b="0" i="0" u="none" strike="noStrike">
                        <a:effectLst/>
                        <a:latin typeface="Arial"/>
                      </a:endParaRPr>
                    </a:p>
                  </a:txBody>
                  <a:tcPr marL="7185" marR="7185" marT="7185" marB="0" anchor="ctr"/>
                </a:tc>
                <a:tc>
                  <a:txBody>
                    <a:bodyPr/>
                    <a:lstStyle/>
                    <a:p>
                      <a:pPr algn="l" fontAlgn="b"/>
                      <a:r>
                        <a:rPr lang="en-US" sz="800" u="none" strike="noStrike">
                          <a:effectLst/>
                        </a:rPr>
                        <a:t> $     588,937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559,690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531,876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505,428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480,280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456,368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433,634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412,020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391,472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5,173,685 </a:t>
                      </a:r>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r>
              <a:tr h="115853">
                <a:tc>
                  <a:txBody>
                    <a:bodyPr/>
                    <a:lstStyle/>
                    <a:p>
                      <a:pPr algn="l" fontAlgn="ctr"/>
                      <a:endParaRPr lang="en-US" sz="800" b="0" i="0" u="none" strike="noStrike">
                        <a:effectLst/>
                        <a:latin typeface="Arial"/>
                      </a:endParaRPr>
                    </a:p>
                  </a:txBody>
                  <a:tcPr marL="7185" marR="7185" marT="7185" marB="0" anchor="ctr"/>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dirty="0">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r>
              <a:tr h="115853">
                <a:tc>
                  <a:txBody>
                    <a:bodyPr/>
                    <a:lstStyle/>
                    <a:p>
                      <a:pPr algn="l" fontAlgn="ctr"/>
                      <a:r>
                        <a:rPr lang="en-US" sz="800" u="none" strike="noStrike">
                          <a:effectLst/>
                        </a:rPr>
                        <a:t>Present Value</a:t>
                      </a:r>
                      <a:endParaRPr lang="en-US" sz="800" b="0" i="0" u="none" strike="noStrike">
                        <a:effectLst/>
                        <a:latin typeface="Arial"/>
                      </a:endParaRPr>
                    </a:p>
                  </a:txBody>
                  <a:tcPr marL="7185" marR="7185" marT="7185" marB="0" anchor="ctr"/>
                </a:tc>
                <a:tc>
                  <a:txBody>
                    <a:bodyPr/>
                    <a:lstStyle/>
                    <a:p>
                      <a:pPr algn="l" fontAlgn="b"/>
                      <a:r>
                        <a:rPr lang="en-US" sz="800" u="none" strike="noStrike">
                          <a:effectLst/>
                        </a:rPr>
                        <a:t> $13,600,000 </a:t>
                      </a:r>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dirty="0">
                        <a:effectLst/>
                        <a:latin typeface="Arial"/>
                      </a:endParaRPr>
                    </a:p>
                  </a:txBody>
                  <a:tcPr marL="7185" marR="7185" marT="7185" marB="0" anchor="b"/>
                </a:tc>
              </a:tr>
            </a:tbl>
          </a:graphicData>
        </a:graphic>
      </p:graphicFrame>
    </p:spTree>
    <p:extLst>
      <p:ext uri="{BB962C8B-B14F-4D97-AF65-F5344CB8AC3E}">
        <p14:creationId xmlns:p14="http://schemas.microsoft.com/office/powerpoint/2010/main" val="22182322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lstStyle/>
          <a:p>
            <a:r>
              <a:rPr lang="en-US" dirty="0" smtClean="0"/>
              <a:t>Example #3 DCF</a:t>
            </a:r>
            <a:endParaRPr lang="en-US" dirty="0"/>
          </a:p>
        </p:txBody>
      </p:sp>
      <p:graphicFrame>
        <p:nvGraphicFramePr>
          <p:cNvPr id="6" name="Content Placeholder 5"/>
          <p:cNvGraphicFramePr>
            <a:graphicFrameLocks noGrp="1"/>
          </p:cNvGraphicFramePr>
          <p:nvPr>
            <p:ph sz="quarter" idx="1"/>
            <p:extLst/>
          </p:nvPr>
        </p:nvGraphicFramePr>
        <p:xfrm>
          <a:off x="381000" y="914400"/>
          <a:ext cx="8229600" cy="2462894"/>
        </p:xfrm>
        <a:graphic>
          <a:graphicData uri="http://schemas.openxmlformats.org/drawingml/2006/table">
            <a:tbl>
              <a:tblPr>
                <a:tableStyleId>{5C22544A-7EE6-4342-B048-85BDC9FD1C3A}</a:tableStyleId>
              </a:tblPr>
              <a:tblGrid>
                <a:gridCol w="1889856"/>
                <a:gridCol w="670179"/>
                <a:gridCol w="657341"/>
                <a:gridCol w="657341"/>
                <a:gridCol w="657341"/>
                <a:gridCol w="616257"/>
                <a:gridCol w="616257"/>
                <a:gridCol w="616257"/>
                <a:gridCol w="616257"/>
                <a:gridCol w="616257"/>
                <a:gridCol w="616257"/>
              </a:tblGrid>
              <a:tr h="50058">
                <a:tc>
                  <a:txBody>
                    <a:bodyPr/>
                    <a:lstStyle/>
                    <a:p>
                      <a:pPr algn="l" fontAlgn="b"/>
                      <a:endParaRPr lang="en-US" sz="800" b="0" i="0" u="none" strike="noStrike" dirty="0">
                        <a:effectLst/>
                        <a:latin typeface="Arial"/>
                      </a:endParaRPr>
                    </a:p>
                  </a:txBody>
                  <a:tcPr marL="7706" marR="7706" marT="7706" marB="0" anchor="b"/>
                </a:tc>
                <a:tc>
                  <a:txBody>
                    <a:bodyPr/>
                    <a:lstStyle/>
                    <a:p>
                      <a:pPr algn="ctr" fontAlgn="b"/>
                      <a:r>
                        <a:rPr lang="en-US" sz="800" u="none" strike="noStrike">
                          <a:effectLst/>
                        </a:rPr>
                        <a:t>1</a:t>
                      </a:r>
                      <a:endParaRPr lang="en-US" sz="800" b="0" i="0" u="none" strike="noStrike">
                        <a:effectLst/>
                        <a:latin typeface="Arial"/>
                      </a:endParaRPr>
                    </a:p>
                  </a:txBody>
                  <a:tcPr marL="7706" marR="7706" marT="7706" marB="0" anchor="b"/>
                </a:tc>
                <a:tc>
                  <a:txBody>
                    <a:bodyPr/>
                    <a:lstStyle/>
                    <a:p>
                      <a:pPr algn="ctr" fontAlgn="b"/>
                      <a:r>
                        <a:rPr lang="en-US" sz="800" u="none" strike="noStrike">
                          <a:effectLst/>
                        </a:rPr>
                        <a:t>2</a:t>
                      </a:r>
                      <a:endParaRPr lang="en-US" sz="800" b="0" i="0" u="none" strike="noStrike">
                        <a:effectLst/>
                        <a:latin typeface="Arial"/>
                      </a:endParaRPr>
                    </a:p>
                  </a:txBody>
                  <a:tcPr marL="7706" marR="7706" marT="7706" marB="0" anchor="b"/>
                </a:tc>
                <a:tc>
                  <a:txBody>
                    <a:bodyPr/>
                    <a:lstStyle/>
                    <a:p>
                      <a:pPr algn="ctr" fontAlgn="b"/>
                      <a:r>
                        <a:rPr lang="en-US" sz="800" u="none" strike="noStrike">
                          <a:effectLst/>
                        </a:rPr>
                        <a:t>3</a:t>
                      </a:r>
                      <a:endParaRPr lang="en-US" sz="800" b="0" i="0" u="none" strike="noStrike">
                        <a:effectLst/>
                        <a:latin typeface="Arial"/>
                      </a:endParaRPr>
                    </a:p>
                  </a:txBody>
                  <a:tcPr marL="7706" marR="7706" marT="7706" marB="0" anchor="b"/>
                </a:tc>
                <a:tc>
                  <a:txBody>
                    <a:bodyPr/>
                    <a:lstStyle/>
                    <a:p>
                      <a:pPr algn="ctr" fontAlgn="b"/>
                      <a:r>
                        <a:rPr lang="en-US" sz="800" u="none" strike="noStrike">
                          <a:effectLst/>
                        </a:rPr>
                        <a:t>4</a:t>
                      </a:r>
                      <a:endParaRPr lang="en-US" sz="800" b="0" i="0" u="none" strike="noStrike">
                        <a:effectLst/>
                        <a:latin typeface="Arial"/>
                      </a:endParaRPr>
                    </a:p>
                  </a:txBody>
                  <a:tcPr marL="7706" marR="7706" marT="7706" marB="0" anchor="b"/>
                </a:tc>
                <a:tc>
                  <a:txBody>
                    <a:bodyPr/>
                    <a:lstStyle/>
                    <a:p>
                      <a:pPr algn="ctr" fontAlgn="b"/>
                      <a:r>
                        <a:rPr lang="en-US" sz="800" u="none" strike="noStrike">
                          <a:effectLst/>
                        </a:rPr>
                        <a:t>5</a:t>
                      </a:r>
                      <a:endParaRPr lang="en-US" sz="800" b="0" i="0" u="none" strike="noStrike">
                        <a:effectLst/>
                        <a:latin typeface="Arial"/>
                      </a:endParaRPr>
                    </a:p>
                  </a:txBody>
                  <a:tcPr marL="7706" marR="7706" marT="7706" marB="0" anchor="b"/>
                </a:tc>
                <a:tc>
                  <a:txBody>
                    <a:bodyPr/>
                    <a:lstStyle/>
                    <a:p>
                      <a:pPr algn="ctr" fontAlgn="b"/>
                      <a:r>
                        <a:rPr lang="en-US" sz="800" u="none" strike="noStrike">
                          <a:effectLst/>
                        </a:rPr>
                        <a:t>6</a:t>
                      </a:r>
                      <a:endParaRPr lang="en-US" sz="800" b="0" i="0" u="none" strike="noStrike">
                        <a:effectLst/>
                        <a:latin typeface="Arial"/>
                      </a:endParaRPr>
                    </a:p>
                  </a:txBody>
                  <a:tcPr marL="7706" marR="7706" marT="7706" marB="0" anchor="b"/>
                </a:tc>
                <a:tc>
                  <a:txBody>
                    <a:bodyPr/>
                    <a:lstStyle/>
                    <a:p>
                      <a:pPr algn="ctr" fontAlgn="b"/>
                      <a:r>
                        <a:rPr lang="en-US" sz="800" u="none" strike="noStrike">
                          <a:effectLst/>
                        </a:rPr>
                        <a:t>7</a:t>
                      </a:r>
                      <a:endParaRPr lang="en-US" sz="800" b="0" i="0" u="none" strike="noStrike">
                        <a:effectLst/>
                        <a:latin typeface="Arial"/>
                      </a:endParaRPr>
                    </a:p>
                  </a:txBody>
                  <a:tcPr marL="7706" marR="7706" marT="7706" marB="0" anchor="b"/>
                </a:tc>
                <a:tc>
                  <a:txBody>
                    <a:bodyPr/>
                    <a:lstStyle/>
                    <a:p>
                      <a:pPr algn="ctr" fontAlgn="b"/>
                      <a:r>
                        <a:rPr lang="en-US" sz="800" u="none" strike="noStrike">
                          <a:effectLst/>
                        </a:rPr>
                        <a:t>8</a:t>
                      </a:r>
                      <a:endParaRPr lang="en-US" sz="800" b="0" i="0" u="none" strike="noStrike">
                        <a:effectLst/>
                        <a:latin typeface="Arial"/>
                      </a:endParaRPr>
                    </a:p>
                  </a:txBody>
                  <a:tcPr marL="7706" marR="7706" marT="7706" marB="0" anchor="b"/>
                </a:tc>
                <a:tc>
                  <a:txBody>
                    <a:bodyPr/>
                    <a:lstStyle/>
                    <a:p>
                      <a:pPr algn="ctr" fontAlgn="b"/>
                      <a:r>
                        <a:rPr lang="en-US" sz="800" u="none" strike="noStrike">
                          <a:effectLst/>
                        </a:rPr>
                        <a:t>9</a:t>
                      </a:r>
                      <a:endParaRPr lang="en-US" sz="800" b="0" i="0" u="none" strike="noStrike">
                        <a:effectLst/>
                        <a:latin typeface="Arial"/>
                      </a:endParaRPr>
                    </a:p>
                  </a:txBody>
                  <a:tcPr marL="7706" marR="7706" marT="7706" marB="0" anchor="b"/>
                </a:tc>
                <a:tc>
                  <a:txBody>
                    <a:bodyPr/>
                    <a:lstStyle/>
                    <a:p>
                      <a:pPr algn="ctr" fontAlgn="b"/>
                      <a:r>
                        <a:rPr lang="en-US" sz="800" u="none" strike="noStrike">
                          <a:effectLst/>
                        </a:rPr>
                        <a:t>10</a:t>
                      </a:r>
                      <a:endParaRPr lang="en-US" sz="800" b="0" i="0" u="none" strike="noStrike">
                        <a:effectLst/>
                        <a:latin typeface="Arial"/>
                      </a:endParaRPr>
                    </a:p>
                  </a:txBody>
                  <a:tcPr marL="7706" marR="7706" marT="7706" marB="0" anchor="b"/>
                </a:tc>
              </a:tr>
              <a:tr h="50058">
                <a:tc>
                  <a:txBody>
                    <a:bodyPr/>
                    <a:lstStyle/>
                    <a:p>
                      <a:pPr algn="l" fontAlgn="ctr"/>
                      <a:endParaRPr lang="en-US" sz="800" b="0" i="0" u="none" strike="noStrike">
                        <a:effectLst/>
                        <a:latin typeface="Arial"/>
                      </a:endParaRPr>
                    </a:p>
                  </a:txBody>
                  <a:tcPr marL="7706" marR="7706" marT="7706" marB="0" anchor="ctr"/>
                </a:tc>
                <a:tc>
                  <a:txBody>
                    <a:bodyPr/>
                    <a:lstStyle/>
                    <a:p>
                      <a:pPr algn="ctr" fontAlgn="b"/>
                      <a:r>
                        <a:rPr lang="en-US" sz="800" u="none" strike="noStrike">
                          <a:effectLst/>
                        </a:rPr>
                        <a:t>2016</a:t>
                      </a:r>
                      <a:endParaRPr lang="en-US" sz="800" b="0" i="0" u="none" strike="noStrike">
                        <a:effectLst/>
                        <a:latin typeface="Arial"/>
                      </a:endParaRPr>
                    </a:p>
                  </a:txBody>
                  <a:tcPr marL="7706" marR="7706" marT="7706" marB="0" anchor="b"/>
                </a:tc>
                <a:tc>
                  <a:txBody>
                    <a:bodyPr/>
                    <a:lstStyle/>
                    <a:p>
                      <a:pPr algn="ctr" fontAlgn="b"/>
                      <a:r>
                        <a:rPr lang="en-US" sz="800" u="none" strike="noStrike">
                          <a:effectLst/>
                        </a:rPr>
                        <a:t>2017</a:t>
                      </a:r>
                      <a:endParaRPr lang="en-US" sz="800" b="0" i="0" u="none" strike="noStrike">
                        <a:effectLst/>
                        <a:latin typeface="Arial"/>
                      </a:endParaRPr>
                    </a:p>
                  </a:txBody>
                  <a:tcPr marL="7706" marR="7706" marT="7706" marB="0" anchor="b"/>
                </a:tc>
                <a:tc>
                  <a:txBody>
                    <a:bodyPr/>
                    <a:lstStyle/>
                    <a:p>
                      <a:pPr algn="ctr" fontAlgn="b"/>
                      <a:r>
                        <a:rPr lang="en-US" sz="800" u="none" strike="noStrike">
                          <a:effectLst/>
                        </a:rPr>
                        <a:t>2018</a:t>
                      </a:r>
                      <a:endParaRPr lang="en-US" sz="800" b="0" i="0" u="none" strike="noStrike">
                        <a:effectLst/>
                        <a:latin typeface="Arial"/>
                      </a:endParaRPr>
                    </a:p>
                  </a:txBody>
                  <a:tcPr marL="7706" marR="7706" marT="7706" marB="0" anchor="b"/>
                </a:tc>
                <a:tc>
                  <a:txBody>
                    <a:bodyPr/>
                    <a:lstStyle/>
                    <a:p>
                      <a:pPr algn="ctr" fontAlgn="b"/>
                      <a:r>
                        <a:rPr lang="en-US" sz="800" u="none" strike="noStrike">
                          <a:effectLst/>
                        </a:rPr>
                        <a:t>2019</a:t>
                      </a:r>
                      <a:endParaRPr lang="en-US" sz="800" b="0" i="0" u="none" strike="noStrike">
                        <a:effectLst/>
                        <a:latin typeface="Arial"/>
                      </a:endParaRPr>
                    </a:p>
                  </a:txBody>
                  <a:tcPr marL="7706" marR="7706" marT="7706" marB="0" anchor="b"/>
                </a:tc>
                <a:tc>
                  <a:txBody>
                    <a:bodyPr/>
                    <a:lstStyle/>
                    <a:p>
                      <a:pPr algn="ctr" fontAlgn="b"/>
                      <a:r>
                        <a:rPr lang="en-US" sz="800" u="none" strike="noStrike">
                          <a:effectLst/>
                        </a:rPr>
                        <a:t>2020</a:t>
                      </a:r>
                      <a:endParaRPr lang="en-US" sz="800" b="0" i="0" u="none" strike="noStrike">
                        <a:effectLst/>
                        <a:latin typeface="Arial"/>
                      </a:endParaRPr>
                    </a:p>
                  </a:txBody>
                  <a:tcPr marL="7706" marR="7706" marT="7706" marB="0" anchor="b"/>
                </a:tc>
                <a:tc>
                  <a:txBody>
                    <a:bodyPr/>
                    <a:lstStyle/>
                    <a:p>
                      <a:pPr algn="ctr" fontAlgn="b"/>
                      <a:r>
                        <a:rPr lang="en-US" sz="800" u="none" strike="noStrike">
                          <a:effectLst/>
                        </a:rPr>
                        <a:t>2021</a:t>
                      </a:r>
                      <a:endParaRPr lang="en-US" sz="800" b="0" i="0" u="none" strike="noStrike">
                        <a:effectLst/>
                        <a:latin typeface="Arial"/>
                      </a:endParaRPr>
                    </a:p>
                  </a:txBody>
                  <a:tcPr marL="7706" marR="7706" marT="7706" marB="0" anchor="b"/>
                </a:tc>
                <a:tc>
                  <a:txBody>
                    <a:bodyPr/>
                    <a:lstStyle/>
                    <a:p>
                      <a:pPr algn="ctr" fontAlgn="b"/>
                      <a:r>
                        <a:rPr lang="en-US" sz="800" u="none" strike="noStrike">
                          <a:effectLst/>
                        </a:rPr>
                        <a:t>2022</a:t>
                      </a:r>
                      <a:endParaRPr lang="en-US" sz="800" b="0" i="0" u="none" strike="noStrike">
                        <a:effectLst/>
                        <a:latin typeface="Arial"/>
                      </a:endParaRPr>
                    </a:p>
                  </a:txBody>
                  <a:tcPr marL="7706" marR="7706" marT="7706" marB="0" anchor="b"/>
                </a:tc>
                <a:tc>
                  <a:txBody>
                    <a:bodyPr/>
                    <a:lstStyle/>
                    <a:p>
                      <a:pPr algn="ctr" fontAlgn="b"/>
                      <a:r>
                        <a:rPr lang="en-US" sz="800" u="none" strike="noStrike">
                          <a:effectLst/>
                        </a:rPr>
                        <a:t>2023</a:t>
                      </a:r>
                      <a:endParaRPr lang="en-US" sz="800" b="0" i="0" u="none" strike="noStrike">
                        <a:effectLst/>
                        <a:latin typeface="Arial"/>
                      </a:endParaRPr>
                    </a:p>
                  </a:txBody>
                  <a:tcPr marL="7706" marR="7706" marT="7706" marB="0" anchor="b"/>
                </a:tc>
                <a:tc>
                  <a:txBody>
                    <a:bodyPr/>
                    <a:lstStyle/>
                    <a:p>
                      <a:pPr algn="ctr" fontAlgn="b"/>
                      <a:r>
                        <a:rPr lang="en-US" sz="800" u="none" strike="noStrike">
                          <a:effectLst/>
                        </a:rPr>
                        <a:t>2024</a:t>
                      </a:r>
                      <a:endParaRPr lang="en-US" sz="800" b="0" i="0" u="none" strike="noStrike">
                        <a:effectLst/>
                        <a:latin typeface="Arial"/>
                      </a:endParaRPr>
                    </a:p>
                  </a:txBody>
                  <a:tcPr marL="7706" marR="7706" marT="7706" marB="0" anchor="b"/>
                </a:tc>
                <a:tc>
                  <a:txBody>
                    <a:bodyPr/>
                    <a:lstStyle/>
                    <a:p>
                      <a:pPr algn="ctr" fontAlgn="b"/>
                      <a:r>
                        <a:rPr lang="en-US" sz="800" u="none" strike="noStrike">
                          <a:effectLst/>
                        </a:rPr>
                        <a:t>2025</a:t>
                      </a:r>
                      <a:endParaRPr lang="en-US" sz="800" b="0" i="0" u="none" strike="noStrike">
                        <a:effectLst/>
                        <a:latin typeface="Arial"/>
                      </a:endParaRPr>
                    </a:p>
                  </a:txBody>
                  <a:tcPr marL="7706" marR="7706" marT="7706" marB="0" anchor="b"/>
                </a:tc>
              </a:tr>
              <a:tr h="50058">
                <a:tc>
                  <a:txBody>
                    <a:bodyPr/>
                    <a:lstStyle/>
                    <a:p>
                      <a:pPr algn="l" fontAlgn="ctr"/>
                      <a:r>
                        <a:rPr lang="en-US" sz="800" u="none" strike="noStrike">
                          <a:effectLst/>
                        </a:rPr>
                        <a:t>Gross Potential Operating Income</a:t>
                      </a:r>
                      <a:endParaRPr lang="en-US" sz="800" b="0" i="0" u="none" strike="noStrike">
                        <a:effectLst/>
                        <a:latin typeface="Arial"/>
                      </a:endParaRPr>
                    </a:p>
                  </a:txBody>
                  <a:tcPr marL="7706" marR="7706" marT="7706" marB="0" anchor="ctr"/>
                </a:tc>
                <a:tc>
                  <a:txBody>
                    <a:bodyPr/>
                    <a:lstStyle/>
                    <a:p>
                      <a:pPr algn="l" fontAlgn="b"/>
                      <a:r>
                        <a:rPr lang="en-US" sz="800" u="none" strike="noStrike">
                          <a:effectLst/>
                        </a:rPr>
                        <a:t> $     750,000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768,750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787,969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807,668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827,860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848,556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869,770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891,514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913,802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936,647 </a:t>
                      </a:r>
                      <a:endParaRPr lang="en-US" sz="800" b="0" i="0" u="none" strike="noStrike">
                        <a:effectLst/>
                        <a:latin typeface="Arial"/>
                      </a:endParaRPr>
                    </a:p>
                  </a:txBody>
                  <a:tcPr marL="7706" marR="7706" marT="7706" marB="0" anchor="b"/>
                </a:tc>
              </a:tr>
              <a:tr h="50058">
                <a:tc>
                  <a:txBody>
                    <a:bodyPr/>
                    <a:lstStyle/>
                    <a:p>
                      <a:pPr algn="l" fontAlgn="ctr"/>
                      <a:r>
                        <a:rPr lang="en-US" sz="800" u="none" strike="noStrike">
                          <a:effectLst/>
                        </a:rPr>
                        <a:t>Vacancy &amp; Collection Loss</a:t>
                      </a:r>
                      <a:endParaRPr lang="en-US" sz="800" b="0" i="0" u="none" strike="noStrike">
                        <a:effectLst/>
                        <a:latin typeface="Arial"/>
                      </a:endParaRPr>
                    </a:p>
                  </a:txBody>
                  <a:tcPr marL="7706" marR="7706" marT="7706" marB="0" anchor="ctr"/>
                </a:tc>
                <a:tc>
                  <a:txBody>
                    <a:bodyPr/>
                    <a:lstStyle/>
                    <a:p>
                      <a:pPr algn="l" fontAlgn="b"/>
                      <a:r>
                        <a:rPr lang="en-US" sz="800" u="none" strike="noStrike">
                          <a:effectLst/>
                        </a:rPr>
                        <a:t> $    (750,000)</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(768,750)</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(787,969)</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(80,767)</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(82,786)</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(84,856)</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(86,977)</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(89,151)</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(91,380)</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(93,665)</a:t>
                      </a:r>
                      <a:endParaRPr lang="en-US" sz="800" b="0" i="0" u="none" strike="noStrike">
                        <a:effectLst/>
                        <a:latin typeface="Arial"/>
                      </a:endParaRPr>
                    </a:p>
                  </a:txBody>
                  <a:tcPr marL="7706" marR="7706" marT="7706" marB="0" anchor="b"/>
                </a:tc>
              </a:tr>
              <a:tr h="50058">
                <a:tc>
                  <a:txBody>
                    <a:bodyPr/>
                    <a:lstStyle/>
                    <a:p>
                      <a:pPr algn="l" fontAlgn="ctr"/>
                      <a:r>
                        <a:rPr lang="en-US" sz="800" u="none" strike="noStrike">
                          <a:effectLst/>
                        </a:rPr>
                        <a:t>NOI</a:t>
                      </a:r>
                      <a:endParaRPr lang="en-US" sz="800" b="0" i="0" u="none" strike="noStrike">
                        <a:effectLst/>
                        <a:latin typeface="Arial"/>
                      </a:endParaRPr>
                    </a:p>
                  </a:txBody>
                  <a:tcPr marL="7706" marR="7706" marT="7706" marB="0" anchor="ctr"/>
                </a:tc>
                <a:tc>
                  <a:txBody>
                    <a:bodyPr/>
                    <a:lstStyle/>
                    <a:p>
                      <a:pPr algn="l" fontAlgn="b"/>
                      <a:r>
                        <a:rPr lang="en-US" sz="800" u="none" strike="noStrike">
                          <a:effectLst/>
                        </a:rPr>
                        <a:t> $             -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726,901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745,074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763,701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782,793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802,363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822,422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842,983 </a:t>
                      </a:r>
                      <a:endParaRPr lang="en-US" sz="800" b="0" i="0" u="none" strike="noStrike">
                        <a:effectLst/>
                        <a:latin typeface="Arial"/>
                      </a:endParaRPr>
                    </a:p>
                  </a:txBody>
                  <a:tcPr marL="7706" marR="7706" marT="7706" marB="0" anchor="b"/>
                </a:tc>
              </a:tr>
              <a:tr h="50058">
                <a:tc>
                  <a:txBody>
                    <a:bodyPr/>
                    <a:lstStyle/>
                    <a:p>
                      <a:pPr algn="l" fontAlgn="ctr"/>
                      <a:endParaRPr lang="en-US" sz="800" b="0" i="0" u="none" strike="noStrike">
                        <a:effectLst/>
                        <a:latin typeface="Arial"/>
                      </a:endParaRPr>
                    </a:p>
                  </a:txBody>
                  <a:tcPr marL="92467" marR="7706" marT="7706" marB="0" anchor="ctr"/>
                </a:tc>
                <a:tc>
                  <a:txBody>
                    <a:bodyPr/>
                    <a:lstStyle/>
                    <a:p>
                      <a:pPr algn="l" fontAlgn="b"/>
                      <a:endParaRPr lang="en-US" sz="800" b="0" i="0" u="none" strike="noStrike">
                        <a:effectLst/>
                        <a:latin typeface="Arial"/>
                      </a:endParaRPr>
                    </a:p>
                  </a:txBody>
                  <a:tcPr marL="7706" marR="7706" marT="7706" marB="0" anchor="b"/>
                </a:tc>
                <a:tc>
                  <a:txBody>
                    <a:bodyPr/>
                    <a:lstStyle/>
                    <a:p>
                      <a:pPr algn="l" fontAlgn="b"/>
                      <a:endParaRPr lang="en-US" sz="800" b="0" i="0" u="none" strike="noStrike">
                        <a:effectLst/>
                        <a:latin typeface="Arial"/>
                      </a:endParaRPr>
                    </a:p>
                  </a:txBody>
                  <a:tcPr marL="7706" marR="7706" marT="7706" marB="0" anchor="b"/>
                </a:tc>
                <a:tc>
                  <a:txBody>
                    <a:bodyPr/>
                    <a:lstStyle/>
                    <a:p>
                      <a:pPr algn="l" fontAlgn="b"/>
                      <a:endParaRPr lang="en-US" sz="800" b="0" i="0" u="none" strike="noStrike">
                        <a:effectLst/>
                        <a:latin typeface="Arial"/>
                      </a:endParaRPr>
                    </a:p>
                  </a:txBody>
                  <a:tcPr marL="7706" marR="7706" marT="7706" marB="0" anchor="b"/>
                </a:tc>
                <a:tc>
                  <a:txBody>
                    <a:bodyPr/>
                    <a:lstStyle/>
                    <a:p>
                      <a:pPr algn="l" fontAlgn="b"/>
                      <a:endParaRPr lang="en-US" sz="800" b="0" i="0" u="none" strike="noStrike">
                        <a:effectLst/>
                        <a:latin typeface="Arial"/>
                      </a:endParaRPr>
                    </a:p>
                  </a:txBody>
                  <a:tcPr marL="7706" marR="7706" marT="7706" marB="0" anchor="b"/>
                </a:tc>
                <a:tc>
                  <a:txBody>
                    <a:bodyPr/>
                    <a:lstStyle/>
                    <a:p>
                      <a:pPr algn="l" fontAlgn="b"/>
                      <a:endParaRPr lang="en-US" sz="800" b="0" i="0" u="none" strike="noStrike">
                        <a:effectLst/>
                        <a:latin typeface="Arial"/>
                      </a:endParaRPr>
                    </a:p>
                  </a:txBody>
                  <a:tcPr marL="7706" marR="7706" marT="7706" marB="0" anchor="b"/>
                </a:tc>
                <a:tc>
                  <a:txBody>
                    <a:bodyPr/>
                    <a:lstStyle/>
                    <a:p>
                      <a:pPr algn="l" fontAlgn="b"/>
                      <a:endParaRPr lang="en-US" sz="800" b="0" i="0" u="none" strike="noStrike">
                        <a:effectLst/>
                        <a:latin typeface="Arial"/>
                      </a:endParaRPr>
                    </a:p>
                  </a:txBody>
                  <a:tcPr marL="7706" marR="7706" marT="7706" marB="0" anchor="b"/>
                </a:tc>
                <a:tc>
                  <a:txBody>
                    <a:bodyPr/>
                    <a:lstStyle/>
                    <a:p>
                      <a:pPr algn="l" fontAlgn="b"/>
                      <a:endParaRPr lang="en-US" sz="800" b="0" i="0" u="none" strike="noStrike">
                        <a:effectLst/>
                        <a:latin typeface="Arial"/>
                      </a:endParaRPr>
                    </a:p>
                  </a:txBody>
                  <a:tcPr marL="7706" marR="7706" marT="7706" marB="0" anchor="b"/>
                </a:tc>
                <a:tc>
                  <a:txBody>
                    <a:bodyPr/>
                    <a:lstStyle/>
                    <a:p>
                      <a:pPr algn="l" fontAlgn="b"/>
                      <a:endParaRPr lang="en-US" sz="800" b="0" i="0" u="none" strike="noStrike">
                        <a:effectLst/>
                        <a:latin typeface="Arial"/>
                      </a:endParaRPr>
                    </a:p>
                  </a:txBody>
                  <a:tcPr marL="7706" marR="7706" marT="7706" marB="0" anchor="b"/>
                </a:tc>
                <a:tc>
                  <a:txBody>
                    <a:bodyPr/>
                    <a:lstStyle/>
                    <a:p>
                      <a:pPr algn="l" fontAlgn="b"/>
                      <a:endParaRPr lang="en-US" sz="800" b="0" i="0" u="none" strike="noStrike">
                        <a:effectLst/>
                        <a:latin typeface="Arial"/>
                      </a:endParaRPr>
                    </a:p>
                  </a:txBody>
                  <a:tcPr marL="7706" marR="7706" marT="7706" marB="0" anchor="b"/>
                </a:tc>
                <a:tc>
                  <a:txBody>
                    <a:bodyPr/>
                    <a:lstStyle/>
                    <a:p>
                      <a:pPr algn="l" fontAlgn="b"/>
                      <a:endParaRPr lang="en-US" sz="800" b="0" i="0" u="none" strike="noStrike">
                        <a:effectLst/>
                        <a:latin typeface="Arial"/>
                      </a:endParaRPr>
                    </a:p>
                  </a:txBody>
                  <a:tcPr marL="7706" marR="7706" marT="7706" marB="0" anchor="b"/>
                </a:tc>
              </a:tr>
              <a:tr h="65750">
                <a:tc>
                  <a:txBody>
                    <a:bodyPr/>
                    <a:lstStyle/>
                    <a:p>
                      <a:pPr algn="l" fontAlgn="ctr"/>
                      <a:r>
                        <a:rPr lang="en-US" sz="800" u="none" strike="noStrike">
                          <a:effectLst/>
                        </a:rPr>
                        <a:t>Non-Reimbursable Operating Expenses</a:t>
                      </a:r>
                      <a:endParaRPr lang="en-US" sz="800" b="0" i="0" u="none" strike="noStrike">
                        <a:effectLst/>
                        <a:latin typeface="Arial"/>
                      </a:endParaRPr>
                    </a:p>
                  </a:txBody>
                  <a:tcPr marL="92467" marR="7706" marT="7706" marB="0" anchor="ctr"/>
                </a:tc>
                <a:tc>
                  <a:txBody>
                    <a:bodyPr/>
                    <a:lstStyle/>
                    <a:p>
                      <a:pPr algn="l" fontAlgn="b"/>
                      <a:r>
                        <a:rPr lang="en-US" sz="800" u="none" strike="noStrike">
                          <a:effectLst/>
                        </a:rPr>
                        <a:t> $     100,000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102,500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105,063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107,689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110,381 </a:t>
                      </a:r>
                      <a:endParaRPr lang="en-US" sz="800" b="0" i="0" u="none" strike="noStrike">
                        <a:effectLst/>
                        <a:latin typeface="Arial"/>
                      </a:endParaRPr>
                    </a:p>
                  </a:txBody>
                  <a:tcPr marL="7706" marR="7706" marT="7706" marB="0" anchor="b"/>
                </a:tc>
                <a:tc>
                  <a:txBody>
                    <a:bodyPr/>
                    <a:lstStyle/>
                    <a:p>
                      <a:pPr algn="l" fontAlgn="b"/>
                      <a:r>
                        <a:rPr lang="en-US" sz="800" u="none" strike="noStrike" dirty="0">
                          <a:effectLst/>
                        </a:rPr>
                        <a:t> $   113,141 </a:t>
                      </a:r>
                      <a:endParaRPr lang="en-US" sz="800" b="0" i="0" u="none" strike="noStrike" dirty="0">
                        <a:effectLst/>
                        <a:latin typeface="Arial"/>
                      </a:endParaRPr>
                    </a:p>
                  </a:txBody>
                  <a:tcPr marL="7706" marR="7706" marT="7706" marB="0" anchor="b"/>
                </a:tc>
                <a:tc>
                  <a:txBody>
                    <a:bodyPr/>
                    <a:lstStyle/>
                    <a:p>
                      <a:pPr algn="l" fontAlgn="b"/>
                      <a:r>
                        <a:rPr lang="en-US" sz="800" u="none" strike="noStrike">
                          <a:effectLst/>
                        </a:rPr>
                        <a:t> $   115,969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118,869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121,840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124,886 </a:t>
                      </a:r>
                      <a:endParaRPr lang="en-US" sz="800" b="0" i="0" u="none" strike="noStrike">
                        <a:effectLst/>
                        <a:latin typeface="Arial"/>
                      </a:endParaRPr>
                    </a:p>
                  </a:txBody>
                  <a:tcPr marL="7706" marR="7706" marT="7706" marB="0" anchor="b"/>
                </a:tc>
              </a:tr>
              <a:tr h="50058">
                <a:tc>
                  <a:txBody>
                    <a:bodyPr/>
                    <a:lstStyle/>
                    <a:p>
                      <a:pPr algn="l" fontAlgn="ctr"/>
                      <a:r>
                        <a:rPr lang="en-US" sz="800" u="none" strike="noStrike">
                          <a:effectLst/>
                        </a:rPr>
                        <a:t>Capital Costs</a:t>
                      </a:r>
                      <a:endParaRPr lang="en-US" sz="800" b="0" i="0" u="none" strike="noStrike">
                        <a:effectLst/>
                        <a:latin typeface="Arial"/>
                      </a:endParaRPr>
                    </a:p>
                  </a:txBody>
                  <a:tcPr marL="92467" marR="7706" marT="7706" marB="0" anchor="ctr"/>
                </a:tc>
                <a:tc>
                  <a:txBody>
                    <a:bodyPr/>
                    <a:lstStyle/>
                    <a:p>
                      <a:pPr algn="l" fontAlgn="b"/>
                      <a:r>
                        <a:rPr lang="en-US" sz="800" u="none" strike="noStrike">
                          <a:effectLst/>
                        </a:rPr>
                        <a:t> $        7,500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7,688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7,880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8,077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8,279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8,486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8,698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8,915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9,138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9,366 </a:t>
                      </a:r>
                      <a:endParaRPr lang="en-US" sz="800" b="0" i="0" u="none" strike="noStrike">
                        <a:effectLst/>
                        <a:latin typeface="Arial"/>
                      </a:endParaRPr>
                    </a:p>
                  </a:txBody>
                  <a:tcPr marL="7706" marR="7706" marT="7706" marB="0" anchor="b"/>
                </a:tc>
              </a:tr>
              <a:tr h="50058">
                <a:tc>
                  <a:txBody>
                    <a:bodyPr/>
                    <a:lstStyle/>
                    <a:p>
                      <a:pPr algn="l" fontAlgn="ctr"/>
                      <a:r>
                        <a:rPr lang="en-US" sz="800" u="none" strike="noStrike">
                          <a:effectLst/>
                        </a:rPr>
                        <a:t>Brokerage</a:t>
                      </a:r>
                      <a:endParaRPr lang="en-US" sz="800" b="0" i="0" u="none" strike="noStrike">
                        <a:effectLst/>
                        <a:latin typeface="Arial"/>
                      </a:endParaRPr>
                    </a:p>
                  </a:txBody>
                  <a:tcPr marL="92467" marR="7706" marT="7706" marB="0" anchor="ctr"/>
                </a:tc>
                <a:tc>
                  <a:txBody>
                    <a:bodyPr/>
                    <a:lstStyle/>
                    <a:p>
                      <a:pPr algn="l" fontAlgn="b"/>
                      <a:r>
                        <a:rPr lang="en-US" sz="800" u="none" strike="noStrike">
                          <a:effectLst/>
                        </a:rPr>
                        <a:t> $             -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48,460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4,846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4,967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5,091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5,219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5,349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5,483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5,620 </a:t>
                      </a:r>
                      <a:endParaRPr lang="en-US" sz="800" b="0" i="0" u="none" strike="noStrike">
                        <a:effectLst/>
                        <a:latin typeface="Arial"/>
                      </a:endParaRPr>
                    </a:p>
                  </a:txBody>
                  <a:tcPr marL="7706" marR="7706" marT="7706" marB="0" anchor="b"/>
                </a:tc>
              </a:tr>
              <a:tr h="50058">
                <a:tc>
                  <a:txBody>
                    <a:bodyPr/>
                    <a:lstStyle/>
                    <a:p>
                      <a:pPr algn="l" fontAlgn="ctr"/>
                      <a:r>
                        <a:rPr lang="en-US" sz="800" u="none" strike="noStrike">
                          <a:effectLst/>
                        </a:rPr>
                        <a:t>Tenant Improvements</a:t>
                      </a:r>
                      <a:endParaRPr lang="en-US" sz="800" b="0" i="0" u="none" strike="noStrike">
                        <a:effectLst/>
                        <a:latin typeface="Arial"/>
                      </a:endParaRPr>
                    </a:p>
                  </a:txBody>
                  <a:tcPr marL="92467" marR="7706" marT="7706" marB="0" anchor="ctr"/>
                </a:tc>
                <a:tc>
                  <a:txBody>
                    <a:bodyPr/>
                    <a:lstStyle/>
                    <a:p>
                      <a:pPr algn="l" fontAlgn="b"/>
                      <a:r>
                        <a:rPr lang="en-US" sz="800" u="none" strike="noStrike">
                          <a:effectLst/>
                        </a:rPr>
                        <a:t> $             -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750,000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75,000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75,000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75,000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75,000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75,000 </a:t>
                      </a:r>
                      <a:endParaRPr lang="en-US" sz="800" b="0" i="0" u="none" strike="noStrike">
                        <a:effectLst/>
                        <a:latin typeface="Arial"/>
                      </a:endParaRPr>
                    </a:p>
                  </a:txBody>
                  <a:tcPr marL="7706" marR="7706" marT="7706" marB="0" anchor="b"/>
                </a:tc>
                <a:tc>
                  <a:txBody>
                    <a:bodyPr/>
                    <a:lstStyle/>
                    <a:p>
                      <a:pPr algn="l" fontAlgn="b"/>
                      <a:r>
                        <a:rPr lang="en-US" sz="800" u="none" strike="noStrike" dirty="0">
                          <a:effectLst/>
                        </a:rPr>
                        <a:t> $     75,000 </a:t>
                      </a:r>
                      <a:endParaRPr lang="en-US" sz="800" b="0" i="0" u="none" strike="noStrike" dirty="0">
                        <a:effectLst/>
                        <a:latin typeface="Arial"/>
                      </a:endParaRPr>
                    </a:p>
                  </a:txBody>
                  <a:tcPr marL="7706" marR="7706" marT="7706" marB="0" anchor="b"/>
                </a:tc>
                <a:tc>
                  <a:txBody>
                    <a:bodyPr/>
                    <a:lstStyle/>
                    <a:p>
                      <a:pPr algn="l" fontAlgn="b"/>
                      <a:r>
                        <a:rPr lang="en-US" sz="800" u="none" strike="noStrike">
                          <a:effectLst/>
                        </a:rPr>
                        <a:t> $     75,000 </a:t>
                      </a:r>
                      <a:endParaRPr lang="en-US" sz="800" b="0" i="0" u="none" strike="noStrike">
                        <a:effectLst/>
                        <a:latin typeface="Arial"/>
                      </a:endParaRPr>
                    </a:p>
                  </a:txBody>
                  <a:tcPr marL="7706" marR="7706" marT="7706" marB="0" anchor="b"/>
                </a:tc>
              </a:tr>
              <a:tr h="50058">
                <a:tc>
                  <a:txBody>
                    <a:bodyPr/>
                    <a:lstStyle/>
                    <a:p>
                      <a:pPr algn="l" fontAlgn="ctr"/>
                      <a:r>
                        <a:rPr lang="en-US" sz="800" u="none" strike="noStrike">
                          <a:effectLst/>
                        </a:rPr>
                        <a:t>Total Expenses</a:t>
                      </a:r>
                      <a:endParaRPr lang="en-US" sz="800" b="0" i="0" u="none" strike="noStrike">
                        <a:effectLst/>
                        <a:latin typeface="Arial"/>
                      </a:endParaRPr>
                    </a:p>
                  </a:txBody>
                  <a:tcPr marL="7706" marR="7706" marT="7706" marB="0" anchor="ctr"/>
                </a:tc>
                <a:tc>
                  <a:txBody>
                    <a:bodyPr/>
                    <a:lstStyle/>
                    <a:p>
                      <a:pPr algn="l" fontAlgn="b"/>
                      <a:r>
                        <a:rPr lang="en-US" sz="800" u="none" strike="noStrike">
                          <a:effectLst/>
                        </a:rPr>
                        <a:t> $     107,500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110,188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911,402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195,612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198,627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201,718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204,886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208,133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211,461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214,873 </a:t>
                      </a:r>
                      <a:endParaRPr lang="en-US" sz="800" b="0" i="0" u="none" strike="noStrike">
                        <a:effectLst/>
                        <a:latin typeface="Arial"/>
                      </a:endParaRPr>
                    </a:p>
                  </a:txBody>
                  <a:tcPr marL="7706" marR="7706" marT="7706" marB="0" anchor="b"/>
                </a:tc>
              </a:tr>
              <a:tr h="50058">
                <a:tc>
                  <a:txBody>
                    <a:bodyPr/>
                    <a:lstStyle/>
                    <a:p>
                      <a:pPr algn="l" fontAlgn="ctr"/>
                      <a:r>
                        <a:rPr lang="en-US" sz="800" u="none" strike="noStrike" dirty="0">
                          <a:effectLst/>
                        </a:rPr>
                        <a:t>Adjusted Net Income</a:t>
                      </a:r>
                      <a:endParaRPr lang="en-US" sz="800" b="0" i="0" u="none" strike="noStrike" dirty="0">
                        <a:effectLst/>
                        <a:latin typeface="Arial"/>
                      </a:endParaRPr>
                    </a:p>
                  </a:txBody>
                  <a:tcPr marL="7706" marR="7706" marT="7706" marB="0" anchor="ctr"/>
                </a:tc>
                <a:tc>
                  <a:txBody>
                    <a:bodyPr/>
                    <a:lstStyle/>
                    <a:p>
                      <a:pPr algn="l" fontAlgn="b"/>
                      <a:r>
                        <a:rPr lang="en-US" sz="800" u="none" strike="noStrike">
                          <a:effectLst/>
                        </a:rPr>
                        <a:t> $    (107,500)</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(110,188)</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(911,402)</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531,289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546,447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561,983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577,907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594,230 </a:t>
                      </a:r>
                      <a:endParaRPr lang="en-US" sz="800" b="0" i="0" u="none" strike="noStrike">
                        <a:effectLst/>
                        <a:latin typeface="Arial"/>
                      </a:endParaRPr>
                    </a:p>
                  </a:txBody>
                  <a:tcPr marL="7706" marR="7706" marT="7706" marB="0" anchor="b"/>
                </a:tc>
                <a:tc>
                  <a:txBody>
                    <a:bodyPr/>
                    <a:lstStyle/>
                    <a:p>
                      <a:pPr algn="l" fontAlgn="b"/>
                      <a:r>
                        <a:rPr lang="en-US" sz="800" u="none" strike="noStrike" dirty="0">
                          <a:effectLst/>
                        </a:rPr>
                        <a:t> $   610,961 </a:t>
                      </a:r>
                      <a:endParaRPr lang="en-US" sz="800" b="0" i="0" u="none" strike="noStrike" dirty="0">
                        <a:effectLst/>
                        <a:latin typeface="Arial"/>
                      </a:endParaRPr>
                    </a:p>
                  </a:txBody>
                  <a:tcPr marL="7706" marR="7706" marT="7706" marB="0" anchor="b"/>
                </a:tc>
                <a:tc>
                  <a:txBody>
                    <a:bodyPr/>
                    <a:lstStyle/>
                    <a:p>
                      <a:pPr algn="l" fontAlgn="b"/>
                      <a:r>
                        <a:rPr lang="en-US" sz="800" u="none" strike="noStrike">
                          <a:effectLst/>
                        </a:rPr>
                        <a:t> $   628,110 </a:t>
                      </a:r>
                      <a:endParaRPr lang="en-US" sz="800" b="0" i="0" u="none" strike="noStrike">
                        <a:effectLst/>
                        <a:latin typeface="Arial"/>
                      </a:endParaRPr>
                    </a:p>
                  </a:txBody>
                  <a:tcPr marL="7706" marR="7706" marT="7706" marB="0" anchor="b"/>
                </a:tc>
              </a:tr>
              <a:tr h="50058">
                <a:tc>
                  <a:txBody>
                    <a:bodyPr/>
                    <a:lstStyle/>
                    <a:p>
                      <a:pPr algn="l" fontAlgn="ctr"/>
                      <a:r>
                        <a:rPr lang="en-US" sz="800" u="none" strike="noStrike" dirty="0">
                          <a:effectLst/>
                        </a:rPr>
                        <a:t>Residual Cap Rate</a:t>
                      </a:r>
                      <a:endParaRPr lang="en-US" sz="800" b="0" i="0" u="none" strike="noStrike" dirty="0">
                        <a:effectLst/>
                        <a:latin typeface="Arial"/>
                      </a:endParaRPr>
                    </a:p>
                  </a:txBody>
                  <a:tcPr marL="7706" marR="7706" marT="7706" marB="0" anchor="ctr"/>
                </a:tc>
                <a:tc>
                  <a:txBody>
                    <a:bodyPr/>
                    <a:lstStyle/>
                    <a:p>
                      <a:pPr algn="l" fontAlgn="b"/>
                      <a:endParaRPr lang="en-US" sz="800" b="0" i="0" u="none" strike="noStrike">
                        <a:effectLst/>
                        <a:latin typeface="Arial"/>
                      </a:endParaRPr>
                    </a:p>
                  </a:txBody>
                  <a:tcPr marL="7706" marR="7706" marT="7706" marB="0" anchor="b"/>
                </a:tc>
                <a:tc>
                  <a:txBody>
                    <a:bodyPr/>
                    <a:lstStyle/>
                    <a:p>
                      <a:pPr algn="l" fontAlgn="b"/>
                      <a:endParaRPr lang="en-US" sz="800" b="0" i="0" u="none" strike="noStrike">
                        <a:effectLst/>
                        <a:latin typeface="Arial"/>
                      </a:endParaRPr>
                    </a:p>
                  </a:txBody>
                  <a:tcPr marL="7706" marR="7706" marT="7706" marB="0" anchor="b"/>
                </a:tc>
                <a:tc>
                  <a:txBody>
                    <a:bodyPr/>
                    <a:lstStyle/>
                    <a:p>
                      <a:pPr algn="l" fontAlgn="b"/>
                      <a:endParaRPr lang="en-US" sz="800" b="0" i="0" u="none" strike="noStrike">
                        <a:effectLst/>
                        <a:latin typeface="Arial"/>
                      </a:endParaRPr>
                    </a:p>
                  </a:txBody>
                  <a:tcPr marL="7706" marR="7706" marT="7706" marB="0" anchor="b"/>
                </a:tc>
                <a:tc>
                  <a:txBody>
                    <a:bodyPr/>
                    <a:lstStyle/>
                    <a:p>
                      <a:pPr algn="l" fontAlgn="b"/>
                      <a:endParaRPr lang="en-US" sz="800" b="0" i="0" u="none" strike="noStrike">
                        <a:effectLst/>
                        <a:latin typeface="Arial"/>
                      </a:endParaRPr>
                    </a:p>
                  </a:txBody>
                  <a:tcPr marL="7706" marR="7706" marT="7706" marB="0" anchor="b"/>
                </a:tc>
                <a:tc>
                  <a:txBody>
                    <a:bodyPr/>
                    <a:lstStyle/>
                    <a:p>
                      <a:pPr algn="l" fontAlgn="b"/>
                      <a:endParaRPr lang="en-US" sz="800" b="0" i="0" u="none" strike="noStrike">
                        <a:effectLst/>
                        <a:latin typeface="Arial"/>
                      </a:endParaRPr>
                    </a:p>
                  </a:txBody>
                  <a:tcPr marL="7706" marR="7706" marT="7706" marB="0" anchor="b"/>
                </a:tc>
                <a:tc>
                  <a:txBody>
                    <a:bodyPr/>
                    <a:lstStyle/>
                    <a:p>
                      <a:pPr algn="l" fontAlgn="b"/>
                      <a:endParaRPr lang="en-US" sz="800" b="0" i="0" u="none" strike="noStrike">
                        <a:effectLst/>
                        <a:latin typeface="Arial"/>
                      </a:endParaRPr>
                    </a:p>
                  </a:txBody>
                  <a:tcPr marL="7706" marR="7706" marT="7706" marB="0" anchor="b"/>
                </a:tc>
                <a:tc>
                  <a:txBody>
                    <a:bodyPr/>
                    <a:lstStyle/>
                    <a:p>
                      <a:pPr algn="l" fontAlgn="b"/>
                      <a:endParaRPr lang="en-US" sz="800" b="0" i="0" u="none" strike="noStrike">
                        <a:effectLst/>
                        <a:latin typeface="Arial"/>
                      </a:endParaRPr>
                    </a:p>
                  </a:txBody>
                  <a:tcPr marL="7706" marR="7706" marT="7706" marB="0" anchor="b"/>
                </a:tc>
                <a:tc>
                  <a:txBody>
                    <a:bodyPr/>
                    <a:lstStyle/>
                    <a:p>
                      <a:pPr algn="l" fontAlgn="b"/>
                      <a:endParaRPr lang="en-US" sz="800" b="0" i="0" u="none" strike="noStrike">
                        <a:effectLst/>
                        <a:latin typeface="Arial"/>
                      </a:endParaRPr>
                    </a:p>
                  </a:txBody>
                  <a:tcPr marL="7706" marR="7706" marT="7706" marB="0" anchor="b"/>
                </a:tc>
                <a:tc>
                  <a:txBody>
                    <a:bodyPr/>
                    <a:lstStyle/>
                    <a:p>
                      <a:pPr algn="l" fontAlgn="b"/>
                      <a:endParaRPr lang="en-US" sz="800" b="0" i="0" u="none" strike="noStrike">
                        <a:effectLst/>
                        <a:latin typeface="Arial"/>
                      </a:endParaRPr>
                    </a:p>
                  </a:txBody>
                  <a:tcPr marL="7706" marR="7706" marT="7706" marB="0" anchor="b"/>
                </a:tc>
                <a:tc>
                  <a:txBody>
                    <a:bodyPr/>
                    <a:lstStyle/>
                    <a:p>
                      <a:pPr algn="l" fontAlgn="b"/>
                      <a:endParaRPr lang="en-US" sz="800" b="0" i="0" u="none" strike="noStrike">
                        <a:effectLst/>
                        <a:latin typeface="Arial"/>
                      </a:endParaRPr>
                    </a:p>
                  </a:txBody>
                  <a:tcPr marL="7706" marR="7706" marT="7706" marB="0" anchor="b"/>
                </a:tc>
              </a:tr>
              <a:tr h="50058">
                <a:tc>
                  <a:txBody>
                    <a:bodyPr/>
                    <a:lstStyle/>
                    <a:p>
                      <a:pPr algn="l" fontAlgn="ctr"/>
                      <a:r>
                        <a:rPr lang="en-US" sz="800" u="none" strike="noStrike">
                          <a:effectLst/>
                        </a:rPr>
                        <a:t>Residual Expense Rate</a:t>
                      </a:r>
                      <a:endParaRPr lang="en-US" sz="800" b="0" i="0" u="none" strike="noStrike">
                        <a:effectLst/>
                        <a:latin typeface="Arial"/>
                      </a:endParaRPr>
                    </a:p>
                  </a:txBody>
                  <a:tcPr marL="7706" marR="7706" marT="7706" marB="0" anchor="ctr"/>
                </a:tc>
                <a:tc>
                  <a:txBody>
                    <a:bodyPr/>
                    <a:lstStyle/>
                    <a:p>
                      <a:pPr algn="l" fontAlgn="b"/>
                      <a:endParaRPr lang="en-US" sz="800" b="0" i="0" u="none" strike="noStrike">
                        <a:effectLst/>
                        <a:latin typeface="Arial"/>
                      </a:endParaRPr>
                    </a:p>
                  </a:txBody>
                  <a:tcPr marL="7706" marR="7706" marT="7706" marB="0" anchor="b"/>
                </a:tc>
                <a:tc>
                  <a:txBody>
                    <a:bodyPr/>
                    <a:lstStyle/>
                    <a:p>
                      <a:pPr algn="l" fontAlgn="b"/>
                      <a:endParaRPr lang="en-US" sz="800" b="0" i="0" u="none" strike="noStrike">
                        <a:effectLst/>
                        <a:latin typeface="Arial"/>
                      </a:endParaRPr>
                    </a:p>
                  </a:txBody>
                  <a:tcPr marL="7706" marR="7706" marT="7706" marB="0" anchor="b"/>
                </a:tc>
                <a:tc>
                  <a:txBody>
                    <a:bodyPr/>
                    <a:lstStyle/>
                    <a:p>
                      <a:pPr algn="l" fontAlgn="b"/>
                      <a:endParaRPr lang="en-US" sz="800" b="0" i="0" u="none" strike="noStrike">
                        <a:effectLst/>
                        <a:latin typeface="Arial"/>
                      </a:endParaRPr>
                    </a:p>
                  </a:txBody>
                  <a:tcPr marL="7706" marR="7706" marT="7706" marB="0" anchor="b"/>
                </a:tc>
                <a:tc>
                  <a:txBody>
                    <a:bodyPr/>
                    <a:lstStyle/>
                    <a:p>
                      <a:pPr algn="l" fontAlgn="b"/>
                      <a:endParaRPr lang="en-US" sz="800" b="0" i="0" u="none" strike="noStrike">
                        <a:effectLst/>
                        <a:latin typeface="Arial"/>
                      </a:endParaRPr>
                    </a:p>
                  </a:txBody>
                  <a:tcPr marL="7706" marR="7706" marT="7706" marB="0" anchor="b"/>
                </a:tc>
                <a:tc>
                  <a:txBody>
                    <a:bodyPr/>
                    <a:lstStyle/>
                    <a:p>
                      <a:pPr algn="l" fontAlgn="b"/>
                      <a:endParaRPr lang="en-US" sz="800" b="0" i="0" u="none" strike="noStrike">
                        <a:effectLst/>
                        <a:latin typeface="Arial"/>
                      </a:endParaRPr>
                    </a:p>
                  </a:txBody>
                  <a:tcPr marL="7706" marR="7706" marT="7706" marB="0" anchor="b"/>
                </a:tc>
                <a:tc>
                  <a:txBody>
                    <a:bodyPr/>
                    <a:lstStyle/>
                    <a:p>
                      <a:pPr algn="l" fontAlgn="b"/>
                      <a:endParaRPr lang="en-US" sz="800" b="0" i="0" u="none" strike="noStrike">
                        <a:effectLst/>
                        <a:latin typeface="Arial"/>
                      </a:endParaRPr>
                    </a:p>
                  </a:txBody>
                  <a:tcPr marL="7706" marR="7706" marT="7706" marB="0" anchor="b"/>
                </a:tc>
                <a:tc>
                  <a:txBody>
                    <a:bodyPr/>
                    <a:lstStyle/>
                    <a:p>
                      <a:pPr algn="l" fontAlgn="b"/>
                      <a:endParaRPr lang="en-US" sz="800" b="0" i="0" u="none" strike="noStrike">
                        <a:effectLst/>
                        <a:latin typeface="Arial"/>
                      </a:endParaRPr>
                    </a:p>
                  </a:txBody>
                  <a:tcPr marL="7706" marR="7706" marT="7706" marB="0" anchor="b"/>
                </a:tc>
                <a:tc>
                  <a:txBody>
                    <a:bodyPr/>
                    <a:lstStyle/>
                    <a:p>
                      <a:pPr algn="l" fontAlgn="b"/>
                      <a:endParaRPr lang="en-US" sz="800" b="0" i="0" u="none" strike="noStrike">
                        <a:effectLst/>
                        <a:latin typeface="Arial"/>
                      </a:endParaRPr>
                    </a:p>
                  </a:txBody>
                  <a:tcPr marL="7706" marR="7706" marT="7706" marB="0" anchor="b"/>
                </a:tc>
                <a:tc>
                  <a:txBody>
                    <a:bodyPr/>
                    <a:lstStyle/>
                    <a:p>
                      <a:pPr algn="l" fontAlgn="b"/>
                      <a:endParaRPr lang="en-US" sz="800" b="0" i="0" u="none" strike="noStrike">
                        <a:effectLst/>
                        <a:latin typeface="Arial"/>
                      </a:endParaRPr>
                    </a:p>
                  </a:txBody>
                  <a:tcPr marL="7706" marR="7706" marT="7706" marB="0" anchor="b"/>
                </a:tc>
                <a:tc>
                  <a:txBody>
                    <a:bodyPr/>
                    <a:lstStyle/>
                    <a:p>
                      <a:pPr algn="l" fontAlgn="b"/>
                      <a:endParaRPr lang="en-US" sz="800" b="0" i="0" u="none" strike="noStrike">
                        <a:effectLst/>
                        <a:latin typeface="Arial"/>
                      </a:endParaRPr>
                    </a:p>
                  </a:txBody>
                  <a:tcPr marL="7706" marR="7706" marT="7706" marB="0" anchor="b"/>
                </a:tc>
              </a:tr>
              <a:tr h="50058">
                <a:tc>
                  <a:txBody>
                    <a:bodyPr/>
                    <a:lstStyle/>
                    <a:p>
                      <a:pPr algn="l" fontAlgn="ctr"/>
                      <a:r>
                        <a:rPr lang="en-US" sz="800" u="none" strike="noStrike">
                          <a:effectLst/>
                        </a:rPr>
                        <a:t>Residual Value</a:t>
                      </a:r>
                      <a:endParaRPr lang="en-US" sz="800" b="0" i="0" u="none" strike="noStrike">
                        <a:effectLst/>
                        <a:latin typeface="Arial"/>
                      </a:endParaRPr>
                    </a:p>
                  </a:txBody>
                  <a:tcPr marL="7706" marR="7706" marT="7706" marB="0" anchor="ctr"/>
                </a:tc>
                <a:tc>
                  <a:txBody>
                    <a:bodyPr/>
                    <a:lstStyle/>
                    <a:p>
                      <a:pPr algn="l" fontAlgn="b"/>
                      <a:endParaRPr lang="en-US" sz="800" b="0" i="0" u="none" strike="noStrike">
                        <a:effectLst/>
                        <a:latin typeface="Arial"/>
                      </a:endParaRPr>
                    </a:p>
                  </a:txBody>
                  <a:tcPr marL="7706" marR="7706" marT="7706" marB="0" anchor="b"/>
                </a:tc>
                <a:tc>
                  <a:txBody>
                    <a:bodyPr/>
                    <a:lstStyle/>
                    <a:p>
                      <a:pPr algn="l" fontAlgn="b"/>
                      <a:endParaRPr lang="en-US" sz="800" b="0" i="0" u="none" strike="noStrike">
                        <a:effectLst/>
                        <a:latin typeface="Arial"/>
                      </a:endParaRPr>
                    </a:p>
                  </a:txBody>
                  <a:tcPr marL="7706" marR="7706" marT="7706" marB="0" anchor="b"/>
                </a:tc>
                <a:tc>
                  <a:txBody>
                    <a:bodyPr/>
                    <a:lstStyle/>
                    <a:p>
                      <a:pPr algn="l" fontAlgn="b"/>
                      <a:endParaRPr lang="en-US" sz="800" b="0" i="0" u="none" strike="noStrike">
                        <a:effectLst/>
                        <a:latin typeface="Arial"/>
                      </a:endParaRPr>
                    </a:p>
                  </a:txBody>
                  <a:tcPr marL="7706" marR="7706" marT="7706" marB="0" anchor="b"/>
                </a:tc>
                <a:tc>
                  <a:txBody>
                    <a:bodyPr/>
                    <a:lstStyle/>
                    <a:p>
                      <a:pPr algn="l" fontAlgn="b"/>
                      <a:endParaRPr lang="en-US" sz="800" b="0" i="0" u="none" strike="noStrike">
                        <a:effectLst/>
                        <a:latin typeface="Arial"/>
                      </a:endParaRPr>
                    </a:p>
                  </a:txBody>
                  <a:tcPr marL="7706" marR="7706" marT="7706" marB="0" anchor="b"/>
                </a:tc>
                <a:tc>
                  <a:txBody>
                    <a:bodyPr/>
                    <a:lstStyle/>
                    <a:p>
                      <a:pPr algn="l" fontAlgn="b"/>
                      <a:endParaRPr lang="en-US" sz="800" b="0" i="0" u="none" strike="noStrike">
                        <a:effectLst/>
                        <a:latin typeface="Arial"/>
                      </a:endParaRPr>
                    </a:p>
                  </a:txBody>
                  <a:tcPr marL="7706" marR="7706" marT="7706" marB="0" anchor="b"/>
                </a:tc>
                <a:tc>
                  <a:txBody>
                    <a:bodyPr/>
                    <a:lstStyle/>
                    <a:p>
                      <a:pPr algn="l" fontAlgn="b"/>
                      <a:endParaRPr lang="en-US" sz="800" b="0" i="0" u="none" strike="noStrike">
                        <a:effectLst/>
                        <a:latin typeface="Arial"/>
                      </a:endParaRPr>
                    </a:p>
                  </a:txBody>
                  <a:tcPr marL="7706" marR="7706" marT="7706" marB="0" anchor="b"/>
                </a:tc>
                <a:tc>
                  <a:txBody>
                    <a:bodyPr/>
                    <a:lstStyle/>
                    <a:p>
                      <a:pPr algn="l" fontAlgn="b"/>
                      <a:endParaRPr lang="en-US" sz="800" b="0" i="0" u="none" strike="noStrike">
                        <a:effectLst/>
                        <a:latin typeface="Arial"/>
                      </a:endParaRPr>
                    </a:p>
                  </a:txBody>
                  <a:tcPr marL="7706" marR="7706" marT="7706" marB="0" anchor="b"/>
                </a:tc>
                <a:tc>
                  <a:txBody>
                    <a:bodyPr/>
                    <a:lstStyle/>
                    <a:p>
                      <a:pPr algn="l" fontAlgn="b"/>
                      <a:endParaRPr lang="en-US" sz="800" b="0" i="0" u="none" strike="noStrike">
                        <a:effectLst/>
                        <a:latin typeface="Arial"/>
                      </a:endParaRPr>
                    </a:p>
                  </a:txBody>
                  <a:tcPr marL="7706" marR="7706" marT="7706" marB="0" anchor="b"/>
                </a:tc>
                <a:tc>
                  <a:txBody>
                    <a:bodyPr/>
                    <a:lstStyle/>
                    <a:p>
                      <a:pPr algn="l" fontAlgn="b"/>
                      <a:endParaRPr lang="en-US" sz="800" b="0" i="0" u="none" strike="noStrike">
                        <a:effectLst/>
                        <a:latin typeface="Arial"/>
                      </a:endParaRPr>
                    </a:p>
                  </a:txBody>
                  <a:tcPr marL="7706" marR="7706" marT="7706" marB="0" anchor="b"/>
                </a:tc>
                <a:tc>
                  <a:txBody>
                    <a:bodyPr/>
                    <a:lstStyle/>
                    <a:p>
                      <a:pPr algn="l" fontAlgn="b"/>
                      <a:endParaRPr lang="en-US" sz="800" b="0" i="0" u="none" strike="noStrike">
                        <a:effectLst/>
                        <a:latin typeface="Arial"/>
                      </a:endParaRPr>
                    </a:p>
                  </a:txBody>
                  <a:tcPr marL="7706" marR="7706" marT="7706" marB="0" anchor="b"/>
                </a:tc>
              </a:tr>
              <a:tr h="50058">
                <a:tc>
                  <a:txBody>
                    <a:bodyPr/>
                    <a:lstStyle/>
                    <a:p>
                      <a:pPr algn="l" fontAlgn="ctr"/>
                      <a:r>
                        <a:rPr lang="en-US" sz="800" u="none" strike="noStrike" dirty="0">
                          <a:effectLst/>
                        </a:rPr>
                        <a:t>Adjusted Net Income &amp; Net Residual</a:t>
                      </a:r>
                      <a:endParaRPr lang="en-US" sz="800" b="0" i="0" u="none" strike="noStrike" dirty="0">
                        <a:effectLst/>
                        <a:latin typeface="Arial"/>
                      </a:endParaRPr>
                    </a:p>
                  </a:txBody>
                  <a:tcPr marL="7706" marR="7706" marT="7706" marB="0" anchor="ctr"/>
                </a:tc>
                <a:tc>
                  <a:txBody>
                    <a:bodyPr/>
                    <a:lstStyle/>
                    <a:p>
                      <a:pPr algn="l" fontAlgn="b"/>
                      <a:r>
                        <a:rPr lang="en-US" sz="800" u="none" strike="noStrike">
                          <a:effectLst/>
                        </a:rPr>
                        <a:t> $    (107,500)</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(110,188)</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(911,402)</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531,289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546,447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561,983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577,907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594,230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610,961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628,110 </a:t>
                      </a:r>
                      <a:endParaRPr lang="en-US" sz="800" b="0" i="0" u="none" strike="noStrike">
                        <a:effectLst/>
                        <a:latin typeface="Arial"/>
                      </a:endParaRPr>
                    </a:p>
                  </a:txBody>
                  <a:tcPr marL="7706" marR="7706" marT="7706" marB="0" anchor="b"/>
                </a:tc>
              </a:tr>
              <a:tr h="50058">
                <a:tc>
                  <a:txBody>
                    <a:bodyPr/>
                    <a:lstStyle/>
                    <a:p>
                      <a:pPr algn="l" fontAlgn="ctr"/>
                      <a:endParaRPr lang="en-US" sz="800" b="0" i="0" u="none" strike="noStrike">
                        <a:effectLst/>
                        <a:latin typeface="Arial"/>
                      </a:endParaRPr>
                    </a:p>
                  </a:txBody>
                  <a:tcPr marL="7706" marR="7706" marT="7706" marB="0" anchor="ctr"/>
                </a:tc>
                <a:tc>
                  <a:txBody>
                    <a:bodyPr/>
                    <a:lstStyle/>
                    <a:p>
                      <a:pPr algn="l" fontAlgn="b"/>
                      <a:endParaRPr lang="en-US" sz="800" b="0" i="0" u="none" strike="noStrike">
                        <a:effectLst/>
                        <a:latin typeface="Arial"/>
                      </a:endParaRPr>
                    </a:p>
                  </a:txBody>
                  <a:tcPr marL="7706" marR="7706" marT="7706" marB="0" anchor="b"/>
                </a:tc>
                <a:tc>
                  <a:txBody>
                    <a:bodyPr/>
                    <a:lstStyle/>
                    <a:p>
                      <a:pPr algn="l" fontAlgn="b"/>
                      <a:endParaRPr lang="en-US" sz="800" b="0" i="0" u="none" strike="noStrike">
                        <a:effectLst/>
                        <a:latin typeface="Arial"/>
                      </a:endParaRPr>
                    </a:p>
                  </a:txBody>
                  <a:tcPr marL="7706" marR="7706" marT="7706" marB="0" anchor="b"/>
                </a:tc>
                <a:tc>
                  <a:txBody>
                    <a:bodyPr/>
                    <a:lstStyle/>
                    <a:p>
                      <a:pPr algn="l" fontAlgn="b"/>
                      <a:endParaRPr lang="en-US" sz="800" b="0" i="0" u="none" strike="noStrike">
                        <a:effectLst/>
                        <a:latin typeface="Arial"/>
                      </a:endParaRPr>
                    </a:p>
                  </a:txBody>
                  <a:tcPr marL="7706" marR="7706" marT="7706" marB="0" anchor="b"/>
                </a:tc>
                <a:tc>
                  <a:txBody>
                    <a:bodyPr/>
                    <a:lstStyle/>
                    <a:p>
                      <a:pPr algn="l" fontAlgn="b"/>
                      <a:endParaRPr lang="en-US" sz="800" b="0" i="0" u="none" strike="noStrike">
                        <a:effectLst/>
                        <a:latin typeface="Arial"/>
                      </a:endParaRPr>
                    </a:p>
                  </a:txBody>
                  <a:tcPr marL="7706" marR="7706" marT="7706" marB="0" anchor="b"/>
                </a:tc>
                <a:tc>
                  <a:txBody>
                    <a:bodyPr/>
                    <a:lstStyle/>
                    <a:p>
                      <a:pPr algn="l" fontAlgn="b"/>
                      <a:endParaRPr lang="en-US" sz="800" b="0" i="0" u="none" strike="noStrike">
                        <a:effectLst/>
                        <a:latin typeface="Arial"/>
                      </a:endParaRPr>
                    </a:p>
                  </a:txBody>
                  <a:tcPr marL="7706" marR="7706" marT="7706" marB="0" anchor="b"/>
                </a:tc>
                <a:tc>
                  <a:txBody>
                    <a:bodyPr/>
                    <a:lstStyle/>
                    <a:p>
                      <a:pPr algn="l" fontAlgn="b"/>
                      <a:endParaRPr lang="en-US" sz="800" b="0" i="0" u="none" strike="noStrike">
                        <a:effectLst/>
                        <a:latin typeface="Arial"/>
                      </a:endParaRPr>
                    </a:p>
                  </a:txBody>
                  <a:tcPr marL="7706" marR="7706" marT="7706" marB="0" anchor="b"/>
                </a:tc>
                <a:tc>
                  <a:txBody>
                    <a:bodyPr/>
                    <a:lstStyle/>
                    <a:p>
                      <a:pPr algn="l" fontAlgn="b"/>
                      <a:endParaRPr lang="en-US" sz="800" b="0" i="0" u="none" strike="noStrike">
                        <a:effectLst/>
                        <a:latin typeface="Arial"/>
                      </a:endParaRPr>
                    </a:p>
                  </a:txBody>
                  <a:tcPr marL="7706" marR="7706" marT="7706" marB="0" anchor="b"/>
                </a:tc>
                <a:tc>
                  <a:txBody>
                    <a:bodyPr/>
                    <a:lstStyle/>
                    <a:p>
                      <a:pPr algn="l" fontAlgn="b"/>
                      <a:endParaRPr lang="en-US" sz="800" b="0" i="0" u="none" strike="noStrike">
                        <a:effectLst/>
                        <a:latin typeface="Arial"/>
                      </a:endParaRPr>
                    </a:p>
                  </a:txBody>
                  <a:tcPr marL="7706" marR="7706" marT="7706" marB="0" anchor="b"/>
                </a:tc>
                <a:tc>
                  <a:txBody>
                    <a:bodyPr/>
                    <a:lstStyle/>
                    <a:p>
                      <a:pPr algn="l" fontAlgn="b"/>
                      <a:endParaRPr lang="en-US" sz="800" b="0" i="0" u="none" strike="noStrike">
                        <a:effectLst/>
                        <a:latin typeface="Arial"/>
                      </a:endParaRPr>
                    </a:p>
                  </a:txBody>
                  <a:tcPr marL="7706" marR="7706" marT="7706" marB="0" anchor="b"/>
                </a:tc>
                <a:tc>
                  <a:txBody>
                    <a:bodyPr/>
                    <a:lstStyle/>
                    <a:p>
                      <a:pPr algn="l" fontAlgn="b"/>
                      <a:endParaRPr lang="en-US" sz="800" b="0" i="0" u="none" strike="noStrike">
                        <a:effectLst/>
                        <a:latin typeface="Arial"/>
                      </a:endParaRPr>
                    </a:p>
                  </a:txBody>
                  <a:tcPr marL="7706" marR="7706" marT="7706" marB="0" anchor="b"/>
                </a:tc>
              </a:tr>
              <a:tr h="50058">
                <a:tc>
                  <a:txBody>
                    <a:bodyPr/>
                    <a:lstStyle/>
                    <a:p>
                      <a:pPr algn="l" fontAlgn="ctr"/>
                      <a:r>
                        <a:rPr lang="en-US" sz="800" u="none" strike="noStrike">
                          <a:effectLst/>
                        </a:rPr>
                        <a:t>Discount Factor</a:t>
                      </a:r>
                      <a:endParaRPr lang="en-US" sz="800" b="0" i="0" u="none" strike="noStrike">
                        <a:effectLst/>
                        <a:latin typeface="Arial"/>
                      </a:endParaRPr>
                    </a:p>
                  </a:txBody>
                  <a:tcPr marL="7706" marR="7706" marT="7706" marB="0" anchor="ctr"/>
                </a:tc>
                <a:tc>
                  <a:txBody>
                    <a:bodyPr/>
                    <a:lstStyle/>
                    <a:p>
                      <a:pPr algn="r" fontAlgn="b"/>
                      <a:r>
                        <a:rPr lang="en-US" sz="800" u="none" strike="noStrike">
                          <a:effectLst/>
                        </a:rPr>
                        <a:t>0.925926</a:t>
                      </a:r>
                      <a:endParaRPr lang="en-US" sz="800" b="0" i="0" u="none" strike="noStrike">
                        <a:effectLst/>
                        <a:latin typeface="Arial"/>
                      </a:endParaRPr>
                    </a:p>
                  </a:txBody>
                  <a:tcPr marL="7706" marR="7706" marT="7706" marB="0" anchor="b"/>
                </a:tc>
                <a:tc>
                  <a:txBody>
                    <a:bodyPr/>
                    <a:lstStyle/>
                    <a:p>
                      <a:pPr algn="r" fontAlgn="b"/>
                      <a:r>
                        <a:rPr lang="en-US" sz="800" u="none" strike="noStrike">
                          <a:effectLst/>
                        </a:rPr>
                        <a:t>0.857339</a:t>
                      </a:r>
                      <a:endParaRPr lang="en-US" sz="800" b="0" i="0" u="none" strike="noStrike">
                        <a:effectLst/>
                        <a:latin typeface="Arial"/>
                      </a:endParaRPr>
                    </a:p>
                  </a:txBody>
                  <a:tcPr marL="7706" marR="7706" marT="7706" marB="0" anchor="b"/>
                </a:tc>
                <a:tc>
                  <a:txBody>
                    <a:bodyPr/>
                    <a:lstStyle/>
                    <a:p>
                      <a:pPr algn="r" fontAlgn="b"/>
                      <a:r>
                        <a:rPr lang="en-US" sz="800" u="none" strike="noStrike">
                          <a:effectLst/>
                        </a:rPr>
                        <a:t>0.793832</a:t>
                      </a:r>
                      <a:endParaRPr lang="en-US" sz="800" b="0" i="0" u="none" strike="noStrike">
                        <a:effectLst/>
                        <a:latin typeface="Arial"/>
                      </a:endParaRPr>
                    </a:p>
                  </a:txBody>
                  <a:tcPr marL="7706" marR="7706" marT="7706" marB="0" anchor="b"/>
                </a:tc>
                <a:tc>
                  <a:txBody>
                    <a:bodyPr/>
                    <a:lstStyle/>
                    <a:p>
                      <a:pPr algn="r" fontAlgn="b"/>
                      <a:r>
                        <a:rPr lang="en-US" sz="800" u="none" strike="noStrike">
                          <a:effectLst/>
                        </a:rPr>
                        <a:t>0.73503</a:t>
                      </a:r>
                      <a:endParaRPr lang="en-US" sz="800" b="0" i="0" u="none" strike="noStrike">
                        <a:effectLst/>
                        <a:latin typeface="Arial"/>
                      </a:endParaRPr>
                    </a:p>
                  </a:txBody>
                  <a:tcPr marL="7706" marR="7706" marT="7706" marB="0" anchor="b"/>
                </a:tc>
                <a:tc>
                  <a:txBody>
                    <a:bodyPr/>
                    <a:lstStyle/>
                    <a:p>
                      <a:pPr algn="r" fontAlgn="b"/>
                      <a:r>
                        <a:rPr lang="en-US" sz="800" u="none" strike="noStrike">
                          <a:effectLst/>
                        </a:rPr>
                        <a:t>0.680583</a:t>
                      </a:r>
                      <a:endParaRPr lang="en-US" sz="800" b="0" i="0" u="none" strike="noStrike">
                        <a:effectLst/>
                        <a:latin typeface="Arial"/>
                      </a:endParaRPr>
                    </a:p>
                  </a:txBody>
                  <a:tcPr marL="7706" marR="7706" marT="7706" marB="0" anchor="b"/>
                </a:tc>
                <a:tc>
                  <a:txBody>
                    <a:bodyPr/>
                    <a:lstStyle/>
                    <a:p>
                      <a:pPr algn="r" fontAlgn="b"/>
                      <a:r>
                        <a:rPr lang="en-US" sz="800" u="none" strike="noStrike">
                          <a:effectLst/>
                        </a:rPr>
                        <a:t>0.63017</a:t>
                      </a:r>
                      <a:endParaRPr lang="en-US" sz="800" b="0" i="0" u="none" strike="noStrike">
                        <a:effectLst/>
                        <a:latin typeface="Arial"/>
                      </a:endParaRPr>
                    </a:p>
                  </a:txBody>
                  <a:tcPr marL="7706" marR="7706" marT="7706" marB="0" anchor="b"/>
                </a:tc>
                <a:tc>
                  <a:txBody>
                    <a:bodyPr/>
                    <a:lstStyle/>
                    <a:p>
                      <a:pPr algn="r" fontAlgn="b"/>
                      <a:r>
                        <a:rPr lang="en-US" sz="800" u="none" strike="noStrike">
                          <a:effectLst/>
                        </a:rPr>
                        <a:t>0.58349</a:t>
                      </a:r>
                      <a:endParaRPr lang="en-US" sz="800" b="0" i="0" u="none" strike="noStrike">
                        <a:effectLst/>
                        <a:latin typeface="Arial"/>
                      </a:endParaRPr>
                    </a:p>
                  </a:txBody>
                  <a:tcPr marL="7706" marR="7706" marT="7706" marB="0" anchor="b"/>
                </a:tc>
                <a:tc>
                  <a:txBody>
                    <a:bodyPr/>
                    <a:lstStyle/>
                    <a:p>
                      <a:pPr algn="r" fontAlgn="b"/>
                      <a:r>
                        <a:rPr lang="en-US" sz="800" u="none" strike="noStrike">
                          <a:effectLst/>
                        </a:rPr>
                        <a:t>0.540269</a:t>
                      </a:r>
                      <a:endParaRPr lang="en-US" sz="800" b="0" i="0" u="none" strike="noStrike">
                        <a:effectLst/>
                        <a:latin typeface="Arial"/>
                      </a:endParaRPr>
                    </a:p>
                  </a:txBody>
                  <a:tcPr marL="7706" marR="7706" marT="7706" marB="0" anchor="b"/>
                </a:tc>
                <a:tc>
                  <a:txBody>
                    <a:bodyPr/>
                    <a:lstStyle/>
                    <a:p>
                      <a:pPr algn="r" fontAlgn="b"/>
                      <a:r>
                        <a:rPr lang="en-US" sz="800" u="none" strike="noStrike">
                          <a:effectLst/>
                        </a:rPr>
                        <a:t>0.500249</a:t>
                      </a:r>
                      <a:endParaRPr lang="en-US" sz="800" b="0" i="0" u="none" strike="noStrike">
                        <a:effectLst/>
                        <a:latin typeface="Arial"/>
                      </a:endParaRPr>
                    </a:p>
                  </a:txBody>
                  <a:tcPr marL="7706" marR="7706" marT="7706" marB="0" anchor="b"/>
                </a:tc>
                <a:tc>
                  <a:txBody>
                    <a:bodyPr/>
                    <a:lstStyle/>
                    <a:p>
                      <a:pPr algn="r" fontAlgn="b"/>
                      <a:r>
                        <a:rPr lang="en-US" sz="800" u="none" strike="noStrike">
                          <a:effectLst/>
                        </a:rPr>
                        <a:t>0.463193</a:t>
                      </a:r>
                      <a:endParaRPr lang="en-US" sz="800" b="0" i="0" u="none" strike="noStrike">
                        <a:effectLst/>
                        <a:latin typeface="Arial"/>
                      </a:endParaRPr>
                    </a:p>
                  </a:txBody>
                  <a:tcPr marL="7706" marR="7706" marT="7706" marB="0" anchor="b"/>
                </a:tc>
              </a:tr>
              <a:tr h="50058">
                <a:tc>
                  <a:txBody>
                    <a:bodyPr/>
                    <a:lstStyle/>
                    <a:p>
                      <a:pPr algn="l" fontAlgn="ctr"/>
                      <a:r>
                        <a:rPr lang="en-US" sz="800" u="none" strike="noStrike">
                          <a:effectLst/>
                        </a:rPr>
                        <a:t>Discounted Cash Flow</a:t>
                      </a:r>
                      <a:endParaRPr lang="en-US" sz="800" b="0" i="0" u="none" strike="noStrike">
                        <a:effectLst/>
                        <a:latin typeface="Arial"/>
                      </a:endParaRPr>
                    </a:p>
                  </a:txBody>
                  <a:tcPr marL="7706" marR="7706" marT="7706" marB="0" anchor="ctr"/>
                </a:tc>
                <a:tc>
                  <a:txBody>
                    <a:bodyPr/>
                    <a:lstStyle/>
                    <a:p>
                      <a:pPr algn="l" fontAlgn="b"/>
                      <a:r>
                        <a:rPr lang="en-US" sz="800" u="none" strike="noStrike">
                          <a:effectLst/>
                        </a:rPr>
                        <a:t> $      (99,537)</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(94,468)</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(723,500)</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390,514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371,902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354,145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337,203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321,044 </a:t>
                      </a:r>
                      <a:endParaRPr lang="en-US" sz="800" b="0" i="0" u="none" strike="noStrike">
                        <a:effectLst/>
                        <a:latin typeface="Arial"/>
                      </a:endParaRPr>
                    </a:p>
                  </a:txBody>
                  <a:tcPr marL="7706" marR="7706" marT="7706" marB="0" anchor="b"/>
                </a:tc>
                <a:tc>
                  <a:txBody>
                    <a:bodyPr/>
                    <a:lstStyle/>
                    <a:p>
                      <a:pPr algn="l" fontAlgn="b"/>
                      <a:r>
                        <a:rPr lang="en-US" sz="800" u="none" strike="noStrike">
                          <a:effectLst/>
                        </a:rPr>
                        <a:t> $   305,633 </a:t>
                      </a:r>
                      <a:endParaRPr lang="en-US" sz="800" b="0" i="0" u="none" strike="noStrike">
                        <a:effectLst/>
                        <a:latin typeface="Arial"/>
                      </a:endParaRPr>
                    </a:p>
                  </a:txBody>
                  <a:tcPr marL="7706" marR="7706" marT="7706" marB="0" anchor="b"/>
                </a:tc>
                <a:tc>
                  <a:txBody>
                    <a:bodyPr/>
                    <a:lstStyle/>
                    <a:p>
                      <a:pPr algn="l" fontAlgn="b"/>
                      <a:r>
                        <a:rPr lang="en-US" sz="800" u="none" strike="noStrike" dirty="0">
                          <a:effectLst/>
                        </a:rPr>
                        <a:t> $   290,936 </a:t>
                      </a:r>
                      <a:endParaRPr lang="en-US" sz="800" b="0" i="0" u="none" strike="noStrike" dirty="0">
                        <a:effectLst/>
                        <a:latin typeface="Arial"/>
                      </a:endParaRPr>
                    </a:p>
                  </a:txBody>
                  <a:tcPr marL="7706" marR="7706" marT="7706" marB="0" anchor="b"/>
                </a:tc>
              </a:tr>
            </a:tbl>
          </a:graphicData>
        </a:graphic>
      </p:graphicFrame>
      <p:sp>
        <p:nvSpPr>
          <p:cNvPr id="4" name="Footer Placeholder 3"/>
          <p:cNvSpPr>
            <a:spLocks noGrp="1"/>
          </p:cNvSpPr>
          <p:nvPr>
            <p:ph type="ftr" sz="quarter" idx="11"/>
          </p:nvPr>
        </p:nvSpPr>
        <p:spPr/>
        <p:txBody>
          <a:bodyPr/>
          <a:lstStyle/>
          <a:p>
            <a:pPr>
              <a:defRPr/>
            </a:pPr>
            <a:r>
              <a:rPr lang="en-US" altLang="en-US" smtClean="0"/>
              <a:t>Federal Appraisal &amp; Consulting LLC</a:t>
            </a:r>
            <a:endParaRPr lang="en-US" altLang="en-US"/>
          </a:p>
        </p:txBody>
      </p:sp>
      <p:sp>
        <p:nvSpPr>
          <p:cNvPr id="5" name="Slide Number Placeholder 4"/>
          <p:cNvSpPr>
            <a:spLocks noGrp="1"/>
          </p:cNvSpPr>
          <p:nvPr>
            <p:ph type="sldNum" sz="quarter" idx="12"/>
          </p:nvPr>
        </p:nvSpPr>
        <p:spPr/>
        <p:txBody>
          <a:bodyPr/>
          <a:lstStyle/>
          <a:p>
            <a:pPr>
              <a:defRPr/>
            </a:pPr>
            <a:fld id="{B58B1814-B5EA-43E1-8942-38011C2854FE}" type="slidenum">
              <a:rPr lang="en-US" altLang="en-US" smtClean="0"/>
              <a:pPr>
                <a:defRPr/>
              </a:pPr>
              <a:t>59</a:t>
            </a:fld>
            <a:endParaRPr lang="en-US" altLang="en-US"/>
          </a:p>
        </p:txBody>
      </p:sp>
      <p:graphicFrame>
        <p:nvGraphicFramePr>
          <p:cNvPr id="7" name="Table 6"/>
          <p:cNvGraphicFramePr>
            <a:graphicFrameLocks noGrp="1"/>
          </p:cNvGraphicFramePr>
          <p:nvPr>
            <p:extLst/>
          </p:nvPr>
        </p:nvGraphicFramePr>
        <p:xfrm>
          <a:off x="380998" y="3429000"/>
          <a:ext cx="8229600" cy="2711205"/>
        </p:xfrm>
        <a:graphic>
          <a:graphicData uri="http://schemas.openxmlformats.org/drawingml/2006/table">
            <a:tbl>
              <a:tblPr>
                <a:tableStyleId>{5C22544A-7EE6-4342-B048-85BDC9FD1C3A}</a:tableStyleId>
              </a:tblPr>
              <a:tblGrid>
                <a:gridCol w="1761776"/>
                <a:gridCol w="622366"/>
                <a:gridCol w="574492"/>
                <a:gridCol w="574492"/>
                <a:gridCol w="574492"/>
                <a:gridCol w="574492"/>
                <a:gridCol w="574492"/>
                <a:gridCol w="574492"/>
                <a:gridCol w="574492"/>
                <a:gridCol w="574492"/>
                <a:gridCol w="624761"/>
                <a:gridCol w="624761"/>
              </a:tblGrid>
              <a:tr h="122479">
                <a:tc>
                  <a:txBody>
                    <a:bodyPr/>
                    <a:lstStyle/>
                    <a:p>
                      <a:pPr algn="l" fontAlgn="b"/>
                      <a:endParaRPr lang="en-US" sz="800" b="0" i="0" u="none" strike="noStrike" dirty="0">
                        <a:effectLst/>
                        <a:latin typeface="Arial"/>
                      </a:endParaRPr>
                    </a:p>
                  </a:txBody>
                  <a:tcPr marL="7185" marR="7185" marT="7185" marB="0" anchor="b"/>
                </a:tc>
                <a:tc>
                  <a:txBody>
                    <a:bodyPr/>
                    <a:lstStyle/>
                    <a:p>
                      <a:pPr algn="ctr" fontAlgn="b"/>
                      <a:r>
                        <a:rPr lang="en-US" sz="800" u="none" strike="noStrike">
                          <a:effectLst/>
                        </a:rPr>
                        <a:t>11</a:t>
                      </a:r>
                      <a:endParaRPr lang="en-US" sz="800" b="0" i="0" u="none" strike="noStrike">
                        <a:effectLst/>
                        <a:latin typeface="Arial"/>
                      </a:endParaRPr>
                    </a:p>
                  </a:txBody>
                  <a:tcPr marL="7185" marR="7185" marT="7185" marB="0" anchor="b"/>
                </a:tc>
                <a:tc>
                  <a:txBody>
                    <a:bodyPr/>
                    <a:lstStyle/>
                    <a:p>
                      <a:pPr algn="ctr" fontAlgn="b"/>
                      <a:r>
                        <a:rPr lang="en-US" sz="800" u="none" strike="noStrike">
                          <a:effectLst/>
                        </a:rPr>
                        <a:t>12</a:t>
                      </a:r>
                      <a:endParaRPr lang="en-US" sz="800" b="0" i="0" u="none" strike="noStrike">
                        <a:effectLst/>
                        <a:latin typeface="Arial"/>
                      </a:endParaRPr>
                    </a:p>
                  </a:txBody>
                  <a:tcPr marL="7185" marR="7185" marT="7185" marB="0" anchor="b"/>
                </a:tc>
                <a:tc>
                  <a:txBody>
                    <a:bodyPr/>
                    <a:lstStyle/>
                    <a:p>
                      <a:pPr algn="ctr" fontAlgn="b"/>
                      <a:r>
                        <a:rPr lang="en-US" sz="800" u="none" strike="noStrike">
                          <a:effectLst/>
                        </a:rPr>
                        <a:t>13</a:t>
                      </a:r>
                      <a:endParaRPr lang="en-US" sz="800" b="0" i="0" u="none" strike="noStrike">
                        <a:effectLst/>
                        <a:latin typeface="Arial"/>
                      </a:endParaRPr>
                    </a:p>
                  </a:txBody>
                  <a:tcPr marL="7185" marR="7185" marT="7185" marB="0" anchor="b"/>
                </a:tc>
                <a:tc>
                  <a:txBody>
                    <a:bodyPr/>
                    <a:lstStyle/>
                    <a:p>
                      <a:pPr algn="ctr" fontAlgn="b"/>
                      <a:r>
                        <a:rPr lang="en-US" sz="800" u="none" strike="noStrike">
                          <a:effectLst/>
                        </a:rPr>
                        <a:t>14</a:t>
                      </a:r>
                      <a:endParaRPr lang="en-US" sz="800" b="0" i="0" u="none" strike="noStrike">
                        <a:effectLst/>
                        <a:latin typeface="Arial"/>
                      </a:endParaRPr>
                    </a:p>
                  </a:txBody>
                  <a:tcPr marL="7185" marR="7185" marT="7185" marB="0" anchor="b"/>
                </a:tc>
                <a:tc>
                  <a:txBody>
                    <a:bodyPr/>
                    <a:lstStyle/>
                    <a:p>
                      <a:pPr algn="ctr" fontAlgn="b"/>
                      <a:r>
                        <a:rPr lang="en-US" sz="800" u="none" strike="noStrike">
                          <a:effectLst/>
                        </a:rPr>
                        <a:t>15</a:t>
                      </a:r>
                      <a:endParaRPr lang="en-US" sz="800" b="0" i="0" u="none" strike="noStrike">
                        <a:effectLst/>
                        <a:latin typeface="Arial"/>
                      </a:endParaRPr>
                    </a:p>
                  </a:txBody>
                  <a:tcPr marL="7185" marR="7185" marT="7185" marB="0" anchor="b"/>
                </a:tc>
                <a:tc>
                  <a:txBody>
                    <a:bodyPr/>
                    <a:lstStyle/>
                    <a:p>
                      <a:pPr algn="ctr" fontAlgn="b"/>
                      <a:r>
                        <a:rPr lang="en-US" sz="800" u="none" strike="noStrike">
                          <a:effectLst/>
                        </a:rPr>
                        <a:t>16</a:t>
                      </a:r>
                      <a:endParaRPr lang="en-US" sz="800" b="0" i="0" u="none" strike="noStrike">
                        <a:effectLst/>
                        <a:latin typeface="Arial"/>
                      </a:endParaRPr>
                    </a:p>
                  </a:txBody>
                  <a:tcPr marL="7185" marR="7185" marT="7185" marB="0" anchor="b"/>
                </a:tc>
                <a:tc>
                  <a:txBody>
                    <a:bodyPr/>
                    <a:lstStyle/>
                    <a:p>
                      <a:pPr algn="ctr" fontAlgn="b"/>
                      <a:r>
                        <a:rPr lang="en-US" sz="800" u="none" strike="noStrike">
                          <a:effectLst/>
                        </a:rPr>
                        <a:t>17</a:t>
                      </a:r>
                      <a:endParaRPr lang="en-US" sz="800" b="0" i="0" u="none" strike="noStrike">
                        <a:effectLst/>
                        <a:latin typeface="Arial"/>
                      </a:endParaRPr>
                    </a:p>
                  </a:txBody>
                  <a:tcPr marL="7185" marR="7185" marT="7185" marB="0" anchor="b"/>
                </a:tc>
                <a:tc>
                  <a:txBody>
                    <a:bodyPr/>
                    <a:lstStyle/>
                    <a:p>
                      <a:pPr algn="ctr" fontAlgn="b"/>
                      <a:r>
                        <a:rPr lang="en-US" sz="800" u="none" strike="noStrike">
                          <a:effectLst/>
                        </a:rPr>
                        <a:t>18</a:t>
                      </a:r>
                      <a:endParaRPr lang="en-US" sz="800" b="0" i="0" u="none" strike="noStrike">
                        <a:effectLst/>
                        <a:latin typeface="Arial"/>
                      </a:endParaRPr>
                    </a:p>
                  </a:txBody>
                  <a:tcPr marL="7185" marR="7185" marT="7185" marB="0" anchor="b"/>
                </a:tc>
                <a:tc>
                  <a:txBody>
                    <a:bodyPr/>
                    <a:lstStyle/>
                    <a:p>
                      <a:pPr algn="ctr" fontAlgn="b"/>
                      <a:r>
                        <a:rPr lang="en-US" sz="800" u="none" strike="noStrike">
                          <a:effectLst/>
                        </a:rPr>
                        <a:t>19</a:t>
                      </a:r>
                      <a:endParaRPr lang="en-US" sz="800" b="0" i="0" u="none" strike="noStrike">
                        <a:effectLst/>
                        <a:latin typeface="Arial"/>
                      </a:endParaRPr>
                    </a:p>
                  </a:txBody>
                  <a:tcPr marL="7185" marR="7185" marT="7185" marB="0" anchor="b"/>
                </a:tc>
                <a:tc>
                  <a:txBody>
                    <a:bodyPr/>
                    <a:lstStyle/>
                    <a:p>
                      <a:pPr algn="ctr" fontAlgn="b"/>
                      <a:r>
                        <a:rPr lang="en-US" sz="800" u="none" strike="noStrike">
                          <a:effectLst/>
                        </a:rPr>
                        <a:t>20</a:t>
                      </a:r>
                      <a:endParaRPr lang="en-US" sz="800" b="0" i="0" u="none" strike="noStrike">
                        <a:effectLst/>
                        <a:latin typeface="Arial"/>
                      </a:endParaRPr>
                    </a:p>
                  </a:txBody>
                  <a:tcPr marL="7185" marR="7185" marT="7185" marB="0" anchor="b"/>
                </a:tc>
                <a:tc>
                  <a:txBody>
                    <a:bodyPr/>
                    <a:lstStyle/>
                    <a:p>
                      <a:pPr algn="ctr" fontAlgn="b"/>
                      <a:r>
                        <a:rPr lang="en-US" sz="800" u="none" strike="noStrike">
                          <a:effectLst/>
                        </a:rPr>
                        <a:t>Residual</a:t>
                      </a:r>
                      <a:endParaRPr lang="en-US" sz="800" b="0" i="0" u="none" strike="noStrike">
                        <a:effectLst/>
                        <a:latin typeface="Arial"/>
                      </a:endParaRPr>
                    </a:p>
                  </a:txBody>
                  <a:tcPr marL="7185" marR="7185" marT="7185" marB="0" anchor="b"/>
                </a:tc>
              </a:tr>
              <a:tr h="122479">
                <a:tc>
                  <a:txBody>
                    <a:bodyPr/>
                    <a:lstStyle/>
                    <a:p>
                      <a:pPr algn="l" fontAlgn="ctr"/>
                      <a:endParaRPr lang="en-US" sz="800" b="0" i="0" u="none" strike="noStrike">
                        <a:effectLst/>
                        <a:latin typeface="Arial"/>
                      </a:endParaRPr>
                    </a:p>
                  </a:txBody>
                  <a:tcPr marL="7185" marR="7185" marT="7185" marB="0" anchor="ctr"/>
                </a:tc>
                <a:tc>
                  <a:txBody>
                    <a:bodyPr/>
                    <a:lstStyle/>
                    <a:p>
                      <a:pPr algn="ctr" fontAlgn="b"/>
                      <a:r>
                        <a:rPr lang="en-US" sz="800" u="none" strike="noStrike">
                          <a:effectLst/>
                        </a:rPr>
                        <a:t>2026</a:t>
                      </a:r>
                      <a:endParaRPr lang="en-US" sz="800" b="0" i="0" u="none" strike="noStrike">
                        <a:effectLst/>
                        <a:latin typeface="Arial"/>
                      </a:endParaRPr>
                    </a:p>
                  </a:txBody>
                  <a:tcPr marL="7185" marR="7185" marT="7185" marB="0" anchor="b"/>
                </a:tc>
                <a:tc>
                  <a:txBody>
                    <a:bodyPr/>
                    <a:lstStyle/>
                    <a:p>
                      <a:pPr algn="ctr" fontAlgn="b"/>
                      <a:r>
                        <a:rPr lang="en-US" sz="800" u="none" strike="noStrike">
                          <a:effectLst/>
                        </a:rPr>
                        <a:t>2027</a:t>
                      </a:r>
                      <a:endParaRPr lang="en-US" sz="800" b="0" i="0" u="none" strike="noStrike">
                        <a:effectLst/>
                        <a:latin typeface="Arial"/>
                      </a:endParaRPr>
                    </a:p>
                  </a:txBody>
                  <a:tcPr marL="7185" marR="7185" marT="7185" marB="0" anchor="b"/>
                </a:tc>
                <a:tc>
                  <a:txBody>
                    <a:bodyPr/>
                    <a:lstStyle/>
                    <a:p>
                      <a:pPr algn="ctr" fontAlgn="b"/>
                      <a:r>
                        <a:rPr lang="en-US" sz="800" u="none" strike="noStrike">
                          <a:effectLst/>
                        </a:rPr>
                        <a:t>2028</a:t>
                      </a:r>
                      <a:endParaRPr lang="en-US" sz="800" b="0" i="0" u="none" strike="noStrike">
                        <a:effectLst/>
                        <a:latin typeface="Arial"/>
                      </a:endParaRPr>
                    </a:p>
                  </a:txBody>
                  <a:tcPr marL="7185" marR="7185" marT="7185" marB="0" anchor="b"/>
                </a:tc>
                <a:tc>
                  <a:txBody>
                    <a:bodyPr/>
                    <a:lstStyle/>
                    <a:p>
                      <a:pPr algn="ctr" fontAlgn="b"/>
                      <a:r>
                        <a:rPr lang="en-US" sz="800" u="none" strike="noStrike">
                          <a:effectLst/>
                        </a:rPr>
                        <a:t>2029</a:t>
                      </a:r>
                      <a:endParaRPr lang="en-US" sz="800" b="0" i="0" u="none" strike="noStrike">
                        <a:effectLst/>
                        <a:latin typeface="Arial"/>
                      </a:endParaRPr>
                    </a:p>
                  </a:txBody>
                  <a:tcPr marL="7185" marR="7185" marT="7185" marB="0" anchor="b"/>
                </a:tc>
                <a:tc>
                  <a:txBody>
                    <a:bodyPr/>
                    <a:lstStyle/>
                    <a:p>
                      <a:pPr algn="ctr" fontAlgn="b"/>
                      <a:r>
                        <a:rPr lang="en-US" sz="800" u="none" strike="noStrike">
                          <a:effectLst/>
                        </a:rPr>
                        <a:t>2030</a:t>
                      </a:r>
                      <a:endParaRPr lang="en-US" sz="800" b="0" i="0" u="none" strike="noStrike">
                        <a:effectLst/>
                        <a:latin typeface="Arial"/>
                      </a:endParaRPr>
                    </a:p>
                  </a:txBody>
                  <a:tcPr marL="7185" marR="7185" marT="7185" marB="0" anchor="b"/>
                </a:tc>
                <a:tc>
                  <a:txBody>
                    <a:bodyPr/>
                    <a:lstStyle/>
                    <a:p>
                      <a:pPr algn="ctr" fontAlgn="b"/>
                      <a:r>
                        <a:rPr lang="en-US" sz="800" u="none" strike="noStrike">
                          <a:effectLst/>
                        </a:rPr>
                        <a:t>2031</a:t>
                      </a:r>
                      <a:endParaRPr lang="en-US" sz="800" b="0" i="0" u="none" strike="noStrike">
                        <a:effectLst/>
                        <a:latin typeface="Arial"/>
                      </a:endParaRPr>
                    </a:p>
                  </a:txBody>
                  <a:tcPr marL="7185" marR="7185" marT="7185" marB="0" anchor="b"/>
                </a:tc>
                <a:tc>
                  <a:txBody>
                    <a:bodyPr/>
                    <a:lstStyle/>
                    <a:p>
                      <a:pPr algn="ctr" fontAlgn="b"/>
                      <a:r>
                        <a:rPr lang="en-US" sz="800" u="none" strike="noStrike">
                          <a:effectLst/>
                        </a:rPr>
                        <a:t>2032</a:t>
                      </a:r>
                      <a:endParaRPr lang="en-US" sz="800" b="0" i="0" u="none" strike="noStrike">
                        <a:effectLst/>
                        <a:latin typeface="Arial"/>
                      </a:endParaRPr>
                    </a:p>
                  </a:txBody>
                  <a:tcPr marL="7185" marR="7185" marT="7185" marB="0" anchor="b"/>
                </a:tc>
                <a:tc>
                  <a:txBody>
                    <a:bodyPr/>
                    <a:lstStyle/>
                    <a:p>
                      <a:pPr algn="ctr" fontAlgn="b"/>
                      <a:r>
                        <a:rPr lang="en-US" sz="800" u="none" strike="noStrike">
                          <a:effectLst/>
                        </a:rPr>
                        <a:t>2033</a:t>
                      </a:r>
                      <a:endParaRPr lang="en-US" sz="800" b="0" i="0" u="none" strike="noStrike">
                        <a:effectLst/>
                        <a:latin typeface="Arial"/>
                      </a:endParaRPr>
                    </a:p>
                  </a:txBody>
                  <a:tcPr marL="7185" marR="7185" marT="7185" marB="0" anchor="b"/>
                </a:tc>
                <a:tc>
                  <a:txBody>
                    <a:bodyPr/>
                    <a:lstStyle/>
                    <a:p>
                      <a:pPr algn="ctr" fontAlgn="b"/>
                      <a:r>
                        <a:rPr lang="en-US" sz="800" u="none" strike="noStrike">
                          <a:effectLst/>
                        </a:rPr>
                        <a:t>2034</a:t>
                      </a:r>
                      <a:endParaRPr lang="en-US" sz="800" b="0" i="0" u="none" strike="noStrike">
                        <a:effectLst/>
                        <a:latin typeface="Arial"/>
                      </a:endParaRPr>
                    </a:p>
                  </a:txBody>
                  <a:tcPr marL="7185" marR="7185" marT="7185" marB="0" anchor="b"/>
                </a:tc>
                <a:tc>
                  <a:txBody>
                    <a:bodyPr/>
                    <a:lstStyle/>
                    <a:p>
                      <a:pPr algn="ctr" fontAlgn="b"/>
                      <a:r>
                        <a:rPr lang="en-US" sz="800" u="none" strike="noStrike">
                          <a:effectLst/>
                        </a:rPr>
                        <a:t>2035</a:t>
                      </a:r>
                      <a:endParaRPr lang="en-US" sz="800" b="0" i="0" u="none" strike="noStrike">
                        <a:effectLst/>
                        <a:latin typeface="Arial"/>
                      </a:endParaRPr>
                    </a:p>
                  </a:txBody>
                  <a:tcPr marL="7185" marR="7185" marT="7185" marB="0" anchor="b"/>
                </a:tc>
                <a:tc>
                  <a:txBody>
                    <a:bodyPr/>
                    <a:lstStyle/>
                    <a:p>
                      <a:pPr algn="ctr" fontAlgn="b"/>
                      <a:r>
                        <a:rPr lang="en-US" sz="800" u="none" strike="noStrike">
                          <a:effectLst/>
                        </a:rPr>
                        <a:t>2036</a:t>
                      </a:r>
                      <a:endParaRPr lang="en-US" sz="800" b="0" i="0" u="none" strike="noStrike">
                        <a:effectLst/>
                        <a:latin typeface="Arial"/>
                      </a:endParaRPr>
                    </a:p>
                  </a:txBody>
                  <a:tcPr marL="7185" marR="7185" marT="7185" marB="0" anchor="b"/>
                </a:tc>
              </a:tr>
              <a:tr h="122479">
                <a:tc>
                  <a:txBody>
                    <a:bodyPr/>
                    <a:lstStyle/>
                    <a:p>
                      <a:pPr algn="l" fontAlgn="ctr"/>
                      <a:r>
                        <a:rPr lang="en-US" sz="800" u="none" strike="noStrike">
                          <a:effectLst/>
                        </a:rPr>
                        <a:t>Gross Potential Operating Income</a:t>
                      </a:r>
                      <a:endParaRPr lang="en-US" sz="800" b="0" i="0" u="none" strike="noStrike">
                        <a:effectLst/>
                        <a:latin typeface="Arial"/>
                      </a:endParaRPr>
                    </a:p>
                  </a:txBody>
                  <a:tcPr marL="7185" marR="7185" marT="7185" marB="0" anchor="ctr"/>
                </a:tc>
                <a:tc>
                  <a:txBody>
                    <a:bodyPr/>
                    <a:lstStyle/>
                    <a:p>
                      <a:pPr algn="l" fontAlgn="b"/>
                      <a:r>
                        <a:rPr lang="en-US" sz="800" u="none" strike="noStrike">
                          <a:effectLst/>
                        </a:rPr>
                        <a:t> $     960,063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984,065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$1,008,667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$1,033,883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$1,059,730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$1,086,224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$1,113,379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$1,141,214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$1,169,744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1,198,988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1,228,962 </a:t>
                      </a:r>
                      <a:endParaRPr lang="en-US" sz="800" b="0" i="0" u="none" strike="noStrike">
                        <a:effectLst/>
                        <a:latin typeface="Arial"/>
                      </a:endParaRPr>
                    </a:p>
                  </a:txBody>
                  <a:tcPr marL="7185" marR="7185" marT="7185" marB="0" anchor="b"/>
                </a:tc>
              </a:tr>
              <a:tr h="122479">
                <a:tc>
                  <a:txBody>
                    <a:bodyPr/>
                    <a:lstStyle/>
                    <a:p>
                      <a:pPr algn="l" fontAlgn="ctr"/>
                      <a:r>
                        <a:rPr lang="en-US" sz="800" u="none" strike="noStrike">
                          <a:effectLst/>
                        </a:rPr>
                        <a:t>Vacancy &amp; Collection Loss</a:t>
                      </a:r>
                      <a:endParaRPr lang="en-US" sz="800" b="0" i="0" u="none" strike="noStrike">
                        <a:effectLst/>
                        <a:latin typeface="Arial"/>
                      </a:endParaRPr>
                    </a:p>
                  </a:txBody>
                  <a:tcPr marL="7185" marR="7185" marT="7185" marB="0" anchor="ctr"/>
                </a:tc>
                <a:tc>
                  <a:txBody>
                    <a:bodyPr/>
                    <a:lstStyle/>
                    <a:p>
                      <a:pPr algn="l" fontAlgn="b"/>
                      <a:r>
                        <a:rPr lang="en-US" sz="800" u="none" strike="noStrike">
                          <a:effectLst/>
                        </a:rPr>
                        <a:t> $     (96,006)</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(98,406)</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(100,867)</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(103,388)</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(105,973)</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(108,622)</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(111,338)</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(114,121)</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(116,974)</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(119,899)</a:t>
                      </a:r>
                      <a:endParaRPr lang="en-US" sz="800" b="0" i="0" u="none" strike="noStrike">
                        <a:effectLst/>
                        <a:latin typeface="Arial"/>
                      </a:endParaRPr>
                    </a:p>
                  </a:txBody>
                  <a:tcPr marL="7185" marR="7185" marT="7185" marB="0" anchor="b"/>
                </a:tc>
                <a:tc>
                  <a:txBody>
                    <a:bodyPr/>
                    <a:lstStyle/>
                    <a:p>
                      <a:pPr algn="l" fontAlgn="b"/>
                      <a:r>
                        <a:rPr lang="en-US" sz="800" u="none" strike="noStrike" dirty="0">
                          <a:effectLst/>
                        </a:rPr>
                        <a:t> $    (122,896)</a:t>
                      </a:r>
                      <a:endParaRPr lang="en-US" sz="800" b="0" i="0" u="none" strike="noStrike" dirty="0">
                        <a:effectLst/>
                        <a:latin typeface="Arial"/>
                      </a:endParaRPr>
                    </a:p>
                  </a:txBody>
                  <a:tcPr marL="7185" marR="7185" marT="7185" marB="0" anchor="b"/>
                </a:tc>
              </a:tr>
              <a:tr h="122479">
                <a:tc>
                  <a:txBody>
                    <a:bodyPr/>
                    <a:lstStyle/>
                    <a:p>
                      <a:pPr algn="l" fontAlgn="ctr"/>
                      <a:r>
                        <a:rPr lang="en-US" sz="800" u="none" strike="noStrike">
                          <a:effectLst/>
                        </a:rPr>
                        <a:t>NOI</a:t>
                      </a:r>
                      <a:endParaRPr lang="en-US" sz="800" b="0" i="0" u="none" strike="noStrike">
                        <a:effectLst/>
                        <a:latin typeface="Arial"/>
                      </a:endParaRPr>
                    </a:p>
                  </a:txBody>
                  <a:tcPr marL="7185" marR="7185" marT="7185" marB="0" anchor="ctr"/>
                </a:tc>
                <a:tc>
                  <a:txBody>
                    <a:bodyPr/>
                    <a:lstStyle/>
                    <a:p>
                      <a:pPr algn="l" fontAlgn="b"/>
                      <a:r>
                        <a:rPr lang="en-US" sz="800" u="none" strike="noStrike">
                          <a:effectLst/>
                        </a:rPr>
                        <a:t> $     864,057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885,658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907,800 </a:t>
                      </a:r>
                      <a:endParaRPr lang="en-US" sz="800" b="0" i="0" u="none" strike="noStrike">
                        <a:effectLst/>
                        <a:latin typeface="Arial"/>
                      </a:endParaRPr>
                    </a:p>
                  </a:txBody>
                  <a:tcPr marL="7185" marR="7185" marT="7185" marB="0" anchor="b"/>
                </a:tc>
                <a:tc>
                  <a:txBody>
                    <a:bodyPr/>
                    <a:lstStyle/>
                    <a:p>
                      <a:pPr algn="l" fontAlgn="b"/>
                      <a:r>
                        <a:rPr lang="en-US" sz="800" u="none" strike="noStrike" dirty="0">
                          <a:effectLst/>
                        </a:rPr>
                        <a:t> $   930,495 </a:t>
                      </a:r>
                      <a:endParaRPr lang="en-US" sz="800" b="0" i="0" u="none" strike="noStrike" dirty="0">
                        <a:effectLst/>
                        <a:latin typeface="Arial"/>
                      </a:endParaRPr>
                    </a:p>
                  </a:txBody>
                  <a:tcPr marL="7185" marR="7185" marT="7185" marB="0" anchor="b"/>
                </a:tc>
                <a:tc>
                  <a:txBody>
                    <a:bodyPr/>
                    <a:lstStyle/>
                    <a:p>
                      <a:pPr algn="l" fontAlgn="b"/>
                      <a:r>
                        <a:rPr lang="en-US" sz="800" u="none" strike="noStrike">
                          <a:effectLst/>
                        </a:rPr>
                        <a:t> $   953,757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977,601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$1,002,041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$1,027,092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$1,052,770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1,079,089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1,106,066 </a:t>
                      </a:r>
                      <a:endParaRPr lang="en-US" sz="800" b="0" i="0" u="none" strike="noStrike">
                        <a:effectLst/>
                        <a:latin typeface="Arial"/>
                      </a:endParaRPr>
                    </a:p>
                  </a:txBody>
                  <a:tcPr marL="7185" marR="7185" marT="7185" marB="0" anchor="b"/>
                </a:tc>
              </a:tr>
              <a:tr h="122479">
                <a:tc>
                  <a:txBody>
                    <a:bodyPr/>
                    <a:lstStyle/>
                    <a:p>
                      <a:pPr algn="l" fontAlgn="ctr"/>
                      <a:endParaRPr lang="en-US" sz="800" b="0" i="0" u="none" strike="noStrike">
                        <a:effectLst/>
                        <a:latin typeface="Arial"/>
                      </a:endParaRPr>
                    </a:p>
                  </a:txBody>
                  <a:tcPr marL="86224" marR="7185" marT="7185" marB="0" anchor="ctr"/>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r>
              <a:tr h="122479">
                <a:tc>
                  <a:txBody>
                    <a:bodyPr/>
                    <a:lstStyle/>
                    <a:p>
                      <a:pPr algn="l" fontAlgn="ctr"/>
                      <a:r>
                        <a:rPr lang="en-US" sz="800" u="none" strike="noStrike">
                          <a:effectLst/>
                        </a:rPr>
                        <a:t>Non-Reimbursable Operating Expenses</a:t>
                      </a:r>
                      <a:endParaRPr lang="en-US" sz="800" b="0" i="0" u="none" strike="noStrike">
                        <a:effectLst/>
                        <a:latin typeface="Arial"/>
                      </a:endParaRPr>
                    </a:p>
                  </a:txBody>
                  <a:tcPr marL="86224" marR="7185" marT="7185" marB="0" anchor="ctr"/>
                </a:tc>
                <a:tc>
                  <a:txBody>
                    <a:bodyPr/>
                    <a:lstStyle/>
                    <a:p>
                      <a:pPr algn="l" fontAlgn="b"/>
                      <a:r>
                        <a:rPr lang="en-US" sz="800" u="none" strike="noStrike">
                          <a:effectLst/>
                        </a:rPr>
                        <a:t> $     128,008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131,209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134,489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137,851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141,297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144,830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148,451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152,162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155,966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159,865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163,862 </a:t>
                      </a:r>
                      <a:endParaRPr lang="en-US" sz="800" b="0" i="0" u="none" strike="noStrike">
                        <a:effectLst/>
                        <a:latin typeface="Arial"/>
                      </a:endParaRPr>
                    </a:p>
                  </a:txBody>
                  <a:tcPr marL="7185" marR="7185" marT="7185" marB="0" anchor="b"/>
                </a:tc>
              </a:tr>
              <a:tr h="122479">
                <a:tc>
                  <a:txBody>
                    <a:bodyPr/>
                    <a:lstStyle/>
                    <a:p>
                      <a:pPr algn="l" fontAlgn="ctr"/>
                      <a:r>
                        <a:rPr lang="en-US" sz="800" u="none" strike="noStrike">
                          <a:effectLst/>
                        </a:rPr>
                        <a:t>Capital Costs</a:t>
                      </a:r>
                      <a:endParaRPr lang="en-US" sz="800" b="0" i="0" u="none" strike="noStrike">
                        <a:effectLst/>
                        <a:latin typeface="Arial"/>
                      </a:endParaRPr>
                    </a:p>
                  </a:txBody>
                  <a:tcPr marL="86224" marR="7185" marT="7185" marB="0" anchor="ctr"/>
                </a:tc>
                <a:tc>
                  <a:txBody>
                    <a:bodyPr/>
                    <a:lstStyle/>
                    <a:p>
                      <a:pPr algn="l" fontAlgn="b"/>
                      <a:r>
                        <a:rPr lang="en-US" sz="800" u="none" strike="noStrike">
                          <a:effectLst/>
                        </a:rPr>
                        <a:t> $        9,601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9,841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10,087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10,339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10,597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10,862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11,134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11,412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11,697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11,990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12,290 </a:t>
                      </a:r>
                      <a:endParaRPr lang="en-US" sz="800" b="0" i="0" u="none" strike="noStrike">
                        <a:effectLst/>
                        <a:latin typeface="Arial"/>
                      </a:endParaRPr>
                    </a:p>
                  </a:txBody>
                  <a:tcPr marL="7185" marR="7185" marT="7185" marB="0" anchor="b"/>
                </a:tc>
              </a:tr>
              <a:tr h="122479">
                <a:tc>
                  <a:txBody>
                    <a:bodyPr/>
                    <a:lstStyle/>
                    <a:p>
                      <a:pPr algn="l" fontAlgn="ctr"/>
                      <a:r>
                        <a:rPr lang="en-US" sz="800" u="none" strike="noStrike">
                          <a:effectLst/>
                        </a:rPr>
                        <a:t>Brokerage</a:t>
                      </a:r>
                      <a:endParaRPr lang="en-US" sz="800" b="0" i="0" u="none" strike="noStrike">
                        <a:effectLst/>
                        <a:latin typeface="Arial"/>
                      </a:endParaRPr>
                    </a:p>
                  </a:txBody>
                  <a:tcPr marL="86224" marR="7185" marT="7185" marB="0" anchor="ctr"/>
                </a:tc>
                <a:tc>
                  <a:txBody>
                    <a:bodyPr/>
                    <a:lstStyle/>
                    <a:p>
                      <a:pPr algn="l" fontAlgn="b"/>
                      <a:r>
                        <a:rPr lang="en-US" sz="800" u="none" strike="noStrike" dirty="0">
                          <a:effectLst/>
                        </a:rPr>
                        <a:t> $        5,760 </a:t>
                      </a:r>
                      <a:endParaRPr lang="en-US" sz="800" b="0" i="0" u="none" strike="noStrike" dirty="0">
                        <a:effectLst/>
                        <a:latin typeface="Arial"/>
                      </a:endParaRPr>
                    </a:p>
                  </a:txBody>
                  <a:tcPr marL="7185" marR="7185" marT="7185" marB="0" anchor="b"/>
                </a:tc>
                <a:tc>
                  <a:txBody>
                    <a:bodyPr/>
                    <a:lstStyle/>
                    <a:p>
                      <a:pPr algn="l" fontAlgn="b"/>
                      <a:r>
                        <a:rPr lang="en-US" sz="800" u="none" strike="noStrike">
                          <a:effectLst/>
                        </a:rPr>
                        <a:t> $       5,904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6,052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6,203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6,358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6,517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6,680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6,847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7,018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7,194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7,374 </a:t>
                      </a:r>
                      <a:endParaRPr lang="en-US" sz="800" b="0" i="0" u="none" strike="noStrike">
                        <a:effectLst/>
                        <a:latin typeface="Arial"/>
                      </a:endParaRPr>
                    </a:p>
                  </a:txBody>
                  <a:tcPr marL="7185" marR="7185" marT="7185" marB="0" anchor="b"/>
                </a:tc>
              </a:tr>
              <a:tr h="122479">
                <a:tc>
                  <a:txBody>
                    <a:bodyPr/>
                    <a:lstStyle/>
                    <a:p>
                      <a:pPr algn="l" fontAlgn="ctr"/>
                      <a:r>
                        <a:rPr lang="en-US" sz="800" u="none" strike="noStrike">
                          <a:effectLst/>
                        </a:rPr>
                        <a:t>Tenant Improvements</a:t>
                      </a:r>
                      <a:endParaRPr lang="en-US" sz="800" b="0" i="0" u="none" strike="noStrike">
                        <a:effectLst/>
                        <a:latin typeface="Arial"/>
                      </a:endParaRPr>
                    </a:p>
                  </a:txBody>
                  <a:tcPr marL="86224" marR="7185" marT="7185" marB="0" anchor="ctr"/>
                </a:tc>
                <a:tc>
                  <a:txBody>
                    <a:bodyPr/>
                    <a:lstStyle/>
                    <a:p>
                      <a:pPr algn="l" fontAlgn="b"/>
                      <a:r>
                        <a:rPr lang="en-US" sz="800" u="none" strike="noStrike">
                          <a:effectLst/>
                        </a:rPr>
                        <a:t> $      75,000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75,000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75,000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75,000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75,000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75,000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75,000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75,000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75,000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75,000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75,000 </a:t>
                      </a:r>
                      <a:endParaRPr lang="en-US" sz="800" b="0" i="0" u="none" strike="noStrike">
                        <a:effectLst/>
                        <a:latin typeface="Arial"/>
                      </a:endParaRPr>
                    </a:p>
                  </a:txBody>
                  <a:tcPr marL="7185" marR="7185" marT="7185" marB="0" anchor="b"/>
                </a:tc>
              </a:tr>
              <a:tr h="122479">
                <a:tc>
                  <a:txBody>
                    <a:bodyPr/>
                    <a:lstStyle/>
                    <a:p>
                      <a:pPr algn="l" fontAlgn="ctr"/>
                      <a:r>
                        <a:rPr lang="en-US" sz="800" u="none" strike="noStrike">
                          <a:effectLst/>
                        </a:rPr>
                        <a:t>Total Expenses</a:t>
                      </a:r>
                      <a:endParaRPr lang="en-US" sz="800" b="0" i="0" u="none" strike="noStrike">
                        <a:effectLst/>
                        <a:latin typeface="Arial"/>
                      </a:endParaRPr>
                    </a:p>
                  </a:txBody>
                  <a:tcPr marL="7185" marR="7185" marT="7185" marB="0" anchor="ctr"/>
                </a:tc>
                <a:tc>
                  <a:txBody>
                    <a:bodyPr/>
                    <a:lstStyle/>
                    <a:p>
                      <a:pPr algn="l" fontAlgn="b"/>
                      <a:r>
                        <a:rPr lang="en-US" sz="800" u="none" strike="noStrike">
                          <a:effectLst/>
                        </a:rPr>
                        <a:t> $     218,369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221,954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225,628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229,393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233,253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237,209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241,265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245,421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249,682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254,049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258,525 </a:t>
                      </a:r>
                      <a:endParaRPr lang="en-US" sz="800" b="0" i="0" u="none" strike="noStrike">
                        <a:effectLst/>
                        <a:latin typeface="Arial"/>
                      </a:endParaRPr>
                    </a:p>
                  </a:txBody>
                  <a:tcPr marL="7185" marR="7185" marT="7185" marB="0" anchor="b"/>
                </a:tc>
              </a:tr>
              <a:tr h="122479">
                <a:tc>
                  <a:txBody>
                    <a:bodyPr/>
                    <a:lstStyle/>
                    <a:p>
                      <a:pPr algn="l" fontAlgn="ctr"/>
                      <a:r>
                        <a:rPr lang="en-US" sz="800" u="none" strike="noStrike" dirty="0">
                          <a:effectLst/>
                        </a:rPr>
                        <a:t>Adjusted Net Income</a:t>
                      </a:r>
                      <a:endParaRPr lang="en-US" sz="800" b="0" i="0" u="none" strike="noStrike" dirty="0">
                        <a:effectLst/>
                        <a:latin typeface="Arial"/>
                      </a:endParaRPr>
                    </a:p>
                  </a:txBody>
                  <a:tcPr marL="7185" marR="7185" marT="7185" marB="0" anchor="ctr"/>
                </a:tc>
                <a:tc>
                  <a:txBody>
                    <a:bodyPr/>
                    <a:lstStyle/>
                    <a:p>
                      <a:pPr algn="l" fontAlgn="b"/>
                      <a:r>
                        <a:rPr lang="en-US" sz="800" u="none" strike="noStrike">
                          <a:effectLst/>
                        </a:rPr>
                        <a:t> $     645,688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663,705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682,172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701,102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720,504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740,392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760,777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781,671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803,088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825,040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847,541 </a:t>
                      </a:r>
                      <a:endParaRPr lang="en-US" sz="800" b="0" i="0" u="none" strike="noStrike">
                        <a:effectLst/>
                        <a:latin typeface="Arial"/>
                      </a:endParaRPr>
                    </a:p>
                  </a:txBody>
                  <a:tcPr marL="7185" marR="7185" marT="7185" marB="0" anchor="b"/>
                </a:tc>
              </a:tr>
              <a:tr h="122479">
                <a:tc>
                  <a:txBody>
                    <a:bodyPr/>
                    <a:lstStyle/>
                    <a:p>
                      <a:pPr algn="l" fontAlgn="ctr"/>
                      <a:r>
                        <a:rPr lang="en-US" sz="800" u="none" strike="noStrike" dirty="0">
                          <a:effectLst/>
                        </a:rPr>
                        <a:t>Residual Cap Rate</a:t>
                      </a:r>
                      <a:endParaRPr lang="en-US" sz="800" b="0" i="0" u="none" strike="noStrike" dirty="0">
                        <a:effectLst/>
                        <a:latin typeface="Arial"/>
                      </a:endParaRPr>
                    </a:p>
                  </a:txBody>
                  <a:tcPr marL="7185" marR="7185" marT="7185" marB="0" anchor="ctr"/>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r" fontAlgn="b"/>
                      <a:r>
                        <a:rPr lang="en-US" sz="800" u="none" strike="noStrike">
                          <a:effectLst/>
                        </a:rPr>
                        <a:t>7.63%</a:t>
                      </a:r>
                      <a:endParaRPr lang="en-US" sz="800" b="0" i="0" u="none" strike="noStrike">
                        <a:effectLst/>
                        <a:latin typeface="Arial"/>
                      </a:endParaRPr>
                    </a:p>
                  </a:txBody>
                  <a:tcPr marL="7185" marR="7185" marT="7185" marB="0" anchor="b"/>
                </a:tc>
              </a:tr>
              <a:tr h="122479">
                <a:tc>
                  <a:txBody>
                    <a:bodyPr/>
                    <a:lstStyle/>
                    <a:p>
                      <a:pPr algn="l" fontAlgn="ctr"/>
                      <a:r>
                        <a:rPr lang="en-US" sz="800" u="none" strike="noStrike">
                          <a:effectLst/>
                        </a:rPr>
                        <a:t>Residual Expense Rate</a:t>
                      </a:r>
                      <a:endParaRPr lang="en-US" sz="800" b="0" i="0" u="none" strike="noStrike">
                        <a:effectLst/>
                        <a:latin typeface="Arial"/>
                      </a:endParaRPr>
                    </a:p>
                  </a:txBody>
                  <a:tcPr marL="7185" marR="7185" marT="7185" marB="0" anchor="ctr"/>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r" fontAlgn="b"/>
                      <a:r>
                        <a:rPr lang="en-US" sz="800" u="none" strike="noStrike">
                          <a:effectLst/>
                        </a:rPr>
                        <a:t>4.00%</a:t>
                      </a:r>
                      <a:endParaRPr lang="en-US" sz="800" b="0" i="0" u="none" strike="noStrike">
                        <a:effectLst/>
                        <a:latin typeface="Arial"/>
                      </a:endParaRPr>
                    </a:p>
                  </a:txBody>
                  <a:tcPr marL="7185" marR="7185" marT="7185" marB="0" anchor="b"/>
                </a:tc>
              </a:tr>
              <a:tr h="122479">
                <a:tc>
                  <a:txBody>
                    <a:bodyPr/>
                    <a:lstStyle/>
                    <a:p>
                      <a:pPr algn="l" fontAlgn="ctr"/>
                      <a:r>
                        <a:rPr lang="en-US" sz="800" u="none" strike="noStrike">
                          <a:effectLst/>
                        </a:rPr>
                        <a:t>Residual Value</a:t>
                      </a:r>
                      <a:endParaRPr lang="en-US" sz="800" b="0" i="0" u="none" strike="noStrike">
                        <a:effectLst/>
                        <a:latin typeface="Arial"/>
                      </a:endParaRPr>
                    </a:p>
                  </a:txBody>
                  <a:tcPr marL="7185" marR="7185" marT="7185" marB="0" anchor="ctr"/>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r>
                        <a:rPr lang="en-US" sz="800" u="none" strike="noStrike">
                          <a:effectLst/>
                        </a:rPr>
                        <a:t> $10,663,688 </a:t>
                      </a:r>
                      <a:endParaRPr lang="en-US" sz="800" b="0" i="0" u="none" strike="noStrike">
                        <a:effectLst/>
                        <a:latin typeface="Arial"/>
                      </a:endParaRPr>
                    </a:p>
                  </a:txBody>
                  <a:tcPr marL="7185" marR="7185" marT="7185" marB="0" anchor="b"/>
                </a:tc>
              </a:tr>
              <a:tr h="122479">
                <a:tc>
                  <a:txBody>
                    <a:bodyPr/>
                    <a:lstStyle/>
                    <a:p>
                      <a:pPr algn="l" fontAlgn="ctr"/>
                      <a:r>
                        <a:rPr lang="en-US" sz="800" u="none" strike="noStrike">
                          <a:effectLst/>
                        </a:rPr>
                        <a:t>Adjusted Net Income &amp; Net Residual</a:t>
                      </a:r>
                      <a:endParaRPr lang="en-US" sz="800" b="0" i="0" u="none" strike="noStrike">
                        <a:effectLst/>
                        <a:latin typeface="Arial"/>
                      </a:endParaRPr>
                    </a:p>
                  </a:txBody>
                  <a:tcPr marL="7185" marR="7185" marT="7185" marB="0" anchor="ctr"/>
                </a:tc>
                <a:tc>
                  <a:txBody>
                    <a:bodyPr/>
                    <a:lstStyle/>
                    <a:p>
                      <a:pPr algn="l" fontAlgn="b"/>
                      <a:r>
                        <a:rPr lang="en-US" sz="800" u="none" strike="noStrike">
                          <a:effectLst/>
                        </a:rPr>
                        <a:t> $     645,688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663,705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682,172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701,102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720,504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740,392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760,777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781,671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803,088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$11,488,728 </a:t>
                      </a:r>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r>
              <a:tr h="91215">
                <a:tc>
                  <a:txBody>
                    <a:bodyPr/>
                    <a:lstStyle/>
                    <a:p>
                      <a:pPr algn="l" fontAlgn="ctr"/>
                      <a:endParaRPr lang="en-US" sz="800" b="0" i="0" u="none" strike="noStrike">
                        <a:effectLst/>
                        <a:latin typeface="Arial"/>
                      </a:endParaRPr>
                    </a:p>
                  </a:txBody>
                  <a:tcPr marL="7185" marR="7185" marT="7185" marB="0" anchor="ctr"/>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r>
              <a:tr h="122479">
                <a:tc>
                  <a:txBody>
                    <a:bodyPr/>
                    <a:lstStyle/>
                    <a:p>
                      <a:pPr algn="l" fontAlgn="ctr"/>
                      <a:r>
                        <a:rPr lang="en-US" sz="800" u="none" strike="noStrike">
                          <a:effectLst/>
                        </a:rPr>
                        <a:t>Discount Factor</a:t>
                      </a:r>
                      <a:endParaRPr lang="en-US" sz="800" b="0" i="0" u="none" strike="noStrike">
                        <a:effectLst/>
                        <a:latin typeface="Arial"/>
                      </a:endParaRPr>
                    </a:p>
                  </a:txBody>
                  <a:tcPr marL="7185" marR="7185" marT="7185" marB="0" anchor="ctr"/>
                </a:tc>
                <a:tc>
                  <a:txBody>
                    <a:bodyPr/>
                    <a:lstStyle/>
                    <a:p>
                      <a:pPr algn="r" fontAlgn="b"/>
                      <a:r>
                        <a:rPr lang="en-US" sz="800" u="none" strike="noStrike">
                          <a:effectLst/>
                        </a:rPr>
                        <a:t>0.428883</a:t>
                      </a:r>
                      <a:endParaRPr lang="en-US" sz="800" b="0" i="0" u="none" strike="noStrike">
                        <a:effectLst/>
                        <a:latin typeface="Arial"/>
                      </a:endParaRPr>
                    </a:p>
                  </a:txBody>
                  <a:tcPr marL="7185" marR="7185" marT="7185" marB="0" anchor="b"/>
                </a:tc>
                <a:tc>
                  <a:txBody>
                    <a:bodyPr/>
                    <a:lstStyle/>
                    <a:p>
                      <a:pPr algn="r" fontAlgn="b"/>
                      <a:r>
                        <a:rPr lang="en-US" sz="800" u="none" strike="noStrike">
                          <a:effectLst/>
                        </a:rPr>
                        <a:t>0.397114</a:t>
                      </a:r>
                      <a:endParaRPr lang="en-US" sz="800" b="0" i="0" u="none" strike="noStrike">
                        <a:effectLst/>
                        <a:latin typeface="Arial"/>
                      </a:endParaRPr>
                    </a:p>
                  </a:txBody>
                  <a:tcPr marL="7185" marR="7185" marT="7185" marB="0" anchor="b"/>
                </a:tc>
                <a:tc>
                  <a:txBody>
                    <a:bodyPr/>
                    <a:lstStyle/>
                    <a:p>
                      <a:pPr algn="r" fontAlgn="b"/>
                      <a:r>
                        <a:rPr lang="en-US" sz="800" u="none" strike="noStrike">
                          <a:effectLst/>
                        </a:rPr>
                        <a:t>0.367698</a:t>
                      </a:r>
                      <a:endParaRPr lang="en-US" sz="800" b="0" i="0" u="none" strike="noStrike">
                        <a:effectLst/>
                        <a:latin typeface="Arial"/>
                      </a:endParaRPr>
                    </a:p>
                  </a:txBody>
                  <a:tcPr marL="7185" marR="7185" marT="7185" marB="0" anchor="b"/>
                </a:tc>
                <a:tc>
                  <a:txBody>
                    <a:bodyPr/>
                    <a:lstStyle/>
                    <a:p>
                      <a:pPr algn="r" fontAlgn="b"/>
                      <a:r>
                        <a:rPr lang="en-US" sz="800" u="none" strike="noStrike">
                          <a:effectLst/>
                        </a:rPr>
                        <a:t>0.340461</a:t>
                      </a:r>
                      <a:endParaRPr lang="en-US" sz="800" b="0" i="0" u="none" strike="noStrike">
                        <a:effectLst/>
                        <a:latin typeface="Arial"/>
                      </a:endParaRPr>
                    </a:p>
                  </a:txBody>
                  <a:tcPr marL="7185" marR="7185" marT="7185" marB="0" anchor="b"/>
                </a:tc>
                <a:tc>
                  <a:txBody>
                    <a:bodyPr/>
                    <a:lstStyle/>
                    <a:p>
                      <a:pPr algn="r" fontAlgn="b"/>
                      <a:r>
                        <a:rPr lang="en-US" sz="800" u="none" strike="noStrike">
                          <a:effectLst/>
                        </a:rPr>
                        <a:t>0.315242</a:t>
                      </a:r>
                      <a:endParaRPr lang="en-US" sz="800" b="0" i="0" u="none" strike="noStrike">
                        <a:effectLst/>
                        <a:latin typeface="Arial"/>
                      </a:endParaRPr>
                    </a:p>
                  </a:txBody>
                  <a:tcPr marL="7185" marR="7185" marT="7185" marB="0" anchor="b"/>
                </a:tc>
                <a:tc>
                  <a:txBody>
                    <a:bodyPr/>
                    <a:lstStyle/>
                    <a:p>
                      <a:pPr algn="r" fontAlgn="b"/>
                      <a:r>
                        <a:rPr lang="en-US" sz="800" u="none" strike="noStrike">
                          <a:effectLst/>
                        </a:rPr>
                        <a:t>0.29189</a:t>
                      </a:r>
                      <a:endParaRPr lang="en-US" sz="800" b="0" i="0" u="none" strike="noStrike">
                        <a:effectLst/>
                        <a:latin typeface="Arial"/>
                      </a:endParaRPr>
                    </a:p>
                  </a:txBody>
                  <a:tcPr marL="7185" marR="7185" marT="7185" marB="0" anchor="b"/>
                </a:tc>
                <a:tc>
                  <a:txBody>
                    <a:bodyPr/>
                    <a:lstStyle/>
                    <a:p>
                      <a:pPr algn="r" fontAlgn="b"/>
                      <a:r>
                        <a:rPr lang="en-US" sz="800" u="none" strike="noStrike">
                          <a:effectLst/>
                        </a:rPr>
                        <a:t>0.270269</a:t>
                      </a:r>
                      <a:endParaRPr lang="en-US" sz="800" b="0" i="0" u="none" strike="noStrike">
                        <a:effectLst/>
                        <a:latin typeface="Arial"/>
                      </a:endParaRPr>
                    </a:p>
                  </a:txBody>
                  <a:tcPr marL="7185" marR="7185" marT="7185" marB="0" anchor="b"/>
                </a:tc>
                <a:tc>
                  <a:txBody>
                    <a:bodyPr/>
                    <a:lstStyle/>
                    <a:p>
                      <a:pPr algn="r" fontAlgn="b"/>
                      <a:r>
                        <a:rPr lang="en-US" sz="800" u="none" strike="noStrike">
                          <a:effectLst/>
                        </a:rPr>
                        <a:t>0.250249</a:t>
                      </a:r>
                      <a:endParaRPr lang="en-US" sz="800" b="0" i="0" u="none" strike="noStrike">
                        <a:effectLst/>
                        <a:latin typeface="Arial"/>
                      </a:endParaRPr>
                    </a:p>
                  </a:txBody>
                  <a:tcPr marL="7185" marR="7185" marT="7185" marB="0" anchor="b"/>
                </a:tc>
                <a:tc>
                  <a:txBody>
                    <a:bodyPr/>
                    <a:lstStyle/>
                    <a:p>
                      <a:pPr algn="r" fontAlgn="b"/>
                      <a:r>
                        <a:rPr lang="en-US" sz="800" u="none" strike="noStrike">
                          <a:effectLst/>
                        </a:rPr>
                        <a:t>0.231712</a:t>
                      </a:r>
                      <a:endParaRPr lang="en-US" sz="800" b="0" i="0" u="none" strike="noStrike">
                        <a:effectLst/>
                        <a:latin typeface="Arial"/>
                      </a:endParaRPr>
                    </a:p>
                  </a:txBody>
                  <a:tcPr marL="7185" marR="7185" marT="7185" marB="0" anchor="b"/>
                </a:tc>
                <a:tc>
                  <a:txBody>
                    <a:bodyPr/>
                    <a:lstStyle/>
                    <a:p>
                      <a:pPr algn="r" fontAlgn="b"/>
                      <a:r>
                        <a:rPr lang="en-US" sz="800" u="none" strike="noStrike">
                          <a:effectLst/>
                        </a:rPr>
                        <a:t>0.214548</a:t>
                      </a:r>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r>
              <a:tr h="122479">
                <a:tc>
                  <a:txBody>
                    <a:bodyPr/>
                    <a:lstStyle/>
                    <a:p>
                      <a:pPr algn="l" fontAlgn="ctr"/>
                      <a:r>
                        <a:rPr lang="en-US" sz="800" u="none" strike="noStrike">
                          <a:effectLst/>
                        </a:rPr>
                        <a:t>Discounted Cash Flow</a:t>
                      </a:r>
                      <a:endParaRPr lang="en-US" sz="800" b="0" i="0" u="none" strike="noStrike">
                        <a:effectLst/>
                        <a:latin typeface="Arial"/>
                      </a:endParaRPr>
                    </a:p>
                  </a:txBody>
                  <a:tcPr marL="7185" marR="7185" marT="7185" marB="0" anchor="ctr"/>
                </a:tc>
                <a:tc>
                  <a:txBody>
                    <a:bodyPr/>
                    <a:lstStyle/>
                    <a:p>
                      <a:pPr algn="l" fontAlgn="b"/>
                      <a:r>
                        <a:rPr lang="en-US" sz="800" u="none" strike="noStrike">
                          <a:effectLst/>
                        </a:rPr>
                        <a:t> $     276,924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263,566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250,833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238,698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227,133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216,113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205,614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195,612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186,085 </a:t>
                      </a:r>
                      <a:endParaRPr lang="en-US" sz="800" b="0" i="0" u="none" strike="noStrike">
                        <a:effectLst/>
                        <a:latin typeface="Arial"/>
                      </a:endParaRPr>
                    </a:p>
                  </a:txBody>
                  <a:tcPr marL="7185" marR="7185" marT="7185" marB="0" anchor="b"/>
                </a:tc>
                <a:tc>
                  <a:txBody>
                    <a:bodyPr/>
                    <a:lstStyle/>
                    <a:p>
                      <a:pPr algn="l" fontAlgn="b"/>
                      <a:r>
                        <a:rPr lang="en-US" sz="800" u="none" strike="noStrike">
                          <a:effectLst/>
                        </a:rPr>
                        <a:t> $  2,464,884 </a:t>
                      </a:r>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r>
              <a:tr h="122479">
                <a:tc>
                  <a:txBody>
                    <a:bodyPr/>
                    <a:lstStyle/>
                    <a:p>
                      <a:pPr algn="l" fontAlgn="ctr"/>
                      <a:endParaRPr lang="en-US" sz="800" b="0" i="0" u="none" strike="noStrike">
                        <a:effectLst/>
                        <a:latin typeface="Arial"/>
                      </a:endParaRPr>
                    </a:p>
                  </a:txBody>
                  <a:tcPr marL="7185" marR="7185" marT="7185" marB="0" anchor="ctr"/>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r>
              <a:tr h="122479">
                <a:tc>
                  <a:txBody>
                    <a:bodyPr/>
                    <a:lstStyle/>
                    <a:p>
                      <a:pPr algn="l" fontAlgn="ctr"/>
                      <a:r>
                        <a:rPr lang="en-US" sz="800" u="none" strike="noStrike">
                          <a:effectLst/>
                        </a:rPr>
                        <a:t>Present Value</a:t>
                      </a:r>
                      <a:endParaRPr lang="en-US" sz="800" b="0" i="0" u="none" strike="noStrike">
                        <a:effectLst/>
                        <a:latin typeface="Arial"/>
                      </a:endParaRPr>
                    </a:p>
                  </a:txBody>
                  <a:tcPr marL="7185" marR="7185" marT="7185" marB="0" anchor="ctr"/>
                </a:tc>
                <a:tc>
                  <a:txBody>
                    <a:bodyPr/>
                    <a:lstStyle/>
                    <a:p>
                      <a:pPr algn="l" fontAlgn="b"/>
                      <a:r>
                        <a:rPr lang="en-US" sz="800" u="none" strike="noStrike">
                          <a:effectLst/>
                        </a:rPr>
                        <a:t> $  6,000,000 </a:t>
                      </a:r>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a:effectLst/>
                        <a:latin typeface="Arial"/>
                      </a:endParaRPr>
                    </a:p>
                  </a:txBody>
                  <a:tcPr marL="7185" marR="7185" marT="7185" marB="0" anchor="b"/>
                </a:tc>
                <a:tc>
                  <a:txBody>
                    <a:bodyPr/>
                    <a:lstStyle/>
                    <a:p>
                      <a:pPr algn="l" fontAlgn="b"/>
                      <a:endParaRPr lang="en-US" sz="800" b="0" i="0" u="none" strike="noStrike" dirty="0">
                        <a:effectLst/>
                        <a:latin typeface="Arial"/>
                      </a:endParaRPr>
                    </a:p>
                  </a:txBody>
                  <a:tcPr marL="7185" marR="7185" marT="7185" marB="0" anchor="b"/>
                </a:tc>
              </a:tr>
            </a:tbl>
          </a:graphicData>
        </a:graphic>
      </p:graphicFrame>
    </p:spTree>
    <p:extLst>
      <p:ext uri="{BB962C8B-B14F-4D97-AF65-F5344CB8AC3E}">
        <p14:creationId xmlns:p14="http://schemas.microsoft.com/office/powerpoint/2010/main" val="634633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smtClean="0"/>
              <a:t>What’s a Dark Store</a:t>
            </a:r>
          </a:p>
        </p:txBody>
      </p:sp>
      <p:sp>
        <p:nvSpPr>
          <p:cNvPr id="3" name="Content Placeholder 2"/>
          <p:cNvSpPr>
            <a:spLocks noGrp="1"/>
          </p:cNvSpPr>
          <p:nvPr>
            <p:ph sz="quarter" idx="1"/>
          </p:nvPr>
        </p:nvSpPr>
        <p:spPr>
          <a:xfrm>
            <a:off x="457200" y="1219200"/>
            <a:ext cx="8229600" cy="4937125"/>
          </a:xfrm>
        </p:spPr>
        <p:txBody>
          <a:bodyPr/>
          <a:lstStyle/>
          <a:p>
            <a:pPr eaLnBrk="1" hangingPunct="1">
              <a:defRPr/>
            </a:pPr>
            <a:r>
              <a:rPr lang="en-US" dirty="0" smtClean="0"/>
              <a:t>Two different meanings</a:t>
            </a:r>
          </a:p>
          <a:p>
            <a:pPr marL="514350" indent="-514350" eaLnBrk="1" hangingPunct="1">
              <a:buFont typeface="+mj-lt"/>
              <a:buAutoNum type="arabicPeriod"/>
              <a:defRPr/>
            </a:pPr>
            <a:r>
              <a:rPr lang="en-US" dirty="0" smtClean="0"/>
              <a:t>A</a:t>
            </a:r>
            <a:r>
              <a:rPr lang="en-US" dirty="0"/>
              <a:t> </a:t>
            </a:r>
            <a:r>
              <a:rPr lang="en-US" dirty="0" smtClean="0"/>
              <a:t>shop or warehouse</a:t>
            </a:r>
            <a:r>
              <a:rPr lang="en-US" dirty="0"/>
              <a:t> which is only </a:t>
            </a:r>
            <a:r>
              <a:rPr lang="en-US" dirty="0" smtClean="0"/>
              <a:t>used by staff</a:t>
            </a:r>
            <a:r>
              <a:rPr lang="en-US" dirty="0"/>
              <a:t> and not by </a:t>
            </a:r>
            <a:r>
              <a:rPr lang="en-US" dirty="0" smtClean="0"/>
              <a:t>customers and is intended for storing goods for purchase online.</a:t>
            </a:r>
          </a:p>
          <a:p>
            <a:pPr marL="514350" indent="-514350" eaLnBrk="1" hangingPunct="1">
              <a:buFont typeface="+mj-lt"/>
              <a:buAutoNum type="arabicPeriod"/>
              <a:defRPr/>
            </a:pPr>
            <a:r>
              <a:rPr lang="en-US" dirty="0" smtClean="0"/>
              <a:t>A retail building, vacant</a:t>
            </a:r>
            <a:br>
              <a:rPr lang="en-US" dirty="0" smtClean="0"/>
            </a:br>
            <a:r>
              <a:rPr lang="en-US" dirty="0" smtClean="0"/>
              <a:t>or hypothetically vacant</a:t>
            </a:r>
            <a:br>
              <a:rPr lang="en-US" dirty="0" smtClean="0"/>
            </a:br>
            <a:r>
              <a:rPr lang="en-US" dirty="0" smtClean="0"/>
              <a:t>for the purposes of a</a:t>
            </a:r>
            <a:br>
              <a:rPr lang="en-US" dirty="0" smtClean="0"/>
            </a:br>
            <a:r>
              <a:rPr lang="en-US" dirty="0" smtClean="0"/>
              <a:t>market value appraisal</a:t>
            </a:r>
          </a:p>
        </p:txBody>
      </p:sp>
      <p:pic>
        <p:nvPicPr>
          <p:cNvPr id="18436" name="Picture 4" descr="Image result for dark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074988"/>
            <a:ext cx="4114800" cy="308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tx2"/>
                </a:solidFill>
              </a:rPr>
              <a:t>Federal Appraisal &amp; Consulting LLC</a:t>
            </a:r>
          </a:p>
        </p:txBody>
      </p:sp>
      <p:sp>
        <p:nvSpPr>
          <p:cNvPr id="1843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B3BCD0A-980E-4186-9AA1-004D1E6590A7}" type="slidenum">
              <a:rPr lang="en-US" altLang="en-US" smtClean="0">
                <a:solidFill>
                  <a:schemeClr val="tx2"/>
                </a:solidFill>
              </a:rPr>
              <a:pPr/>
              <a:t>6</a:t>
            </a:fld>
            <a:endParaRPr lang="en-US" altLang="en-US" smtClean="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1" end="1"/>
                                            </p:txEl>
                                          </p:spTgt>
                                        </p:tgtEl>
                                        <p:attrNameLst>
                                          <p:attrName>style.color</p:attrName>
                                        </p:attrNameLst>
                                      </p:cBhvr>
                                      <p:to>
                                        <a:schemeClr val="accent2"/>
                                      </p:to>
                                    </p:animClr>
                                    <p:animClr clrSpc="rgb" dir="cw">
                                      <p:cBhvr>
                                        <p:cTn id="7" dur="500" fill="hold"/>
                                        <p:tgtEl>
                                          <p:spTgt spid="3">
                                            <p:txEl>
                                              <p:pRg st="1" end="1"/>
                                            </p:txEl>
                                          </p:spTgt>
                                        </p:tgtEl>
                                        <p:attrNameLst>
                                          <p:attrName>fillcolor</p:attrName>
                                        </p:attrNameLst>
                                      </p:cBhvr>
                                      <p:to>
                                        <a:schemeClr val="accent2"/>
                                      </p:to>
                                    </p:animClr>
                                    <p:set>
                                      <p:cBhvr>
                                        <p:cTn id="8" dur="500" fill="hold"/>
                                        <p:tgtEl>
                                          <p:spTgt spid="3">
                                            <p:txEl>
                                              <p:pRg st="1" end="1"/>
                                            </p:txEl>
                                          </p:spTgt>
                                        </p:tgtEl>
                                        <p:attrNameLst>
                                          <p:attrName>fill.type</p:attrName>
                                        </p:attrNameLst>
                                      </p:cBhvr>
                                      <p:to>
                                        <p:strVal val="solid"/>
                                      </p:to>
                                    </p:set>
                                    <p:set>
                                      <p:cBhvr>
                                        <p:cTn id="9" dur="500" fill="hold"/>
                                        <p:tgtEl>
                                          <p:spTgt spid="3">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Sale-Lease Backs</a:t>
            </a:r>
            <a:endParaRPr lang="en-US" dirty="0"/>
          </a:p>
        </p:txBody>
      </p:sp>
      <p:sp>
        <p:nvSpPr>
          <p:cNvPr id="3" name="Content Placeholder 2"/>
          <p:cNvSpPr>
            <a:spLocks noGrp="1"/>
          </p:cNvSpPr>
          <p:nvPr>
            <p:ph sz="quarter" idx="1"/>
          </p:nvPr>
        </p:nvSpPr>
        <p:spPr/>
        <p:txBody>
          <a:bodyPr/>
          <a:lstStyle/>
          <a:p>
            <a:r>
              <a:rPr lang="en-US" dirty="0" smtClean="0"/>
              <a:t>Most stores are owner-occupied</a:t>
            </a:r>
          </a:p>
          <a:p>
            <a:r>
              <a:rPr lang="en-US" dirty="0" smtClean="0"/>
              <a:t>Still many Sale-Leasebacks</a:t>
            </a:r>
          </a:p>
          <a:p>
            <a:r>
              <a:rPr lang="en-US" dirty="0" smtClean="0"/>
              <a:t>Define</a:t>
            </a:r>
          </a:p>
          <a:p>
            <a:pPr lvl="1"/>
            <a:r>
              <a:rPr lang="en-US" dirty="0" smtClean="0"/>
              <a:t>AKA: Leaseback, Purchase and Leaseback</a:t>
            </a:r>
          </a:p>
          <a:p>
            <a:pPr lvl="1"/>
            <a:r>
              <a:rPr lang="en-US" dirty="0"/>
              <a:t>A simultaneous sale of real estate and lease of the same property to the seller. The buyer becomes the lessor, or landlord, and the seller becomes the lessee, or tenant. Because there may be unique circumstances or relationships between the parties, sale and leaseback transactions may or may not involve typical market terms</a:t>
            </a:r>
            <a:r>
              <a:rPr lang="en-US" dirty="0" smtClean="0"/>
              <a:t>.</a:t>
            </a:r>
          </a:p>
          <a:p>
            <a:pPr lvl="1"/>
            <a:endParaRPr lang="en-US" dirty="0"/>
          </a:p>
          <a:p>
            <a:pPr marL="274638" lvl="1" indent="0">
              <a:buNone/>
            </a:pPr>
            <a:r>
              <a:rPr lang="en-US" dirty="0" smtClean="0"/>
              <a:t>(</a:t>
            </a:r>
            <a:r>
              <a:rPr lang="en-US" dirty="0"/>
              <a:t>typical market </a:t>
            </a:r>
            <a:r>
              <a:rPr lang="en-US" dirty="0" smtClean="0"/>
              <a:t>terms. redundant?)</a:t>
            </a:r>
          </a:p>
        </p:txBody>
      </p:sp>
      <p:sp>
        <p:nvSpPr>
          <p:cNvPr id="4" name="Footer Placeholder 3"/>
          <p:cNvSpPr>
            <a:spLocks noGrp="1"/>
          </p:cNvSpPr>
          <p:nvPr>
            <p:ph type="ftr" sz="quarter" idx="11"/>
          </p:nvPr>
        </p:nvSpPr>
        <p:spPr/>
        <p:txBody>
          <a:bodyPr/>
          <a:lstStyle/>
          <a:p>
            <a:pPr>
              <a:defRPr/>
            </a:pPr>
            <a:r>
              <a:rPr lang="en-US" altLang="en-US" smtClean="0"/>
              <a:t>Federal Appraisal &amp; Consulting LLC</a:t>
            </a:r>
            <a:endParaRPr lang="en-US" altLang="en-US"/>
          </a:p>
        </p:txBody>
      </p:sp>
      <p:sp>
        <p:nvSpPr>
          <p:cNvPr id="5" name="Slide Number Placeholder 4"/>
          <p:cNvSpPr>
            <a:spLocks noGrp="1"/>
          </p:cNvSpPr>
          <p:nvPr>
            <p:ph type="sldNum" sz="quarter" idx="12"/>
          </p:nvPr>
        </p:nvSpPr>
        <p:spPr/>
        <p:txBody>
          <a:bodyPr/>
          <a:lstStyle/>
          <a:p>
            <a:pPr>
              <a:defRPr/>
            </a:pPr>
            <a:fld id="{B58B1814-B5EA-43E1-8942-38011C2854FE}" type="slidenum">
              <a:rPr lang="en-US" altLang="en-US" smtClean="0"/>
              <a:pPr>
                <a:defRPr/>
              </a:pPr>
              <a:t>60</a:t>
            </a:fld>
            <a:endParaRPr lang="en-US" altLang="en-US"/>
          </a:p>
        </p:txBody>
      </p:sp>
    </p:spTree>
    <p:extLst>
      <p:ext uri="{BB962C8B-B14F-4D97-AF65-F5344CB8AC3E}">
        <p14:creationId xmlns:p14="http://schemas.microsoft.com/office/powerpoint/2010/main" val="19528309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Sale-Lease Backs</a:t>
            </a:r>
            <a:endParaRPr lang="en-US" dirty="0"/>
          </a:p>
        </p:txBody>
      </p:sp>
      <p:sp>
        <p:nvSpPr>
          <p:cNvPr id="3" name="Content Placeholder 2"/>
          <p:cNvSpPr>
            <a:spLocks noGrp="1"/>
          </p:cNvSpPr>
          <p:nvPr>
            <p:ph sz="quarter" idx="1"/>
          </p:nvPr>
        </p:nvSpPr>
        <p:spPr/>
        <p:txBody>
          <a:bodyPr/>
          <a:lstStyle/>
          <a:p>
            <a:r>
              <a:rPr lang="en-US" dirty="0" smtClean="0"/>
              <a:t>Sale-Leasebacks usually involve first owners, who is also the developer</a:t>
            </a:r>
          </a:p>
          <a:p>
            <a:pPr lvl="1"/>
            <a:r>
              <a:rPr lang="en-US" dirty="0" smtClean="0"/>
              <a:t>Where building was designed and built for first owner</a:t>
            </a:r>
          </a:p>
          <a:p>
            <a:pPr lvl="2"/>
            <a:r>
              <a:rPr lang="en-US" dirty="0" smtClean="0"/>
              <a:t>Implying the first owner made improvements for their specific needs</a:t>
            </a:r>
          </a:p>
          <a:p>
            <a:r>
              <a:rPr lang="en-US" dirty="0" smtClean="0"/>
              <a:t>Sale-Leaseback sellers usually have higher credit ratings</a:t>
            </a:r>
          </a:p>
          <a:p>
            <a:r>
              <a:rPr lang="en-US" dirty="0" smtClean="0"/>
              <a:t>Buildings are usually higher quality and newer</a:t>
            </a:r>
          </a:p>
          <a:p>
            <a:r>
              <a:rPr lang="en-US" dirty="0" smtClean="0"/>
              <a:t>Sale-Leaseback rents are usually based on development costs</a:t>
            </a:r>
            <a:endParaRPr lang="en-US" dirty="0"/>
          </a:p>
        </p:txBody>
      </p:sp>
      <p:sp>
        <p:nvSpPr>
          <p:cNvPr id="4" name="Footer Placeholder 3"/>
          <p:cNvSpPr>
            <a:spLocks noGrp="1"/>
          </p:cNvSpPr>
          <p:nvPr>
            <p:ph type="ftr" sz="quarter" idx="11"/>
          </p:nvPr>
        </p:nvSpPr>
        <p:spPr/>
        <p:txBody>
          <a:bodyPr/>
          <a:lstStyle/>
          <a:p>
            <a:pPr>
              <a:defRPr/>
            </a:pPr>
            <a:r>
              <a:rPr lang="en-US" altLang="en-US" smtClean="0"/>
              <a:t>Federal Appraisal &amp; Consulting LLC</a:t>
            </a:r>
            <a:endParaRPr lang="en-US" altLang="en-US"/>
          </a:p>
        </p:txBody>
      </p:sp>
      <p:sp>
        <p:nvSpPr>
          <p:cNvPr id="5" name="Slide Number Placeholder 4"/>
          <p:cNvSpPr>
            <a:spLocks noGrp="1"/>
          </p:cNvSpPr>
          <p:nvPr>
            <p:ph type="sldNum" sz="quarter" idx="12"/>
          </p:nvPr>
        </p:nvSpPr>
        <p:spPr/>
        <p:txBody>
          <a:bodyPr/>
          <a:lstStyle/>
          <a:p>
            <a:pPr>
              <a:defRPr/>
            </a:pPr>
            <a:fld id="{B58B1814-B5EA-43E1-8942-38011C2854FE}" type="slidenum">
              <a:rPr lang="en-US" altLang="en-US" smtClean="0"/>
              <a:pPr>
                <a:defRPr/>
              </a:pPr>
              <a:t>61</a:t>
            </a:fld>
            <a:endParaRPr lang="en-US" altLang="en-US"/>
          </a:p>
        </p:txBody>
      </p:sp>
    </p:spTree>
    <p:extLst>
      <p:ext uri="{BB962C8B-B14F-4D97-AF65-F5344CB8AC3E}">
        <p14:creationId xmlns:p14="http://schemas.microsoft.com/office/powerpoint/2010/main" val="21731256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 Sale-Leaseback is not usable?</a:t>
            </a:r>
            <a:endParaRPr lang="en-US" dirty="0"/>
          </a:p>
        </p:txBody>
      </p:sp>
      <p:sp>
        <p:nvSpPr>
          <p:cNvPr id="3" name="Content Placeholder 2"/>
          <p:cNvSpPr>
            <a:spLocks noGrp="1"/>
          </p:cNvSpPr>
          <p:nvPr>
            <p:ph sz="quarter" idx="1"/>
          </p:nvPr>
        </p:nvSpPr>
        <p:spPr/>
        <p:txBody>
          <a:bodyPr/>
          <a:lstStyle/>
          <a:p>
            <a:r>
              <a:rPr lang="en-US" dirty="0" smtClean="0"/>
              <a:t>The leases in a Sale-Leasebacks demonstrate a leased fee estate, not fee simple estate</a:t>
            </a:r>
          </a:p>
          <a:p>
            <a:r>
              <a:rPr lang="en-US" dirty="0" smtClean="0"/>
              <a:t>Sale-Leasebacks are based on the credit of the tenant, not the risk of the property</a:t>
            </a:r>
          </a:p>
          <a:p>
            <a:r>
              <a:rPr lang="en-US" dirty="0" smtClean="0"/>
              <a:t>The rents in Sale-Leasebacks are based on development costs, not the value of the property</a:t>
            </a:r>
          </a:p>
          <a:p>
            <a:r>
              <a:rPr lang="en-US" dirty="0" smtClean="0"/>
              <a:t>Sale-Leasebacks are financing tools, not true sales</a:t>
            </a:r>
            <a:endParaRPr lang="en-US" dirty="0"/>
          </a:p>
        </p:txBody>
      </p:sp>
      <p:sp>
        <p:nvSpPr>
          <p:cNvPr id="4" name="Footer Placeholder 3"/>
          <p:cNvSpPr>
            <a:spLocks noGrp="1"/>
          </p:cNvSpPr>
          <p:nvPr>
            <p:ph type="ftr" sz="quarter" idx="11"/>
          </p:nvPr>
        </p:nvSpPr>
        <p:spPr/>
        <p:txBody>
          <a:bodyPr/>
          <a:lstStyle/>
          <a:p>
            <a:pPr>
              <a:defRPr/>
            </a:pPr>
            <a:r>
              <a:rPr lang="en-US" altLang="en-US" smtClean="0"/>
              <a:t>Federal Appraisal &amp; Consulting LLC</a:t>
            </a:r>
            <a:endParaRPr lang="en-US" altLang="en-US"/>
          </a:p>
        </p:txBody>
      </p:sp>
      <p:sp>
        <p:nvSpPr>
          <p:cNvPr id="5" name="Slide Number Placeholder 4"/>
          <p:cNvSpPr>
            <a:spLocks noGrp="1"/>
          </p:cNvSpPr>
          <p:nvPr>
            <p:ph type="sldNum" sz="quarter" idx="12"/>
          </p:nvPr>
        </p:nvSpPr>
        <p:spPr/>
        <p:txBody>
          <a:bodyPr/>
          <a:lstStyle/>
          <a:p>
            <a:pPr>
              <a:defRPr/>
            </a:pPr>
            <a:fld id="{B58B1814-B5EA-43E1-8942-38011C2854FE}" type="slidenum">
              <a:rPr lang="en-US" altLang="en-US" smtClean="0"/>
              <a:pPr>
                <a:defRPr/>
              </a:pPr>
              <a:t>62</a:t>
            </a:fld>
            <a:endParaRPr lang="en-US" altLang="en-US"/>
          </a:p>
        </p:txBody>
      </p:sp>
    </p:spTree>
    <p:extLst>
      <p:ext uri="{BB962C8B-B14F-4D97-AF65-F5344CB8AC3E}">
        <p14:creationId xmlns:p14="http://schemas.microsoft.com/office/powerpoint/2010/main" val="34640058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Appraisal Theory</a:t>
            </a:r>
            <a:endParaRPr lang="en-US" dirty="0"/>
          </a:p>
        </p:txBody>
      </p:sp>
      <p:sp>
        <p:nvSpPr>
          <p:cNvPr id="3" name="Content Placeholder 2"/>
          <p:cNvSpPr>
            <a:spLocks noGrp="1"/>
          </p:cNvSpPr>
          <p:nvPr>
            <p:ph sz="quarter" idx="1"/>
          </p:nvPr>
        </p:nvSpPr>
        <p:spPr/>
        <p:txBody>
          <a:bodyPr/>
          <a:lstStyle/>
          <a:p>
            <a:r>
              <a:rPr lang="en-US" dirty="0" smtClean="0"/>
              <a:t>Appraisal Math:    </a:t>
            </a:r>
            <a:r>
              <a:rPr lang="en-US" dirty="0" err="1" smtClean="0"/>
              <a:t>Vfs</a:t>
            </a:r>
            <a:r>
              <a:rPr lang="en-US" dirty="0" smtClean="0"/>
              <a:t> = </a:t>
            </a:r>
            <a:r>
              <a:rPr lang="en-US" dirty="0" err="1" smtClean="0"/>
              <a:t>Vlf</a:t>
            </a:r>
            <a:r>
              <a:rPr lang="en-US" dirty="0" smtClean="0"/>
              <a:t> + </a:t>
            </a:r>
            <a:r>
              <a:rPr lang="en-US" dirty="0" err="1" smtClean="0"/>
              <a:t>Vlh</a:t>
            </a:r>
            <a:endParaRPr lang="en-US" dirty="0" smtClean="0"/>
          </a:p>
          <a:p>
            <a:pPr lvl="1"/>
            <a:r>
              <a:rPr lang="en-US" dirty="0" smtClean="0"/>
              <a:t>If </a:t>
            </a:r>
            <a:r>
              <a:rPr lang="en-US" dirty="0" err="1" smtClean="0"/>
              <a:t>Vlh</a:t>
            </a:r>
            <a:r>
              <a:rPr lang="en-US" dirty="0" smtClean="0"/>
              <a:t> = 0, then </a:t>
            </a:r>
            <a:r>
              <a:rPr lang="en-US" dirty="0" err="1" smtClean="0"/>
              <a:t>Vfs</a:t>
            </a:r>
            <a:r>
              <a:rPr lang="en-US" dirty="0" smtClean="0"/>
              <a:t> = </a:t>
            </a:r>
            <a:r>
              <a:rPr lang="en-US" dirty="0" err="1" smtClean="0"/>
              <a:t>Vlf</a:t>
            </a:r>
            <a:endParaRPr lang="en-US" dirty="0" smtClean="0"/>
          </a:p>
          <a:p>
            <a:pPr lvl="1"/>
            <a:r>
              <a:rPr lang="en-US" dirty="0" smtClean="0"/>
              <a:t>Sometimes leased fee equals fee simple</a:t>
            </a:r>
          </a:p>
          <a:p>
            <a:r>
              <a:rPr lang="en-US" dirty="0" smtClean="0"/>
              <a:t>Fee simple is measured based market rate rents and leases</a:t>
            </a:r>
          </a:p>
          <a:p>
            <a:pPr lvl="1"/>
            <a:r>
              <a:rPr lang="en-US" dirty="0" smtClean="0"/>
              <a:t>Therefore if a current lease is at market, it equals fee simple</a:t>
            </a:r>
          </a:p>
          <a:p>
            <a:r>
              <a:rPr lang="en-US" dirty="0" smtClean="0"/>
              <a:t>Market value/rent is what is typical value/rent</a:t>
            </a:r>
          </a:p>
          <a:p>
            <a:pPr lvl="1"/>
            <a:r>
              <a:rPr lang="en-US" dirty="0" smtClean="0"/>
              <a:t>If sale leasebacks are typical, then leasebacks are market.</a:t>
            </a:r>
          </a:p>
        </p:txBody>
      </p:sp>
      <p:sp>
        <p:nvSpPr>
          <p:cNvPr id="4" name="Footer Placeholder 3"/>
          <p:cNvSpPr>
            <a:spLocks noGrp="1"/>
          </p:cNvSpPr>
          <p:nvPr>
            <p:ph type="ftr" sz="quarter" idx="11"/>
          </p:nvPr>
        </p:nvSpPr>
        <p:spPr/>
        <p:txBody>
          <a:bodyPr/>
          <a:lstStyle/>
          <a:p>
            <a:pPr>
              <a:defRPr/>
            </a:pPr>
            <a:r>
              <a:rPr lang="en-US" altLang="en-US" smtClean="0"/>
              <a:t>Federal Appraisal &amp; Consulting LLC</a:t>
            </a:r>
            <a:endParaRPr lang="en-US" altLang="en-US"/>
          </a:p>
        </p:txBody>
      </p:sp>
      <p:sp>
        <p:nvSpPr>
          <p:cNvPr id="5" name="Slide Number Placeholder 4"/>
          <p:cNvSpPr>
            <a:spLocks noGrp="1"/>
          </p:cNvSpPr>
          <p:nvPr>
            <p:ph type="sldNum" sz="quarter" idx="12"/>
          </p:nvPr>
        </p:nvSpPr>
        <p:spPr/>
        <p:txBody>
          <a:bodyPr/>
          <a:lstStyle/>
          <a:p>
            <a:pPr>
              <a:defRPr/>
            </a:pPr>
            <a:fld id="{B58B1814-B5EA-43E1-8942-38011C2854FE}" type="slidenum">
              <a:rPr lang="en-US" altLang="en-US" smtClean="0"/>
              <a:pPr>
                <a:defRPr/>
              </a:pPr>
              <a:t>63</a:t>
            </a:fld>
            <a:endParaRPr lang="en-US" altLang="en-US"/>
          </a:p>
        </p:txBody>
      </p:sp>
    </p:spTree>
    <p:extLst>
      <p:ext uri="{BB962C8B-B14F-4D97-AF65-F5344CB8AC3E}">
        <p14:creationId xmlns:p14="http://schemas.microsoft.com/office/powerpoint/2010/main" val="38649813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ltLang="en-US" dirty="0" smtClean="0"/>
              <a:t>Federal Appraisal &amp; Consulting LLC</a:t>
            </a:r>
            <a:endParaRPr lang="en-US" altLang="en-US" dirty="0"/>
          </a:p>
        </p:txBody>
      </p:sp>
      <p:sp>
        <p:nvSpPr>
          <p:cNvPr id="5" name="Slide Number Placeholder 4"/>
          <p:cNvSpPr>
            <a:spLocks noGrp="1"/>
          </p:cNvSpPr>
          <p:nvPr>
            <p:ph type="sldNum" sz="quarter" idx="12"/>
          </p:nvPr>
        </p:nvSpPr>
        <p:spPr/>
        <p:txBody>
          <a:bodyPr/>
          <a:lstStyle/>
          <a:p>
            <a:pPr>
              <a:defRPr/>
            </a:pPr>
            <a:fld id="{B58B1814-B5EA-43E1-8942-38011C2854FE}" type="slidenum">
              <a:rPr lang="en-US" altLang="en-US" smtClean="0"/>
              <a:pPr>
                <a:defRPr/>
              </a:pPr>
              <a:t>64</a:t>
            </a:fld>
            <a:endParaRPr lang="en-US" altLang="en-US"/>
          </a:p>
        </p:txBody>
      </p:sp>
      <p:pic>
        <p:nvPicPr>
          <p:cNvPr id="13" name="Picture 12"/>
          <p:cNvPicPr>
            <a:picLocks noChangeAspect="1"/>
          </p:cNvPicPr>
          <p:nvPr/>
        </p:nvPicPr>
        <p:blipFill>
          <a:blip r:embed="rId2"/>
          <a:stretch>
            <a:fillRect/>
          </a:stretch>
        </p:blipFill>
        <p:spPr>
          <a:xfrm>
            <a:off x="612775" y="141713"/>
            <a:ext cx="7924799" cy="6231729"/>
          </a:xfrm>
          <a:prstGeom prst="rect">
            <a:avLst/>
          </a:prstGeom>
        </p:spPr>
      </p:pic>
    </p:spTree>
    <p:extLst>
      <p:ext uri="{BB962C8B-B14F-4D97-AF65-F5344CB8AC3E}">
        <p14:creationId xmlns:p14="http://schemas.microsoft.com/office/powerpoint/2010/main" val="10152115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determine whether a lease is at market?</a:t>
            </a:r>
            <a:endParaRPr lang="en-US" dirty="0"/>
          </a:p>
        </p:txBody>
      </p:sp>
      <p:sp>
        <p:nvSpPr>
          <p:cNvPr id="3" name="Content Placeholder 2"/>
          <p:cNvSpPr>
            <a:spLocks noGrp="1"/>
          </p:cNvSpPr>
          <p:nvPr>
            <p:ph sz="quarter" idx="1"/>
          </p:nvPr>
        </p:nvSpPr>
        <p:spPr/>
        <p:txBody>
          <a:bodyPr/>
          <a:lstStyle/>
          <a:p>
            <a:r>
              <a:rPr lang="en-US" dirty="0" smtClean="0"/>
              <a:t>Arms-length, between ready, willing, able, informed parties, who are not under duress.</a:t>
            </a:r>
          </a:p>
          <a:p>
            <a:r>
              <a:rPr lang="en-US" dirty="0" smtClean="0"/>
              <a:t>No unusual conditions of transaction.</a:t>
            </a:r>
          </a:p>
          <a:p>
            <a:pPr lvl="1"/>
            <a:r>
              <a:rPr lang="en-US" dirty="0" smtClean="0"/>
              <a:t>Setting unusually low or high sale price, in exchange for low or high rents.  E.g. Net Zero Leases</a:t>
            </a:r>
          </a:p>
          <a:p>
            <a:r>
              <a:rPr lang="en-US" dirty="0" smtClean="0"/>
              <a:t>No other assets or liabilities included in transaction.</a:t>
            </a:r>
          </a:p>
          <a:p>
            <a:pPr lvl="1"/>
            <a:r>
              <a:rPr lang="en-US" dirty="0" smtClean="0"/>
              <a:t>Personal property or business assets included.</a:t>
            </a:r>
          </a:p>
          <a:p>
            <a:r>
              <a:rPr lang="en-US" dirty="0" smtClean="0"/>
              <a:t>Deed restrictions</a:t>
            </a:r>
          </a:p>
          <a:p>
            <a:r>
              <a:rPr lang="en-US" dirty="0" smtClean="0"/>
              <a:t>Not special financing</a:t>
            </a:r>
          </a:p>
          <a:p>
            <a:endParaRPr lang="en-US" dirty="0"/>
          </a:p>
        </p:txBody>
      </p:sp>
      <p:sp>
        <p:nvSpPr>
          <p:cNvPr id="4" name="Footer Placeholder 3"/>
          <p:cNvSpPr>
            <a:spLocks noGrp="1"/>
          </p:cNvSpPr>
          <p:nvPr>
            <p:ph type="ftr" sz="quarter" idx="11"/>
          </p:nvPr>
        </p:nvSpPr>
        <p:spPr/>
        <p:txBody>
          <a:bodyPr/>
          <a:lstStyle/>
          <a:p>
            <a:pPr>
              <a:defRPr/>
            </a:pPr>
            <a:r>
              <a:rPr lang="en-US" altLang="en-US" smtClean="0"/>
              <a:t>Federal Appraisal &amp; Consulting LLC</a:t>
            </a:r>
            <a:endParaRPr lang="en-US" altLang="en-US"/>
          </a:p>
        </p:txBody>
      </p:sp>
      <p:sp>
        <p:nvSpPr>
          <p:cNvPr id="5" name="Slide Number Placeholder 4"/>
          <p:cNvSpPr>
            <a:spLocks noGrp="1"/>
          </p:cNvSpPr>
          <p:nvPr>
            <p:ph type="sldNum" sz="quarter" idx="12"/>
          </p:nvPr>
        </p:nvSpPr>
        <p:spPr/>
        <p:txBody>
          <a:bodyPr/>
          <a:lstStyle/>
          <a:p>
            <a:pPr>
              <a:defRPr/>
            </a:pPr>
            <a:fld id="{B58B1814-B5EA-43E1-8942-38011C2854FE}" type="slidenum">
              <a:rPr lang="en-US" altLang="en-US" smtClean="0"/>
              <a:pPr>
                <a:defRPr/>
              </a:pPr>
              <a:t>65</a:t>
            </a:fld>
            <a:endParaRPr lang="en-US" altLang="en-US"/>
          </a:p>
        </p:txBody>
      </p:sp>
    </p:spTree>
    <p:extLst>
      <p:ext uri="{BB962C8B-B14F-4D97-AF65-F5344CB8AC3E}">
        <p14:creationId xmlns:p14="http://schemas.microsoft.com/office/powerpoint/2010/main" val="37414344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 Zero Leases</a:t>
            </a:r>
            <a:endParaRPr lang="en-US" dirty="0"/>
          </a:p>
        </p:txBody>
      </p:sp>
      <p:sp>
        <p:nvSpPr>
          <p:cNvPr id="3" name="Content Placeholder 2"/>
          <p:cNvSpPr>
            <a:spLocks noGrp="1"/>
          </p:cNvSpPr>
          <p:nvPr>
            <p:ph sz="quarter" idx="1"/>
          </p:nvPr>
        </p:nvSpPr>
        <p:spPr/>
        <p:txBody>
          <a:bodyPr/>
          <a:lstStyle/>
          <a:p>
            <a:r>
              <a:rPr lang="en-US" dirty="0" smtClean="0"/>
              <a:t>A type of sale lease backs</a:t>
            </a:r>
          </a:p>
          <a:p>
            <a:r>
              <a:rPr lang="en-US" dirty="0" smtClean="0"/>
              <a:t>Lease property back for rental payments that are just enough to cover the mortgage, for term of mortgage</a:t>
            </a:r>
          </a:p>
          <a:p>
            <a:r>
              <a:rPr lang="en-US" dirty="0" smtClean="0"/>
              <a:t>The mortgage is based development costs</a:t>
            </a:r>
          </a:p>
          <a:p>
            <a:r>
              <a:rPr lang="en-US" dirty="0" smtClean="0"/>
              <a:t>Development costs should equate to cost approach value</a:t>
            </a:r>
          </a:p>
          <a:p>
            <a:r>
              <a:rPr lang="en-US" dirty="0" smtClean="0"/>
              <a:t>Rent affords little to no return on equity, only pays enough for mortgage.</a:t>
            </a:r>
          </a:p>
          <a:p>
            <a:pPr lvl="1"/>
            <a:r>
              <a:rPr lang="en-US" dirty="0" smtClean="0"/>
              <a:t>Until mortgage is paid off, and until lease term expires</a:t>
            </a:r>
          </a:p>
          <a:p>
            <a:r>
              <a:rPr lang="en-US" dirty="0" smtClean="0"/>
              <a:t>Then equity gets big residual, </a:t>
            </a:r>
          </a:p>
          <a:p>
            <a:pPr lvl="1"/>
            <a:r>
              <a:rPr lang="en-US" dirty="0" smtClean="0"/>
              <a:t>new lease rates at market, and no debt.</a:t>
            </a:r>
            <a:endParaRPr lang="en-US" dirty="0"/>
          </a:p>
        </p:txBody>
      </p:sp>
      <p:sp>
        <p:nvSpPr>
          <p:cNvPr id="4" name="Footer Placeholder 3"/>
          <p:cNvSpPr>
            <a:spLocks noGrp="1"/>
          </p:cNvSpPr>
          <p:nvPr>
            <p:ph type="ftr" sz="quarter" idx="11"/>
          </p:nvPr>
        </p:nvSpPr>
        <p:spPr/>
        <p:txBody>
          <a:bodyPr/>
          <a:lstStyle/>
          <a:p>
            <a:pPr>
              <a:defRPr/>
            </a:pPr>
            <a:r>
              <a:rPr lang="en-US" altLang="en-US" smtClean="0"/>
              <a:t>Federal Appraisal &amp; Consulting LLC</a:t>
            </a:r>
            <a:endParaRPr lang="en-US" altLang="en-US"/>
          </a:p>
        </p:txBody>
      </p:sp>
      <p:sp>
        <p:nvSpPr>
          <p:cNvPr id="5" name="Slide Number Placeholder 4"/>
          <p:cNvSpPr>
            <a:spLocks noGrp="1"/>
          </p:cNvSpPr>
          <p:nvPr>
            <p:ph type="sldNum" sz="quarter" idx="12"/>
          </p:nvPr>
        </p:nvSpPr>
        <p:spPr/>
        <p:txBody>
          <a:bodyPr/>
          <a:lstStyle/>
          <a:p>
            <a:pPr>
              <a:defRPr/>
            </a:pPr>
            <a:fld id="{B58B1814-B5EA-43E1-8942-38011C2854FE}" type="slidenum">
              <a:rPr lang="en-US" altLang="en-US" smtClean="0"/>
              <a:pPr>
                <a:defRPr/>
              </a:pPr>
              <a:t>66</a:t>
            </a:fld>
            <a:endParaRPr lang="en-US" altLang="en-US"/>
          </a:p>
        </p:txBody>
      </p:sp>
    </p:spTree>
    <p:extLst>
      <p:ext uri="{BB962C8B-B14F-4D97-AF65-F5344CB8AC3E}">
        <p14:creationId xmlns:p14="http://schemas.microsoft.com/office/powerpoint/2010/main" val="37027866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Zero Leases Observations</a:t>
            </a:r>
          </a:p>
        </p:txBody>
      </p:sp>
      <p:sp>
        <p:nvSpPr>
          <p:cNvPr id="3" name="Content Placeholder 2"/>
          <p:cNvSpPr>
            <a:spLocks noGrp="1"/>
          </p:cNvSpPr>
          <p:nvPr>
            <p:ph sz="quarter" idx="1"/>
          </p:nvPr>
        </p:nvSpPr>
        <p:spPr>
          <a:xfrm>
            <a:off x="457200" y="1219200"/>
            <a:ext cx="7696200" cy="4937760"/>
          </a:xfrm>
        </p:spPr>
        <p:txBody>
          <a:bodyPr/>
          <a:lstStyle/>
          <a:p>
            <a:r>
              <a:rPr lang="en-US" dirty="0"/>
              <a:t>Fee Simple Value DCF: $200 psf</a:t>
            </a:r>
          </a:p>
          <a:p>
            <a:endParaRPr lang="en-US" dirty="0" smtClean="0"/>
          </a:p>
          <a:p>
            <a:endParaRPr lang="en-US" dirty="0" smtClean="0"/>
          </a:p>
          <a:p>
            <a:r>
              <a:rPr lang="en-US" dirty="0" smtClean="0"/>
              <a:t>Leased </a:t>
            </a:r>
            <a:r>
              <a:rPr lang="en-US" dirty="0" smtClean="0"/>
              <a:t>Fee </a:t>
            </a:r>
            <a:r>
              <a:rPr lang="en-US" dirty="0" smtClean="0"/>
              <a:t>Values </a:t>
            </a:r>
            <a:r>
              <a:rPr lang="en-US" dirty="0" smtClean="0"/>
              <a:t>DCF: $182 psf</a:t>
            </a:r>
          </a:p>
          <a:p>
            <a:pPr lvl="1"/>
            <a:r>
              <a:rPr lang="en-US" dirty="0" smtClean="0"/>
              <a:t>-9%</a:t>
            </a:r>
          </a:p>
          <a:p>
            <a:endParaRPr lang="en-US" dirty="0"/>
          </a:p>
          <a:p>
            <a:r>
              <a:rPr lang="en-US" dirty="0" smtClean="0"/>
              <a:t>Cost Approach:  $130 psf</a:t>
            </a:r>
          </a:p>
          <a:p>
            <a:pPr lvl="1"/>
            <a:r>
              <a:rPr lang="en-US" dirty="0" smtClean="0"/>
              <a:t>-35%</a:t>
            </a:r>
            <a:endParaRPr lang="en-US" dirty="0"/>
          </a:p>
          <a:p>
            <a:endParaRPr lang="en-US" dirty="0" smtClean="0"/>
          </a:p>
          <a:p>
            <a:endParaRPr lang="en-US" dirty="0"/>
          </a:p>
        </p:txBody>
      </p:sp>
      <p:sp>
        <p:nvSpPr>
          <p:cNvPr id="5" name="Footer Placeholder 4"/>
          <p:cNvSpPr>
            <a:spLocks noGrp="1"/>
          </p:cNvSpPr>
          <p:nvPr>
            <p:ph type="ftr" sz="quarter" idx="11"/>
          </p:nvPr>
        </p:nvSpPr>
        <p:spPr/>
        <p:txBody>
          <a:bodyPr/>
          <a:lstStyle/>
          <a:p>
            <a:pPr>
              <a:defRPr/>
            </a:pPr>
            <a:r>
              <a:rPr lang="en-US" altLang="en-US" smtClean="0"/>
              <a:t>Federal Appraisal &amp; Consulting LLC</a:t>
            </a:r>
            <a:endParaRPr lang="en-US" altLang="en-US"/>
          </a:p>
        </p:txBody>
      </p:sp>
      <p:sp>
        <p:nvSpPr>
          <p:cNvPr id="6" name="Slide Number Placeholder 5"/>
          <p:cNvSpPr>
            <a:spLocks noGrp="1"/>
          </p:cNvSpPr>
          <p:nvPr>
            <p:ph type="sldNum" sz="quarter" idx="12"/>
          </p:nvPr>
        </p:nvSpPr>
        <p:spPr/>
        <p:txBody>
          <a:bodyPr/>
          <a:lstStyle/>
          <a:p>
            <a:pPr>
              <a:defRPr/>
            </a:pPr>
            <a:fld id="{A4708B23-B4E8-4456-B343-F504C3AB1057}" type="slidenum">
              <a:rPr lang="en-US" altLang="en-US" smtClean="0"/>
              <a:pPr>
                <a:defRPr/>
              </a:pPr>
              <a:t>67</a:t>
            </a:fld>
            <a:endParaRPr lang="en-US" altLang="en-US"/>
          </a:p>
        </p:txBody>
      </p:sp>
    </p:spTree>
    <p:extLst>
      <p:ext uri="{BB962C8B-B14F-4D97-AF65-F5344CB8AC3E}">
        <p14:creationId xmlns:p14="http://schemas.microsoft.com/office/powerpoint/2010/main" val="31962613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Leases vs Capital Leases</a:t>
            </a:r>
            <a:endParaRPr lang="en-US" dirty="0"/>
          </a:p>
        </p:txBody>
      </p:sp>
      <p:sp>
        <p:nvSpPr>
          <p:cNvPr id="3" name="Content Placeholder 2"/>
          <p:cNvSpPr>
            <a:spLocks noGrp="1"/>
          </p:cNvSpPr>
          <p:nvPr>
            <p:ph sz="quarter" idx="1"/>
          </p:nvPr>
        </p:nvSpPr>
        <p:spPr/>
        <p:txBody>
          <a:bodyPr/>
          <a:lstStyle/>
          <a:p>
            <a:r>
              <a:rPr lang="en-US" dirty="0" smtClean="0"/>
              <a:t>Old accounting procedures had two lease categories</a:t>
            </a:r>
          </a:p>
          <a:p>
            <a:pPr lvl="1"/>
            <a:r>
              <a:rPr lang="en-US" dirty="0" smtClean="0"/>
              <a:t>If reported at Capital Lease, then probably not a good lease comparable</a:t>
            </a:r>
          </a:p>
          <a:p>
            <a:pPr lvl="1"/>
            <a:r>
              <a:rPr lang="en-US" dirty="0"/>
              <a:t>If reported at </a:t>
            </a:r>
            <a:r>
              <a:rPr lang="en-US" dirty="0" smtClean="0"/>
              <a:t>Operating Lease</a:t>
            </a:r>
            <a:r>
              <a:rPr lang="en-US" dirty="0"/>
              <a:t>, then probably </a:t>
            </a:r>
            <a:r>
              <a:rPr lang="en-US" dirty="0" smtClean="0"/>
              <a:t>a </a:t>
            </a:r>
            <a:r>
              <a:rPr lang="en-US" dirty="0"/>
              <a:t>good lease </a:t>
            </a:r>
            <a:r>
              <a:rPr lang="en-US" dirty="0" smtClean="0"/>
              <a:t>comparable</a:t>
            </a:r>
          </a:p>
          <a:p>
            <a:r>
              <a:rPr lang="en-US" sz="2000" dirty="0" smtClean="0"/>
              <a:t>Classify </a:t>
            </a:r>
            <a:r>
              <a:rPr lang="en-US" sz="2000" dirty="0"/>
              <a:t>a lease </a:t>
            </a:r>
            <a:r>
              <a:rPr lang="en-US" sz="2000" dirty="0" smtClean="0"/>
              <a:t>as </a:t>
            </a:r>
            <a:r>
              <a:rPr lang="en-US" sz="2000" dirty="0"/>
              <a:t>a capital lease </a:t>
            </a:r>
            <a:r>
              <a:rPr lang="en-US" sz="2000" dirty="0" smtClean="0"/>
              <a:t>if </a:t>
            </a:r>
            <a:r>
              <a:rPr lang="en-US" sz="2000" dirty="0"/>
              <a:t>one or more of the four classification criteria are </a:t>
            </a:r>
            <a:r>
              <a:rPr lang="en-US" sz="2000" dirty="0" smtClean="0"/>
              <a:t>met:</a:t>
            </a:r>
          </a:p>
          <a:p>
            <a:pPr lvl="1"/>
            <a:r>
              <a:rPr lang="en-US" sz="1600" dirty="0" smtClean="0"/>
              <a:t>The </a:t>
            </a:r>
            <a:r>
              <a:rPr lang="en-US" sz="1600" dirty="0"/>
              <a:t>agreement specifies that ownership of the asset transfers to the lessee.</a:t>
            </a:r>
          </a:p>
          <a:p>
            <a:pPr lvl="1"/>
            <a:r>
              <a:rPr lang="en-US" sz="1600" dirty="0"/>
              <a:t>The agreement contains a bargain purchase option.</a:t>
            </a:r>
          </a:p>
          <a:p>
            <a:pPr lvl="1"/>
            <a:r>
              <a:rPr lang="en-US" sz="1600" dirty="0"/>
              <a:t>The non-cancelable lease term is equal to </a:t>
            </a:r>
            <a:r>
              <a:rPr lang="en-US" sz="1600" dirty="0" smtClean="0"/>
              <a:t>&gt;75</a:t>
            </a:r>
            <a:r>
              <a:rPr lang="en-US" sz="1600" dirty="0"/>
              <a:t>% </a:t>
            </a:r>
            <a:r>
              <a:rPr lang="en-US" sz="1600" dirty="0" smtClean="0"/>
              <a:t>of </a:t>
            </a:r>
            <a:r>
              <a:rPr lang="en-US" sz="1600" dirty="0"/>
              <a:t>the </a:t>
            </a:r>
            <a:r>
              <a:rPr lang="en-US" sz="1600" dirty="0" smtClean="0"/>
              <a:t>economic </a:t>
            </a:r>
            <a:r>
              <a:rPr lang="en-US" sz="1600" dirty="0"/>
              <a:t>life of the asset.</a:t>
            </a:r>
          </a:p>
          <a:p>
            <a:pPr lvl="1"/>
            <a:r>
              <a:rPr lang="en-US" sz="1600" dirty="0"/>
              <a:t>The present value of the minimum lease payments is equal to or greater than 90% of the fair value of the asset.</a:t>
            </a:r>
          </a:p>
          <a:p>
            <a:pPr marL="274638" lvl="1" indent="0">
              <a:buNone/>
            </a:pPr>
            <a:r>
              <a:rPr lang="en-US" sz="2400" dirty="0"/>
              <a:t>If none of these criteria are met, the lease </a:t>
            </a:r>
            <a:r>
              <a:rPr lang="en-US" sz="2400" dirty="0" smtClean="0"/>
              <a:t>is </a:t>
            </a:r>
            <a:r>
              <a:rPr lang="en-US" sz="2400" dirty="0"/>
              <a:t>an operating lease</a:t>
            </a:r>
            <a:r>
              <a:rPr lang="en-US" sz="1600" dirty="0"/>
              <a:t>.</a:t>
            </a:r>
          </a:p>
          <a:p>
            <a:pPr lvl="1"/>
            <a:endParaRPr lang="en-US" dirty="0"/>
          </a:p>
          <a:p>
            <a:endParaRPr lang="en-US" dirty="0"/>
          </a:p>
        </p:txBody>
      </p:sp>
      <p:sp>
        <p:nvSpPr>
          <p:cNvPr id="4" name="Footer Placeholder 3"/>
          <p:cNvSpPr>
            <a:spLocks noGrp="1"/>
          </p:cNvSpPr>
          <p:nvPr>
            <p:ph type="ftr" sz="quarter" idx="11"/>
          </p:nvPr>
        </p:nvSpPr>
        <p:spPr/>
        <p:txBody>
          <a:bodyPr/>
          <a:lstStyle/>
          <a:p>
            <a:pPr>
              <a:defRPr/>
            </a:pPr>
            <a:r>
              <a:rPr lang="en-US" altLang="en-US" smtClean="0"/>
              <a:t>Federal Appraisal &amp; Consulting LLC</a:t>
            </a:r>
            <a:endParaRPr lang="en-US" altLang="en-US"/>
          </a:p>
        </p:txBody>
      </p:sp>
      <p:sp>
        <p:nvSpPr>
          <p:cNvPr id="5" name="Slide Number Placeholder 4"/>
          <p:cNvSpPr>
            <a:spLocks noGrp="1"/>
          </p:cNvSpPr>
          <p:nvPr>
            <p:ph type="sldNum" sz="quarter" idx="12"/>
          </p:nvPr>
        </p:nvSpPr>
        <p:spPr/>
        <p:txBody>
          <a:bodyPr/>
          <a:lstStyle/>
          <a:p>
            <a:pPr>
              <a:defRPr/>
            </a:pPr>
            <a:fld id="{B58B1814-B5EA-43E1-8942-38011C2854FE}" type="slidenum">
              <a:rPr lang="en-US" altLang="en-US" smtClean="0"/>
              <a:pPr>
                <a:defRPr/>
              </a:pPr>
              <a:t>68</a:t>
            </a:fld>
            <a:endParaRPr lang="en-US" altLang="en-US"/>
          </a:p>
        </p:txBody>
      </p:sp>
    </p:spTree>
    <p:extLst>
      <p:ext uri="{BB962C8B-B14F-4D97-AF65-F5344CB8AC3E}">
        <p14:creationId xmlns:p14="http://schemas.microsoft.com/office/powerpoint/2010/main" val="27413668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Leases vs Capital Leases</a:t>
            </a:r>
            <a:endParaRPr lang="en-US" dirty="0"/>
          </a:p>
        </p:txBody>
      </p:sp>
      <p:sp>
        <p:nvSpPr>
          <p:cNvPr id="3" name="Content Placeholder 2"/>
          <p:cNvSpPr>
            <a:spLocks noGrp="1"/>
          </p:cNvSpPr>
          <p:nvPr>
            <p:ph sz="quarter" idx="1"/>
          </p:nvPr>
        </p:nvSpPr>
        <p:spPr/>
        <p:txBody>
          <a:bodyPr/>
          <a:lstStyle/>
          <a:p>
            <a:r>
              <a:rPr lang="en-US" dirty="0" smtClean="0"/>
              <a:t>New accounting procedures have only capital lease procedures for accounting purposes.</a:t>
            </a:r>
          </a:p>
          <a:p>
            <a:r>
              <a:rPr lang="en-US" dirty="0" smtClean="0"/>
              <a:t>Still for appraisal purposes, the underlying principle remains, that each lease must be examined to determine if it complies with market rent criteria.</a:t>
            </a:r>
          </a:p>
          <a:p>
            <a:pPr lvl="1"/>
            <a:endParaRPr lang="en-US" dirty="0"/>
          </a:p>
          <a:p>
            <a:endParaRPr lang="en-US" dirty="0"/>
          </a:p>
        </p:txBody>
      </p:sp>
      <p:sp>
        <p:nvSpPr>
          <p:cNvPr id="4" name="Footer Placeholder 3"/>
          <p:cNvSpPr>
            <a:spLocks noGrp="1"/>
          </p:cNvSpPr>
          <p:nvPr>
            <p:ph type="ftr" sz="quarter" idx="11"/>
          </p:nvPr>
        </p:nvSpPr>
        <p:spPr/>
        <p:txBody>
          <a:bodyPr/>
          <a:lstStyle/>
          <a:p>
            <a:pPr>
              <a:defRPr/>
            </a:pPr>
            <a:r>
              <a:rPr lang="en-US" altLang="en-US" smtClean="0"/>
              <a:t>Federal Appraisal &amp; Consulting LLC</a:t>
            </a:r>
            <a:endParaRPr lang="en-US" altLang="en-US"/>
          </a:p>
        </p:txBody>
      </p:sp>
      <p:sp>
        <p:nvSpPr>
          <p:cNvPr id="5" name="Slide Number Placeholder 4"/>
          <p:cNvSpPr>
            <a:spLocks noGrp="1"/>
          </p:cNvSpPr>
          <p:nvPr>
            <p:ph type="sldNum" sz="quarter" idx="12"/>
          </p:nvPr>
        </p:nvSpPr>
        <p:spPr/>
        <p:txBody>
          <a:bodyPr/>
          <a:lstStyle/>
          <a:p>
            <a:pPr>
              <a:defRPr/>
            </a:pPr>
            <a:fld id="{B58B1814-B5EA-43E1-8942-38011C2854FE}" type="slidenum">
              <a:rPr lang="en-US" altLang="en-US" smtClean="0"/>
              <a:pPr>
                <a:defRPr/>
              </a:pPr>
              <a:t>69</a:t>
            </a:fld>
            <a:endParaRPr lang="en-US" altLang="en-US"/>
          </a:p>
        </p:txBody>
      </p:sp>
    </p:spTree>
    <p:extLst>
      <p:ext uri="{BB962C8B-B14F-4D97-AF65-F5344CB8AC3E}">
        <p14:creationId xmlns:p14="http://schemas.microsoft.com/office/powerpoint/2010/main" val="1981115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smtClean="0"/>
              <a:t>What’s a Dark Store</a:t>
            </a:r>
          </a:p>
        </p:txBody>
      </p:sp>
      <p:sp>
        <p:nvSpPr>
          <p:cNvPr id="3" name="Content Placeholder 2"/>
          <p:cNvSpPr>
            <a:spLocks noGrp="1"/>
          </p:cNvSpPr>
          <p:nvPr>
            <p:ph sz="quarter" idx="1"/>
          </p:nvPr>
        </p:nvSpPr>
        <p:spPr>
          <a:xfrm>
            <a:off x="457200" y="1219200"/>
            <a:ext cx="8229600" cy="4937125"/>
          </a:xfrm>
        </p:spPr>
        <p:txBody>
          <a:bodyPr/>
          <a:lstStyle/>
          <a:p>
            <a:pPr eaLnBrk="1" hangingPunct="1">
              <a:defRPr/>
            </a:pPr>
            <a:r>
              <a:rPr lang="en-US" dirty="0" smtClean="0"/>
              <a:t>No Authoritative Definition</a:t>
            </a:r>
            <a:endParaRPr lang="en-US" dirty="0"/>
          </a:p>
          <a:p>
            <a:pPr eaLnBrk="1" hangingPunct="1">
              <a:defRPr/>
            </a:pPr>
            <a:r>
              <a:rPr lang="en-US" dirty="0" smtClean="0"/>
              <a:t>A simple box</a:t>
            </a:r>
          </a:p>
          <a:p>
            <a:pPr lvl="1" eaLnBrk="1" hangingPunct="1">
              <a:defRPr/>
            </a:pPr>
            <a:r>
              <a:rPr lang="en-US" dirty="0" smtClean="0"/>
              <a:t>Big Box,  100,000 to 200,000 sf - Walmart, Lowes, Best Buy</a:t>
            </a:r>
          </a:p>
          <a:p>
            <a:pPr lvl="1" eaLnBrk="1" hangingPunct="1">
              <a:defRPr/>
            </a:pPr>
            <a:r>
              <a:rPr lang="en-US" dirty="0"/>
              <a:t>Junior Box </a:t>
            </a:r>
            <a:r>
              <a:rPr lang="en-US" dirty="0" smtClean="0"/>
              <a:t>10,000 to 50,000 sf </a:t>
            </a:r>
            <a:r>
              <a:rPr lang="en-US" dirty="0"/>
              <a:t>- Rite Aid, </a:t>
            </a:r>
            <a:r>
              <a:rPr lang="en-US" dirty="0" smtClean="0"/>
              <a:t>Staples</a:t>
            </a:r>
          </a:p>
          <a:p>
            <a:pPr lvl="1" eaLnBrk="1" hangingPunct="1">
              <a:defRPr/>
            </a:pPr>
            <a:r>
              <a:rPr lang="en-US" dirty="0" smtClean="0"/>
              <a:t>Single </a:t>
            </a:r>
            <a:r>
              <a:rPr lang="en-US" dirty="0"/>
              <a:t>story, but tall </a:t>
            </a:r>
            <a:r>
              <a:rPr lang="en-US" dirty="0" smtClean="0"/>
              <a:t>ceiling height</a:t>
            </a:r>
          </a:p>
          <a:p>
            <a:pPr lvl="1" eaLnBrk="1" hangingPunct="1">
              <a:defRPr/>
            </a:pPr>
            <a:r>
              <a:rPr lang="en-US" dirty="0" smtClean="0"/>
              <a:t>No/few windows, No/few embellishments</a:t>
            </a:r>
          </a:p>
          <a:p>
            <a:pPr lvl="1" eaLnBrk="1" hangingPunct="1">
              <a:defRPr/>
            </a:pPr>
            <a:r>
              <a:rPr lang="en-US" dirty="0" smtClean="0"/>
              <a:t>Stand Alone/Free Standing</a:t>
            </a:r>
          </a:p>
          <a:p>
            <a:pPr lvl="1" eaLnBrk="1" hangingPunct="1">
              <a:defRPr/>
            </a:pPr>
            <a:r>
              <a:rPr lang="en-US" dirty="0" smtClean="0"/>
              <a:t>Plain vanilla,… except for branding</a:t>
            </a:r>
          </a:p>
          <a:p>
            <a:pPr lvl="1" eaLnBrk="1" hangingPunct="1">
              <a:defRPr/>
            </a:pPr>
            <a:r>
              <a:rPr lang="en-US" b="1" dirty="0" smtClean="0"/>
              <a:t>Dark:  Vacant, … or assumed to be vacant</a:t>
            </a:r>
          </a:p>
          <a:p>
            <a:pPr lvl="1" eaLnBrk="1" hangingPunct="1">
              <a:defRPr/>
            </a:pPr>
            <a:endParaRPr lang="en-US" dirty="0"/>
          </a:p>
          <a:p>
            <a:pPr lvl="1" eaLnBrk="1" hangingPunct="1">
              <a:defRPr/>
            </a:pPr>
            <a:r>
              <a:rPr lang="en-US" dirty="0" smtClean="0"/>
              <a:t>If simple, why so much dispute</a:t>
            </a:r>
          </a:p>
          <a:p>
            <a:pPr lvl="2" eaLnBrk="1" hangingPunct="1">
              <a:defRPr/>
            </a:pPr>
            <a:r>
              <a:rPr lang="en-US" dirty="0" smtClean="0"/>
              <a:t>Cost approach is simple,…until obsolescence adjustments</a:t>
            </a:r>
          </a:p>
        </p:txBody>
      </p:sp>
      <p:sp>
        <p:nvSpPr>
          <p:cNvPr id="18437"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tx2"/>
                </a:solidFill>
              </a:rPr>
              <a:t>Federal Appraisal &amp; Consulting LLC</a:t>
            </a:r>
          </a:p>
        </p:txBody>
      </p:sp>
      <p:sp>
        <p:nvSpPr>
          <p:cNvPr id="1843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B3BCD0A-980E-4186-9AA1-004D1E6590A7}" type="slidenum">
              <a:rPr lang="en-US" altLang="en-US" smtClean="0">
                <a:solidFill>
                  <a:schemeClr val="tx2"/>
                </a:solidFill>
              </a:rPr>
              <a:pPr/>
              <a:t>7</a:t>
            </a:fld>
            <a:endParaRPr lang="en-US" altLang="en-US" smtClean="0">
              <a:solidFill>
                <a:schemeClr val="tx2"/>
              </a:solidFill>
            </a:endParaRPr>
          </a:p>
        </p:txBody>
      </p:sp>
    </p:spTree>
    <p:extLst>
      <p:ext uri="{BB962C8B-B14F-4D97-AF65-F5344CB8AC3E}">
        <p14:creationId xmlns:p14="http://schemas.microsoft.com/office/powerpoint/2010/main" val="1426792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sz="quarter" idx="1"/>
          </p:nvPr>
        </p:nvSpPr>
        <p:spPr/>
        <p:txBody>
          <a:bodyPr/>
          <a:lstStyle/>
          <a:p>
            <a:r>
              <a:rPr lang="en-US" dirty="0" smtClean="0"/>
              <a:t>Big and Junior Box concepts are not obsolete</a:t>
            </a:r>
          </a:p>
          <a:p>
            <a:pPr lvl="1"/>
            <a:r>
              <a:rPr lang="en-US" dirty="0" smtClean="0"/>
              <a:t>Some locations are no longer ideal or appropriate </a:t>
            </a:r>
            <a:r>
              <a:rPr lang="en-US" dirty="0"/>
              <a:t>for Big and Junior Boxes </a:t>
            </a:r>
            <a:r>
              <a:rPr lang="en-US" dirty="0" smtClean="0"/>
              <a:t>and suffer obsolescence.</a:t>
            </a:r>
          </a:p>
          <a:p>
            <a:pPr lvl="1"/>
            <a:r>
              <a:rPr lang="en-US" dirty="0" smtClean="0"/>
              <a:t>On line shopping does not yet have material impact on bricks and mortar store property values, that real estate market data isn’t already reflecting.</a:t>
            </a:r>
          </a:p>
          <a:p>
            <a:r>
              <a:rPr lang="en-US" sz="2800" dirty="0"/>
              <a:t>The analysis of a specific retail operation </a:t>
            </a:r>
            <a:r>
              <a:rPr lang="en-US" sz="2800" dirty="0" smtClean="0"/>
              <a:t>can be </a:t>
            </a:r>
            <a:r>
              <a:rPr lang="en-US" sz="2800" dirty="0"/>
              <a:t>a value in exchange, </a:t>
            </a:r>
            <a:r>
              <a:rPr lang="en-US" sz="2800" dirty="0" smtClean="0"/>
              <a:t>though it is also a value in use.</a:t>
            </a:r>
          </a:p>
          <a:p>
            <a:pPr lvl="1"/>
            <a:r>
              <a:rPr lang="en-US" sz="2500" dirty="0" smtClean="0"/>
              <a:t>When that use is the predominant use, it becomes an example of value in exchange.</a:t>
            </a:r>
          </a:p>
        </p:txBody>
      </p:sp>
      <p:sp>
        <p:nvSpPr>
          <p:cNvPr id="4" name="Footer Placeholder 3"/>
          <p:cNvSpPr>
            <a:spLocks noGrp="1"/>
          </p:cNvSpPr>
          <p:nvPr>
            <p:ph type="ftr" sz="quarter" idx="11"/>
          </p:nvPr>
        </p:nvSpPr>
        <p:spPr/>
        <p:txBody>
          <a:bodyPr/>
          <a:lstStyle/>
          <a:p>
            <a:pPr>
              <a:defRPr/>
            </a:pPr>
            <a:r>
              <a:rPr lang="en-US" altLang="en-US" smtClean="0"/>
              <a:t>Federal Appraisal &amp; Consulting LLC</a:t>
            </a:r>
            <a:endParaRPr lang="en-US" altLang="en-US"/>
          </a:p>
        </p:txBody>
      </p:sp>
      <p:sp>
        <p:nvSpPr>
          <p:cNvPr id="5" name="Slide Number Placeholder 4"/>
          <p:cNvSpPr>
            <a:spLocks noGrp="1"/>
          </p:cNvSpPr>
          <p:nvPr>
            <p:ph type="sldNum" sz="quarter" idx="12"/>
          </p:nvPr>
        </p:nvSpPr>
        <p:spPr/>
        <p:txBody>
          <a:bodyPr/>
          <a:lstStyle/>
          <a:p>
            <a:pPr>
              <a:defRPr/>
            </a:pPr>
            <a:fld id="{B58B1814-B5EA-43E1-8942-38011C2854FE}" type="slidenum">
              <a:rPr lang="en-US" altLang="en-US" smtClean="0"/>
              <a:pPr>
                <a:defRPr/>
              </a:pPr>
              <a:t>70</a:t>
            </a:fld>
            <a:endParaRPr lang="en-US" altLang="en-US"/>
          </a:p>
        </p:txBody>
      </p:sp>
    </p:spTree>
    <p:extLst>
      <p:ext uri="{BB962C8B-B14F-4D97-AF65-F5344CB8AC3E}">
        <p14:creationId xmlns:p14="http://schemas.microsoft.com/office/powerpoint/2010/main" val="11332073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sz="quarter" idx="1"/>
          </p:nvPr>
        </p:nvSpPr>
        <p:spPr/>
        <p:txBody>
          <a:bodyPr/>
          <a:lstStyle/>
          <a:p>
            <a:r>
              <a:rPr lang="en-US" sz="2800" dirty="0" smtClean="0"/>
              <a:t>Vacant </a:t>
            </a:r>
            <a:r>
              <a:rPr lang="en-US" sz="2800" dirty="0"/>
              <a:t>sales are </a:t>
            </a:r>
            <a:r>
              <a:rPr lang="en-US" sz="2800" dirty="0" smtClean="0"/>
              <a:t>probably not comparable </a:t>
            </a:r>
            <a:r>
              <a:rPr lang="en-US" sz="2800" dirty="0"/>
              <a:t>to </a:t>
            </a:r>
            <a:r>
              <a:rPr lang="en-US" sz="2800" dirty="0" smtClean="0"/>
              <a:t>occupied subjects.</a:t>
            </a:r>
          </a:p>
          <a:p>
            <a:pPr lvl="1"/>
            <a:r>
              <a:rPr lang="en-US" sz="2500" dirty="0" smtClean="0"/>
              <a:t>Vacant sales probably do not match the highest </a:t>
            </a:r>
            <a:r>
              <a:rPr lang="en-US" sz="2500" dirty="0"/>
              <a:t>and best </a:t>
            </a:r>
            <a:r>
              <a:rPr lang="en-US" sz="2500" dirty="0" smtClean="0"/>
              <a:t>use of occupied subjects.  </a:t>
            </a:r>
          </a:p>
          <a:p>
            <a:endParaRPr lang="en-US" sz="2800" dirty="0"/>
          </a:p>
          <a:p>
            <a:r>
              <a:rPr lang="en-US" sz="2800" dirty="0" smtClean="0"/>
              <a:t>Sale </a:t>
            </a:r>
            <a:r>
              <a:rPr lang="en-US" sz="2800" dirty="0"/>
              <a:t>leasebacks </a:t>
            </a:r>
            <a:r>
              <a:rPr lang="en-US" sz="2800" dirty="0" smtClean="0"/>
              <a:t>may be indicative </a:t>
            </a:r>
            <a:r>
              <a:rPr lang="en-US" sz="2800" dirty="0"/>
              <a:t>or probative of fee simple, value in exchange, i.e. market value for tax assessment.</a:t>
            </a:r>
          </a:p>
          <a:p>
            <a:endParaRPr lang="en-US" dirty="0" smtClean="0"/>
          </a:p>
          <a:p>
            <a:pPr lvl="1"/>
            <a:endParaRPr lang="en-US" dirty="0"/>
          </a:p>
        </p:txBody>
      </p:sp>
      <p:sp>
        <p:nvSpPr>
          <p:cNvPr id="4" name="Footer Placeholder 3"/>
          <p:cNvSpPr>
            <a:spLocks noGrp="1"/>
          </p:cNvSpPr>
          <p:nvPr>
            <p:ph type="ftr" sz="quarter" idx="11"/>
          </p:nvPr>
        </p:nvSpPr>
        <p:spPr/>
        <p:txBody>
          <a:bodyPr/>
          <a:lstStyle/>
          <a:p>
            <a:pPr>
              <a:defRPr/>
            </a:pPr>
            <a:r>
              <a:rPr lang="en-US" altLang="en-US" smtClean="0"/>
              <a:t>Federal Appraisal &amp; Consulting LLC</a:t>
            </a:r>
            <a:endParaRPr lang="en-US" altLang="en-US"/>
          </a:p>
        </p:txBody>
      </p:sp>
      <p:sp>
        <p:nvSpPr>
          <p:cNvPr id="5" name="Slide Number Placeholder 4"/>
          <p:cNvSpPr>
            <a:spLocks noGrp="1"/>
          </p:cNvSpPr>
          <p:nvPr>
            <p:ph type="sldNum" sz="quarter" idx="12"/>
          </p:nvPr>
        </p:nvSpPr>
        <p:spPr/>
        <p:txBody>
          <a:bodyPr/>
          <a:lstStyle/>
          <a:p>
            <a:pPr>
              <a:defRPr/>
            </a:pPr>
            <a:fld id="{B58B1814-B5EA-43E1-8942-38011C2854FE}" type="slidenum">
              <a:rPr lang="en-US" altLang="en-US" smtClean="0"/>
              <a:pPr>
                <a:defRPr/>
              </a:pPr>
              <a:t>71</a:t>
            </a:fld>
            <a:endParaRPr lang="en-US" altLang="en-US"/>
          </a:p>
        </p:txBody>
      </p:sp>
    </p:spTree>
    <p:extLst>
      <p:ext uri="{BB962C8B-B14F-4D97-AF65-F5344CB8AC3E}">
        <p14:creationId xmlns:p14="http://schemas.microsoft.com/office/powerpoint/2010/main" val="25324235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Tree</a:t>
            </a:r>
            <a:endParaRPr lang="en-US" dirty="0"/>
          </a:p>
        </p:txBody>
      </p:sp>
      <p:sp>
        <p:nvSpPr>
          <p:cNvPr id="4" name="Footer Placeholder 3"/>
          <p:cNvSpPr>
            <a:spLocks noGrp="1"/>
          </p:cNvSpPr>
          <p:nvPr>
            <p:ph type="ftr" sz="quarter" idx="11"/>
          </p:nvPr>
        </p:nvSpPr>
        <p:spPr/>
        <p:txBody>
          <a:bodyPr/>
          <a:lstStyle/>
          <a:p>
            <a:pPr>
              <a:defRPr/>
            </a:pPr>
            <a:r>
              <a:rPr lang="en-US" altLang="en-US" smtClean="0"/>
              <a:t>Federal Appraisal &amp; Consulting LLC</a:t>
            </a:r>
            <a:endParaRPr lang="en-US" altLang="en-US"/>
          </a:p>
        </p:txBody>
      </p:sp>
      <p:sp>
        <p:nvSpPr>
          <p:cNvPr id="5" name="Slide Number Placeholder 4"/>
          <p:cNvSpPr>
            <a:spLocks noGrp="1"/>
          </p:cNvSpPr>
          <p:nvPr>
            <p:ph type="sldNum" sz="quarter" idx="12"/>
          </p:nvPr>
        </p:nvSpPr>
        <p:spPr/>
        <p:txBody>
          <a:bodyPr/>
          <a:lstStyle/>
          <a:p>
            <a:pPr>
              <a:defRPr/>
            </a:pPr>
            <a:fld id="{B58B1814-B5EA-43E1-8942-38011C2854FE}" type="slidenum">
              <a:rPr lang="en-US" altLang="en-US" smtClean="0"/>
              <a:pPr>
                <a:defRPr/>
              </a:pPr>
              <a:t>72</a:t>
            </a:fld>
            <a:endParaRPr lang="en-US" altLang="en-US"/>
          </a:p>
        </p:txBody>
      </p:sp>
      <p:graphicFrame>
        <p:nvGraphicFramePr>
          <p:cNvPr id="6" name="Table 5"/>
          <p:cNvGraphicFramePr>
            <a:graphicFrameLocks noGrp="1"/>
          </p:cNvGraphicFramePr>
          <p:nvPr>
            <p:extLst>
              <p:ext uri="{D42A27DB-BD31-4B8C-83A1-F6EECF244321}">
                <p14:modId xmlns:p14="http://schemas.microsoft.com/office/powerpoint/2010/main" val="2767736638"/>
              </p:ext>
            </p:extLst>
          </p:nvPr>
        </p:nvGraphicFramePr>
        <p:xfrm>
          <a:off x="228599" y="1447802"/>
          <a:ext cx="8686802" cy="3338352"/>
        </p:xfrm>
        <a:graphic>
          <a:graphicData uri="http://schemas.openxmlformats.org/drawingml/2006/table">
            <a:tbl>
              <a:tblPr/>
              <a:tblGrid>
                <a:gridCol w="1105594"/>
                <a:gridCol w="1809152"/>
                <a:gridCol w="904576"/>
                <a:gridCol w="1105594"/>
                <a:gridCol w="1119950"/>
                <a:gridCol w="330242"/>
                <a:gridCol w="631766"/>
                <a:gridCol w="689200"/>
                <a:gridCol w="516902"/>
                <a:gridCol w="473826"/>
              </a:tblGrid>
              <a:tr h="555756">
                <a:tc>
                  <a:txBody>
                    <a:bodyPr/>
                    <a:lstStyle/>
                    <a:p>
                      <a:pPr algn="ctr" fontAlgn="b"/>
                      <a:r>
                        <a:rPr lang="en-US" sz="1200" b="0" i="0" u="sng" strike="noStrike" dirty="0">
                          <a:solidFill>
                            <a:srgbClr val="000000"/>
                          </a:solidFill>
                          <a:effectLst/>
                          <a:latin typeface="Calibri" panose="020F0502020204030204" pitchFamily="34" charset="0"/>
                        </a:rPr>
                        <a:t>Current Occupancy</a:t>
                      </a:r>
                    </a:p>
                  </a:txBody>
                  <a:tcPr marL="5443" marR="5443" marT="5443" marB="0" anchor="b">
                    <a:lnL>
                      <a:noFill/>
                    </a:lnL>
                    <a:lnR>
                      <a:noFill/>
                    </a:lnR>
                    <a:lnT>
                      <a:noFill/>
                    </a:lnT>
                    <a:lnB>
                      <a:noFill/>
                    </a:lnB>
                  </a:tcPr>
                </a:tc>
                <a:tc>
                  <a:txBody>
                    <a:bodyPr/>
                    <a:lstStyle/>
                    <a:p>
                      <a:pPr algn="ctr" fontAlgn="b"/>
                      <a:r>
                        <a:rPr lang="en-US" sz="1200" b="0" i="0" u="sng" strike="noStrike">
                          <a:solidFill>
                            <a:srgbClr val="000000"/>
                          </a:solidFill>
                          <a:effectLst/>
                          <a:latin typeface="Calibri" panose="020F0502020204030204" pitchFamily="34" charset="0"/>
                        </a:rPr>
                        <a:t>Next Occupancy</a:t>
                      </a:r>
                    </a:p>
                  </a:txBody>
                  <a:tcPr marL="5443" marR="5443" marT="5443" marB="0" anchor="b">
                    <a:lnL>
                      <a:noFill/>
                    </a:lnL>
                    <a:lnR>
                      <a:noFill/>
                    </a:lnR>
                    <a:lnT>
                      <a:noFill/>
                    </a:lnT>
                    <a:lnB>
                      <a:noFill/>
                    </a:lnB>
                  </a:tcPr>
                </a:tc>
                <a:tc>
                  <a:txBody>
                    <a:bodyPr/>
                    <a:lstStyle/>
                    <a:p>
                      <a:pPr algn="ctr" fontAlgn="b"/>
                      <a:r>
                        <a:rPr lang="en-US" sz="1200" b="0" i="0" u="sng" strike="noStrike">
                          <a:solidFill>
                            <a:srgbClr val="000000"/>
                          </a:solidFill>
                          <a:effectLst/>
                          <a:latin typeface="Calibri" panose="020F0502020204030204" pitchFamily="34" charset="0"/>
                        </a:rPr>
                        <a:t>Financial Performance</a:t>
                      </a:r>
                    </a:p>
                  </a:txBody>
                  <a:tcPr marL="5443" marR="5443" marT="5443" marB="0" anchor="b">
                    <a:lnL>
                      <a:noFill/>
                    </a:lnL>
                    <a:lnR>
                      <a:noFill/>
                    </a:lnR>
                    <a:lnT>
                      <a:noFill/>
                    </a:lnT>
                    <a:lnB>
                      <a:noFill/>
                    </a:lnB>
                  </a:tcPr>
                </a:tc>
                <a:tc>
                  <a:txBody>
                    <a:bodyPr/>
                    <a:lstStyle/>
                    <a:p>
                      <a:pPr algn="ctr" fontAlgn="b"/>
                      <a:r>
                        <a:rPr lang="en-US" sz="1200" b="0" i="0" u="sng" strike="noStrike">
                          <a:solidFill>
                            <a:srgbClr val="000000"/>
                          </a:solidFill>
                          <a:effectLst/>
                          <a:latin typeface="Calibri" panose="020F0502020204030204" pitchFamily="34" charset="0"/>
                        </a:rPr>
                        <a:t>Maximally Productive Use</a:t>
                      </a:r>
                    </a:p>
                  </a:txBody>
                  <a:tcPr marL="5443" marR="5443" marT="5443" marB="0" anchor="b">
                    <a:lnL>
                      <a:noFill/>
                    </a:lnL>
                    <a:lnR>
                      <a:noFill/>
                    </a:lnR>
                    <a:lnT>
                      <a:noFill/>
                    </a:lnT>
                    <a:lnB>
                      <a:noFill/>
                    </a:lnB>
                  </a:tcPr>
                </a:tc>
                <a:tc>
                  <a:txBody>
                    <a:bodyPr/>
                    <a:lstStyle/>
                    <a:p>
                      <a:pPr algn="ctr" fontAlgn="b"/>
                      <a:r>
                        <a:rPr lang="en-US" sz="1200" b="0" i="0" u="sng" strike="noStrike">
                          <a:solidFill>
                            <a:srgbClr val="000000"/>
                          </a:solidFill>
                          <a:effectLst/>
                          <a:latin typeface="Calibri" panose="020F0502020204030204" pitchFamily="34" charset="0"/>
                        </a:rPr>
                        <a:t>H&amp;BU</a:t>
                      </a:r>
                    </a:p>
                  </a:txBody>
                  <a:tcPr marL="5443" marR="5443" marT="5443" marB="0" anchor="b">
                    <a:lnL>
                      <a:noFill/>
                    </a:lnL>
                    <a:lnR>
                      <a:noFill/>
                    </a:lnR>
                    <a:lnT>
                      <a:noFill/>
                    </a:lnT>
                    <a:lnB>
                      <a:noFill/>
                    </a:lnB>
                  </a:tcPr>
                </a:tc>
                <a:tc>
                  <a:txBody>
                    <a:bodyPr/>
                    <a:lstStyle/>
                    <a:p>
                      <a:pPr algn="ctr" fontAlgn="b"/>
                      <a:r>
                        <a:rPr lang="en-US" sz="1200" b="0" i="0" u="sng" strike="noStrike">
                          <a:solidFill>
                            <a:srgbClr val="000000"/>
                          </a:solidFill>
                          <a:effectLst/>
                          <a:latin typeface="Calibri" panose="020F0502020204030204" pitchFamily="34" charset="0"/>
                        </a:rPr>
                        <a:t>Obs</a:t>
                      </a:r>
                    </a:p>
                  </a:txBody>
                  <a:tcPr marL="5443" marR="5443" marT="5443" marB="0" anchor="b">
                    <a:lnL>
                      <a:noFill/>
                    </a:lnL>
                    <a:lnR>
                      <a:noFill/>
                    </a:lnR>
                    <a:lnT>
                      <a:noFill/>
                    </a:lnT>
                    <a:lnB>
                      <a:noFill/>
                    </a:lnB>
                  </a:tcPr>
                </a:tc>
                <a:tc>
                  <a:txBody>
                    <a:bodyPr/>
                    <a:lstStyle/>
                    <a:p>
                      <a:pPr algn="ctr" fontAlgn="b"/>
                      <a:r>
                        <a:rPr lang="en-US" sz="1200" b="0" i="0" u="sng" strike="noStrike">
                          <a:solidFill>
                            <a:srgbClr val="000000"/>
                          </a:solidFill>
                          <a:effectLst/>
                          <a:latin typeface="Calibri" panose="020F0502020204030204" pitchFamily="34" charset="0"/>
                        </a:rPr>
                        <a:t>Value</a:t>
                      </a:r>
                    </a:p>
                  </a:txBody>
                  <a:tcPr marL="5443" marR="5443" marT="5443" marB="0" anchor="b">
                    <a:lnL>
                      <a:noFill/>
                    </a:lnL>
                    <a:lnR>
                      <a:noFill/>
                    </a:lnR>
                    <a:lnT>
                      <a:noFill/>
                    </a:lnT>
                    <a:lnB>
                      <a:noFill/>
                    </a:lnB>
                  </a:tcPr>
                </a:tc>
                <a:tc>
                  <a:txBody>
                    <a:bodyPr/>
                    <a:lstStyle/>
                    <a:p>
                      <a:pPr algn="ctr" fontAlgn="b"/>
                      <a:r>
                        <a:rPr lang="en-US" sz="1200" b="0" i="0" u="sng" strike="noStrike">
                          <a:solidFill>
                            <a:srgbClr val="000000"/>
                          </a:solidFill>
                          <a:effectLst/>
                          <a:latin typeface="Calibri" panose="020F0502020204030204" pitchFamily="34" charset="0"/>
                        </a:rPr>
                        <a:t>Sales</a:t>
                      </a:r>
                    </a:p>
                  </a:txBody>
                  <a:tcPr marL="5443" marR="5443" marT="5443" marB="0" anchor="b">
                    <a:lnL>
                      <a:noFill/>
                    </a:lnL>
                    <a:lnR>
                      <a:noFill/>
                    </a:lnR>
                    <a:lnT>
                      <a:noFill/>
                    </a:lnT>
                    <a:lnB>
                      <a:noFill/>
                    </a:lnB>
                  </a:tcPr>
                </a:tc>
                <a:tc>
                  <a:txBody>
                    <a:bodyPr/>
                    <a:lstStyle/>
                    <a:p>
                      <a:pPr algn="ctr" fontAlgn="b"/>
                      <a:r>
                        <a:rPr lang="en-US" sz="1200" b="0" i="0" u="sng" strike="noStrike">
                          <a:solidFill>
                            <a:srgbClr val="000000"/>
                          </a:solidFill>
                          <a:effectLst/>
                          <a:latin typeface="Calibri" panose="020F0502020204030204" pitchFamily="34" charset="0"/>
                        </a:rPr>
                        <a:t>RCNLD</a:t>
                      </a:r>
                    </a:p>
                  </a:txBody>
                  <a:tcPr marL="5443" marR="5443" marT="5443" marB="0" anchor="b">
                    <a:lnL>
                      <a:noFill/>
                    </a:lnL>
                    <a:lnR>
                      <a:noFill/>
                    </a:lnR>
                    <a:lnT>
                      <a:noFill/>
                    </a:lnT>
                    <a:lnB>
                      <a:noFill/>
                    </a:lnB>
                  </a:tcPr>
                </a:tc>
                <a:tc>
                  <a:txBody>
                    <a:bodyPr/>
                    <a:lstStyle/>
                    <a:p>
                      <a:pPr algn="ctr" fontAlgn="b"/>
                      <a:r>
                        <a:rPr lang="en-US" sz="1200" b="0" i="0" u="sng" strike="noStrike">
                          <a:solidFill>
                            <a:srgbClr val="000000"/>
                          </a:solidFill>
                          <a:effectLst/>
                          <a:latin typeface="Calibri" panose="020F0502020204030204" pitchFamily="34" charset="0"/>
                        </a:rPr>
                        <a:t>Obs %</a:t>
                      </a:r>
                    </a:p>
                  </a:txBody>
                  <a:tcPr marL="5443" marR="5443" marT="5443" marB="0" anchor="b">
                    <a:lnL>
                      <a:noFill/>
                    </a:lnL>
                    <a:lnR>
                      <a:noFill/>
                    </a:lnR>
                    <a:lnT>
                      <a:noFill/>
                    </a:lnT>
                    <a:lnB>
                      <a:noFill/>
                    </a:lnB>
                  </a:tcPr>
                </a:tc>
              </a:tr>
              <a:tr h="278355">
                <a:tc>
                  <a:txBody>
                    <a:bodyPr/>
                    <a:lstStyle/>
                    <a:p>
                      <a:pPr algn="ctr" fontAlgn="b"/>
                      <a:r>
                        <a:rPr lang="en-US" sz="1200" b="0" i="0" u="none" strike="noStrike" dirty="0">
                          <a:solidFill>
                            <a:srgbClr val="000000"/>
                          </a:solidFill>
                          <a:effectLst/>
                          <a:latin typeface="Calibri" panose="020F0502020204030204" pitchFamily="34" charset="0"/>
                        </a:rPr>
                        <a:t>Original Owner</a:t>
                      </a:r>
                    </a:p>
                  </a:txBody>
                  <a:tcPr marL="5443" marR="5443" marT="544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Original Owner</a:t>
                      </a:r>
                    </a:p>
                  </a:txBody>
                  <a:tcPr marL="5443" marR="5443" marT="544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As planned</a:t>
                      </a:r>
                    </a:p>
                  </a:txBody>
                  <a:tcPr marL="5443" marR="5443" marT="544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Current Use</a:t>
                      </a:r>
                    </a:p>
                  </a:txBody>
                  <a:tcPr marL="5443" marR="5443" marT="544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Current Use</a:t>
                      </a:r>
                    </a:p>
                  </a:txBody>
                  <a:tcPr marL="5443" marR="5443" marT="544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No</a:t>
                      </a:r>
                    </a:p>
                  </a:txBody>
                  <a:tcPr marL="5443" marR="5443" marT="544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=RCNLD</a:t>
                      </a:r>
                    </a:p>
                  </a:txBody>
                  <a:tcPr marL="5443" marR="5443" marT="544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$103</a:t>
                      </a:r>
                    </a:p>
                  </a:txBody>
                  <a:tcPr marL="5443" marR="5443" marT="544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$45</a:t>
                      </a:r>
                    </a:p>
                  </a:txBody>
                  <a:tcPr marL="5443" marR="5443" marT="544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none</a:t>
                      </a:r>
                    </a:p>
                  </a:txBody>
                  <a:tcPr marL="5443" marR="5443" marT="5443" marB="0" anchor="b">
                    <a:lnL>
                      <a:noFill/>
                    </a:lnL>
                    <a:lnR>
                      <a:noFill/>
                    </a:lnR>
                    <a:lnT>
                      <a:noFill/>
                    </a:lnT>
                    <a:lnB>
                      <a:noFill/>
                    </a:lnB>
                  </a:tcPr>
                </a:tc>
              </a:tr>
              <a:tr h="278355">
                <a:tc>
                  <a:txBody>
                    <a:bodyPr/>
                    <a:lstStyle/>
                    <a:p>
                      <a:pPr algn="ctr" fontAlgn="b"/>
                      <a:r>
                        <a:rPr lang="en-US" sz="1200" b="0" i="0" u="none" strike="noStrike" dirty="0">
                          <a:solidFill>
                            <a:srgbClr val="000000"/>
                          </a:solidFill>
                          <a:effectLst/>
                          <a:latin typeface="Calibri" panose="020F0502020204030204" pitchFamily="34" charset="0"/>
                        </a:rPr>
                        <a:t>Original Owner</a:t>
                      </a:r>
                    </a:p>
                  </a:txBody>
                  <a:tcPr marL="5443" marR="5443" marT="5443" marB="0" anchor="b">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Original Owner</a:t>
                      </a:r>
                    </a:p>
                  </a:txBody>
                  <a:tcPr marL="5443" marR="5443" marT="544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Below plan</a:t>
                      </a:r>
                    </a:p>
                  </a:txBody>
                  <a:tcPr marL="5443" marR="5443" marT="544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Current Use</a:t>
                      </a:r>
                    </a:p>
                  </a:txBody>
                  <a:tcPr marL="5443" marR="5443" marT="544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Current Use</a:t>
                      </a:r>
                    </a:p>
                  </a:txBody>
                  <a:tcPr marL="5443" marR="5443" marT="544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Yes</a:t>
                      </a:r>
                    </a:p>
                  </a:txBody>
                  <a:tcPr marL="5443" marR="5443" marT="544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&lt;RCNLD</a:t>
                      </a:r>
                    </a:p>
                  </a:txBody>
                  <a:tcPr marL="5443" marR="5443" marT="5443" marB="0" anchor="b">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&lt;103, &gt;35</a:t>
                      </a:r>
                    </a:p>
                  </a:txBody>
                  <a:tcPr marL="5443" marR="5443" marT="5443" marB="0" anchor="b">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$45</a:t>
                      </a:r>
                    </a:p>
                  </a:txBody>
                  <a:tcPr marL="5443" marR="5443" marT="5443"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a:noFill/>
                    </a:lnB>
                  </a:tcPr>
                </a:tc>
              </a:tr>
              <a:tr h="278355">
                <a:tc>
                  <a:txBody>
                    <a:bodyPr/>
                    <a:lstStyle/>
                    <a:p>
                      <a:pPr algn="ctr" fontAlgn="b"/>
                      <a:r>
                        <a:rPr lang="en-US" sz="1200" b="0" i="0" u="none" strike="noStrike">
                          <a:solidFill>
                            <a:srgbClr val="000000"/>
                          </a:solidFill>
                          <a:effectLst/>
                          <a:latin typeface="Calibri" panose="020F0502020204030204" pitchFamily="34" charset="0"/>
                        </a:rPr>
                        <a:t>Original Owner</a:t>
                      </a:r>
                    </a:p>
                  </a:txBody>
                  <a:tcPr marL="5443" marR="5443" marT="5443" marB="0" anchor="b">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2nd Gen Similar Retailer</a:t>
                      </a:r>
                    </a:p>
                  </a:txBody>
                  <a:tcPr marL="5443" marR="5443" marT="544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As planned</a:t>
                      </a:r>
                    </a:p>
                  </a:txBody>
                  <a:tcPr marL="5443" marR="5443" marT="544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Current Use</a:t>
                      </a:r>
                    </a:p>
                  </a:txBody>
                  <a:tcPr marL="5443" marR="5443" marT="544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Current Use</a:t>
                      </a:r>
                    </a:p>
                  </a:txBody>
                  <a:tcPr marL="5443" marR="5443" marT="544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No</a:t>
                      </a:r>
                    </a:p>
                  </a:txBody>
                  <a:tcPr marL="5443" marR="5443" marT="544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=RCNLD</a:t>
                      </a:r>
                    </a:p>
                  </a:txBody>
                  <a:tcPr marL="5443" marR="5443" marT="544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$103</a:t>
                      </a:r>
                    </a:p>
                  </a:txBody>
                  <a:tcPr marL="5443" marR="5443" marT="544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$45</a:t>
                      </a:r>
                    </a:p>
                  </a:txBody>
                  <a:tcPr marL="5443" marR="5443" marT="544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none</a:t>
                      </a:r>
                    </a:p>
                  </a:txBody>
                  <a:tcPr marL="5443" marR="5443" marT="5443" marB="0" anchor="b">
                    <a:lnL>
                      <a:noFill/>
                    </a:lnL>
                    <a:lnR>
                      <a:noFill/>
                    </a:lnR>
                    <a:lnT>
                      <a:noFill/>
                    </a:lnT>
                    <a:lnB>
                      <a:noFill/>
                    </a:lnB>
                  </a:tcPr>
                </a:tc>
              </a:tr>
              <a:tr h="278355">
                <a:tc>
                  <a:txBody>
                    <a:bodyPr/>
                    <a:lstStyle/>
                    <a:p>
                      <a:pPr algn="ctr" fontAlgn="b"/>
                      <a:r>
                        <a:rPr lang="en-US" sz="1200" b="0" i="0" u="none" strike="noStrike">
                          <a:solidFill>
                            <a:srgbClr val="000000"/>
                          </a:solidFill>
                          <a:effectLst/>
                          <a:latin typeface="Calibri" panose="020F0502020204030204" pitchFamily="34" charset="0"/>
                        </a:rPr>
                        <a:t>Original Owner</a:t>
                      </a:r>
                    </a:p>
                  </a:txBody>
                  <a:tcPr marL="5443" marR="5443" marT="5443" marB="0" anchor="b">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2nd Gen Similar Retailer</a:t>
                      </a:r>
                    </a:p>
                  </a:txBody>
                  <a:tcPr marL="5443" marR="5443" marT="544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Below plan</a:t>
                      </a:r>
                    </a:p>
                  </a:txBody>
                  <a:tcPr marL="5443" marR="5443" marT="544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Current Use</a:t>
                      </a:r>
                    </a:p>
                  </a:txBody>
                  <a:tcPr marL="5443" marR="5443" marT="544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Current Use</a:t>
                      </a:r>
                    </a:p>
                  </a:txBody>
                  <a:tcPr marL="5443" marR="5443" marT="544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Yes</a:t>
                      </a:r>
                    </a:p>
                  </a:txBody>
                  <a:tcPr marL="5443" marR="5443" marT="544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&lt;RCNLD</a:t>
                      </a:r>
                    </a:p>
                  </a:txBody>
                  <a:tcPr marL="5443" marR="5443" marT="544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&lt;103, &gt;35</a:t>
                      </a:r>
                    </a:p>
                  </a:txBody>
                  <a:tcPr marL="5443" marR="5443" marT="544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$45</a:t>
                      </a:r>
                    </a:p>
                  </a:txBody>
                  <a:tcPr marL="5443" marR="5443" marT="5443"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a:noFill/>
                    </a:lnB>
                  </a:tcPr>
                </a:tc>
              </a:tr>
              <a:tr h="278355">
                <a:tc>
                  <a:txBody>
                    <a:bodyPr/>
                    <a:lstStyle/>
                    <a:p>
                      <a:pPr algn="ctr" fontAlgn="b"/>
                      <a:r>
                        <a:rPr lang="en-US" sz="1200" b="0" i="0" u="none" strike="noStrike">
                          <a:solidFill>
                            <a:srgbClr val="000000"/>
                          </a:solidFill>
                          <a:effectLst/>
                          <a:latin typeface="Calibri" panose="020F0502020204030204" pitchFamily="34" charset="0"/>
                        </a:rPr>
                        <a:t>Original Owner</a:t>
                      </a:r>
                    </a:p>
                  </a:txBody>
                  <a:tcPr marL="5443" marR="5443" marT="5443" marB="0" anchor="b">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3rd Gen Dissimilar Retailer</a:t>
                      </a:r>
                    </a:p>
                  </a:txBody>
                  <a:tcPr marL="5443" marR="5443" marT="5443" marB="0" anchor="b">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Below plan</a:t>
                      </a:r>
                    </a:p>
                  </a:txBody>
                  <a:tcPr marL="5443" marR="5443" marT="5443" marB="0" anchor="b">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Lower Use</a:t>
                      </a:r>
                    </a:p>
                  </a:txBody>
                  <a:tcPr marL="5443" marR="5443" marT="544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Lower Use</a:t>
                      </a:r>
                    </a:p>
                  </a:txBody>
                  <a:tcPr marL="5443" marR="5443" marT="544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Yes</a:t>
                      </a:r>
                    </a:p>
                  </a:txBody>
                  <a:tcPr marL="5443" marR="5443" marT="544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&lt;RCNLD</a:t>
                      </a:r>
                    </a:p>
                  </a:txBody>
                  <a:tcPr marL="5443" marR="5443" marT="544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&lt;103, &gt;35</a:t>
                      </a:r>
                    </a:p>
                  </a:txBody>
                  <a:tcPr marL="5443" marR="5443" marT="544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$45</a:t>
                      </a:r>
                    </a:p>
                  </a:txBody>
                  <a:tcPr marL="5443" marR="5443" marT="5443"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a:noFill/>
                    </a:lnB>
                  </a:tcPr>
                </a:tc>
              </a:tr>
              <a:tr h="278355">
                <a:tc>
                  <a:txBody>
                    <a:bodyPr/>
                    <a:lstStyle/>
                    <a:p>
                      <a:pPr algn="ctr" fontAlgn="b"/>
                      <a:r>
                        <a:rPr lang="en-US" sz="1200" b="0" i="0" u="none" strike="noStrike">
                          <a:solidFill>
                            <a:srgbClr val="000000"/>
                          </a:solidFill>
                          <a:effectLst/>
                          <a:latin typeface="Calibri" panose="020F0502020204030204" pitchFamily="34" charset="0"/>
                        </a:rPr>
                        <a:t>Vacant</a:t>
                      </a:r>
                    </a:p>
                  </a:txBody>
                  <a:tcPr marL="5443" marR="5443" marT="544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2nd Gen Similar Retailer</a:t>
                      </a:r>
                    </a:p>
                  </a:txBody>
                  <a:tcPr marL="5443" marR="5443" marT="544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As planned</a:t>
                      </a:r>
                    </a:p>
                  </a:txBody>
                  <a:tcPr marL="5443" marR="5443" marT="5443" marB="0" anchor="b">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Current Use</a:t>
                      </a:r>
                    </a:p>
                  </a:txBody>
                  <a:tcPr marL="5443" marR="5443" marT="5443" marB="0" anchor="b">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Current Use</a:t>
                      </a:r>
                    </a:p>
                  </a:txBody>
                  <a:tcPr marL="5443" marR="5443" marT="5443" marB="0" anchor="b">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No</a:t>
                      </a:r>
                    </a:p>
                  </a:txBody>
                  <a:tcPr marL="5443" marR="5443" marT="544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=RCNLD</a:t>
                      </a:r>
                    </a:p>
                  </a:txBody>
                  <a:tcPr marL="5443" marR="5443" marT="544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$103</a:t>
                      </a:r>
                    </a:p>
                  </a:txBody>
                  <a:tcPr marL="5443" marR="5443" marT="544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$45</a:t>
                      </a:r>
                    </a:p>
                  </a:txBody>
                  <a:tcPr marL="5443" marR="5443" marT="544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none</a:t>
                      </a:r>
                    </a:p>
                  </a:txBody>
                  <a:tcPr marL="5443" marR="5443" marT="5443" marB="0" anchor="b">
                    <a:lnL>
                      <a:noFill/>
                    </a:lnL>
                    <a:lnR>
                      <a:noFill/>
                    </a:lnR>
                    <a:lnT>
                      <a:noFill/>
                    </a:lnT>
                    <a:lnB>
                      <a:noFill/>
                    </a:lnB>
                  </a:tcPr>
                </a:tc>
              </a:tr>
              <a:tr h="278355">
                <a:tc>
                  <a:txBody>
                    <a:bodyPr/>
                    <a:lstStyle/>
                    <a:p>
                      <a:pPr algn="ctr" fontAlgn="b"/>
                      <a:r>
                        <a:rPr lang="en-US" sz="1200" b="0" i="0" u="none" strike="noStrike">
                          <a:solidFill>
                            <a:srgbClr val="000000"/>
                          </a:solidFill>
                          <a:effectLst/>
                          <a:latin typeface="Calibri" panose="020F0502020204030204" pitchFamily="34" charset="0"/>
                        </a:rPr>
                        <a:t>Vacant</a:t>
                      </a:r>
                    </a:p>
                  </a:txBody>
                  <a:tcPr marL="5443" marR="5443" marT="544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2nd Gen Similar Retailer</a:t>
                      </a:r>
                    </a:p>
                  </a:txBody>
                  <a:tcPr marL="5443" marR="5443" marT="544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Below plan</a:t>
                      </a:r>
                    </a:p>
                  </a:txBody>
                  <a:tcPr marL="5443" marR="5443" marT="544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Current Use</a:t>
                      </a:r>
                    </a:p>
                  </a:txBody>
                  <a:tcPr marL="5443" marR="5443" marT="544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Current Use</a:t>
                      </a:r>
                    </a:p>
                  </a:txBody>
                  <a:tcPr marL="5443" marR="5443" marT="5443" marB="0" anchor="b">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Yes</a:t>
                      </a:r>
                    </a:p>
                  </a:txBody>
                  <a:tcPr marL="5443" marR="5443" marT="5443" marB="0" anchor="b">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&lt;RCNLD</a:t>
                      </a:r>
                    </a:p>
                  </a:txBody>
                  <a:tcPr marL="5443" marR="5443" marT="5443" marB="0" anchor="b">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&lt;103, &gt;35</a:t>
                      </a:r>
                    </a:p>
                  </a:txBody>
                  <a:tcPr marL="5443" marR="5443" marT="5443" marB="0" anchor="b">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$45</a:t>
                      </a:r>
                    </a:p>
                  </a:txBody>
                  <a:tcPr marL="5443" marR="5443" marT="5443"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a:noFill/>
                    </a:lnB>
                  </a:tcPr>
                </a:tc>
              </a:tr>
              <a:tr h="278355">
                <a:tc>
                  <a:txBody>
                    <a:bodyPr/>
                    <a:lstStyle/>
                    <a:p>
                      <a:pPr algn="ctr" fontAlgn="b"/>
                      <a:r>
                        <a:rPr lang="en-US" sz="1200" b="0" i="0" u="none" strike="noStrike">
                          <a:solidFill>
                            <a:srgbClr val="000000"/>
                          </a:solidFill>
                          <a:effectLst/>
                          <a:latin typeface="Calibri" panose="020F0502020204030204" pitchFamily="34" charset="0"/>
                        </a:rPr>
                        <a:t>Vacant</a:t>
                      </a:r>
                    </a:p>
                  </a:txBody>
                  <a:tcPr marL="5443" marR="5443" marT="544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3rd Gen Dissimilar Retailer</a:t>
                      </a:r>
                    </a:p>
                  </a:txBody>
                  <a:tcPr marL="5443" marR="5443" marT="544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Below plan</a:t>
                      </a:r>
                    </a:p>
                  </a:txBody>
                  <a:tcPr marL="5443" marR="5443" marT="544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Lower Use</a:t>
                      </a:r>
                    </a:p>
                  </a:txBody>
                  <a:tcPr marL="5443" marR="5443" marT="544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Lower Use</a:t>
                      </a:r>
                    </a:p>
                  </a:txBody>
                  <a:tcPr marL="5443" marR="5443" marT="544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Yes</a:t>
                      </a:r>
                    </a:p>
                  </a:txBody>
                  <a:tcPr marL="5443" marR="5443" marT="544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&lt;RCNLD</a:t>
                      </a:r>
                    </a:p>
                  </a:txBody>
                  <a:tcPr marL="5443" marR="5443" marT="5443"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$35</a:t>
                      </a:r>
                    </a:p>
                  </a:txBody>
                  <a:tcPr marL="5443" marR="5443" marT="5443" marB="0" anchor="b">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$45</a:t>
                      </a:r>
                    </a:p>
                  </a:txBody>
                  <a:tcPr marL="5443" marR="5443" marT="5443" marB="0" anchor="b">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-23%</a:t>
                      </a:r>
                    </a:p>
                  </a:txBody>
                  <a:tcPr marL="5443" marR="5443" marT="5443" marB="0" anchor="b">
                    <a:lnL>
                      <a:noFill/>
                    </a:lnL>
                    <a:lnR>
                      <a:noFill/>
                    </a:lnR>
                    <a:lnT>
                      <a:noFill/>
                    </a:lnT>
                    <a:lnB>
                      <a:noFill/>
                    </a:lnB>
                  </a:tcPr>
                </a:tc>
              </a:tr>
              <a:tr h="555756">
                <a:tc>
                  <a:txBody>
                    <a:bodyPr/>
                    <a:lstStyle/>
                    <a:p>
                      <a:pPr algn="ctr" fontAlgn="t"/>
                      <a:r>
                        <a:rPr lang="en-US" sz="1200" b="0" i="0" u="none" strike="noStrike">
                          <a:solidFill>
                            <a:srgbClr val="000000"/>
                          </a:solidFill>
                          <a:effectLst/>
                          <a:latin typeface="Calibri" panose="020F0502020204030204" pitchFamily="34" charset="0"/>
                        </a:rPr>
                        <a:t>Vacant</a:t>
                      </a:r>
                    </a:p>
                  </a:txBody>
                  <a:tcPr marL="5443" marR="5443" marT="5443" marB="0">
                    <a:lnL>
                      <a:noFill/>
                    </a:lnL>
                    <a:lnR>
                      <a:noFill/>
                    </a:lnR>
                    <a:lnT>
                      <a:noFill/>
                    </a:lnT>
                    <a:lnB>
                      <a:noFill/>
                    </a:lnB>
                  </a:tcPr>
                </a:tc>
                <a:tc>
                  <a:txBody>
                    <a:bodyPr/>
                    <a:lstStyle/>
                    <a:p>
                      <a:pPr algn="ctr" fontAlgn="t"/>
                      <a:r>
                        <a:rPr lang="en-US" sz="1200" b="0" i="0" u="none" strike="noStrike">
                          <a:solidFill>
                            <a:srgbClr val="000000"/>
                          </a:solidFill>
                          <a:effectLst/>
                          <a:latin typeface="Calibri" panose="020F0502020204030204" pitchFamily="34" charset="0"/>
                        </a:rPr>
                        <a:t>Redeveloper</a:t>
                      </a:r>
                    </a:p>
                  </a:txBody>
                  <a:tcPr marL="5443" marR="5443" marT="5443" marB="0">
                    <a:lnL>
                      <a:noFill/>
                    </a:lnL>
                    <a:lnR>
                      <a:noFill/>
                    </a:lnR>
                    <a:lnT>
                      <a:noFill/>
                    </a:lnT>
                    <a:lnB>
                      <a:noFill/>
                    </a:lnB>
                  </a:tcPr>
                </a:tc>
                <a:tc>
                  <a:txBody>
                    <a:bodyPr/>
                    <a:lstStyle/>
                    <a:p>
                      <a:pPr algn="ctr" fontAlgn="t"/>
                      <a:r>
                        <a:rPr lang="en-US" sz="1200" b="0" i="0" u="none" strike="noStrike">
                          <a:solidFill>
                            <a:srgbClr val="000000"/>
                          </a:solidFill>
                          <a:effectLst/>
                          <a:latin typeface="Calibri" panose="020F0502020204030204" pitchFamily="34" charset="0"/>
                        </a:rPr>
                        <a:t>Below plan</a:t>
                      </a:r>
                    </a:p>
                  </a:txBody>
                  <a:tcPr marL="5443" marR="5443" marT="5443" marB="0">
                    <a:lnL>
                      <a:noFill/>
                    </a:lnL>
                    <a:lnR>
                      <a:noFill/>
                    </a:lnR>
                    <a:lnT>
                      <a:noFill/>
                    </a:lnT>
                    <a:lnB>
                      <a:noFill/>
                    </a:lnB>
                  </a:tcPr>
                </a:tc>
                <a:tc>
                  <a:txBody>
                    <a:bodyPr/>
                    <a:lstStyle/>
                    <a:p>
                      <a:pPr algn="ctr" fontAlgn="t"/>
                      <a:r>
                        <a:rPr lang="en-US" sz="1200" b="0" i="0" u="none" strike="noStrike">
                          <a:solidFill>
                            <a:srgbClr val="000000"/>
                          </a:solidFill>
                          <a:effectLst/>
                          <a:latin typeface="Calibri" panose="020F0502020204030204" pitchFamily="34" charset="0"/>
                        </a:rPr>
                        <a:t>Redevelopment</a:t>
                      </a:r>
                    </a:p>
                  </a:txBody>
                  <a:tcPr marL="5443" marR="5443" marT="5443" marB="0">
                    <a:lnL>
                      <a:noFill/>
                    </a:lnL>
                    <a:lnR>
                      <a:noFill/>
                    </a:lnR>
                    <a:lnT>
                      <a:noFill/>
                    </a:lnT>
                    <a:lnB>
                      <a:noFill/>
                    </a:lnB>
                  </a:tcPr>
                </a:tc>
                <a:tc>
                  <a:txBody>
                    <a:bodyPr/>
                    <a:lstStyle/>
                    <a:p>
                      <a:pPr algn="ctr" fontAlgn="t"/>
                      <a:r>
                        <a:rPr lang="en-US" sz="1200" b="0" i="0" u="none" strike="noStrike">
                          <a:solidFill>
                            <a:srgbClr val="000000"/>
                          </a:solidFill>
                          <a:effectLst/>
                          <a:latin typeface="Calibri" panose="020F0502020204030204" pitchFamily="34" charset="0"/>
                        </a:rPr>
                        <a:t>Immediate Redevelopment</a:t>
                      </a:r>
                    </a:p>
                  </a:txBody>
                  <a:tcPr marL="5443" marR="5443" marT="5443" marB="0">
                    <a:lnL>
                      <a:noFill/>
                    </a:lnL>
                    <a:lnR>
                      <a:noFill/>
                    </a:lnR>
                    <a:lnT>
                      <a:noFill/>
                    </a:lnT>
                    <a:lnB>
                      <a:noFill/>
                    </a:lnB>
                  </a:tcPr>
                </a:tc>
                <a:tc>
                  <a:txBody>
                    <a:bodyPr/>
                    <a:lstStyle/>
                    <a:p>
                      <a:pPr algn="ctr" fontAlgn="t"/>
                      <a:r>
                        <a:rPr lang="en-US" sz="1200" b="0" i="0" u="none" strike="noStrike">
                          <a:solidFill>
                            <a:srgbClr val="000000"/>
                          </a:solidFill>
                          <a:effectLst/>
                          <a:latin typeface="Calibri" panose="020F0502020204030204" pitchFamily="34" charset="0"/>
                        </a:rPr>
                        <a:t>Yes</a:t>
                      </a:r>
                    </a:p>
                  </a:txBody>
                  <a:tcPr marL="5443" marR="5443" marT="5443" marB="0">
                    <a:lnL>
                      <a:noFill/>
                    </a:lnL>
                    <a:lnR>
                      <a:noFill/>
                    </a:lnR>
                    <a:lnT>
                      <a:noFill/>
                    </a:lnT>
                    <a:lnB>
                      <a:noFill/>
                    </a:lnB>
                  </a:tcPr>
                </a:tc>
                <a:tc>
                  <a:txBody>
                    <a:bodyPr/>
                    <a:lstStyle/>
                    <a:p>
                      <a:pPr algn="ctr" fontAlgn="t"/>
                      <a:r>
                        <a:rPr lang="en-US" sz="1200" b="0" i="0" u="none" strike="noStrike">
                          <a:solidFill>
                            <a:srgbClr val="000000"/>
                          </a:solidFill>
                          <a:effectLst/>
                          <a:latin typeface="Calibri" panose="020F0502020204030204" pitchFamily="34" charset="0"/>
                        </a:rPr>
                        <a:t>=Land</a:t>
                      </a:r>
                    </a:p>
                  </a:txBody>
                  <a:tcPr marL="5443" marR="5443" marT="5443" marB="0">
                    <a:lnL>
                      <a:noFill/>
                    </a:lnL>
                    <a:lnR>
                      <a:noFill/>
                    </a:lnR>
                    <a:lnT>
                      <a:noFill/>
                    </a:lnT>
                    <a:lnB>
                      <a:noFill/>
                    </a:lnB>
                  </a:tcPr>
                </a:tc>
                <a:tc>
                  <a:txBody>
                    <a:bodyPr/>
                    <a:lstStyle/>
                    <a:p>
                      <a:pPr algn="ctr" fontAlgn="t"/>
                      <a:r>
                        <a:rPr lang="en-US" sz="1200" b="0" i="0" u="none" strike="noStrike">
                          <a:solidFill>
                            <a:srgbClr val="000000"/>
                          </a:solidFill>
                          <a:effectLst/>
                          <a:latin typeface="Calibri" panose="020F0502020204030204" pitchFamily="34" charset="0"/>
                        </a:rPr>
                        <a:t>$47</a:t>
                      </a:r>
                    </a:p>
                  </a:txBody>
                  <a:tcPr marL="5443" marR="5443" marT="5443" marB="0">
                    <a:lnL>
                      <a:noFill/>
                    </a:lnL>
                    <a:lnR>
                      <a:noFill/>
                    </a:lnR>
                    <a:lnT>
                      <a:noFill/>
                    </a:lnT>
                    <a:lnB>
                      <a:noFill/>
                    </a:lnB>
                  </a:tcPr>
                </a:tc>
                <a:tc>
                  <a:txBody>
                    <a:bodyPr/>
                    <a:lstStyle/>
                    <a:p>
                      <a:pPr algn="ctr" fontAlgn="t"/>
                      <a:r>
                        <a:rPr lang="en-US" sz="1200" b="0" i="0" u="none" strike="noStrike">
                          <a:solidFill>
                            <a:srgbClr val="000000"/>
                          </a:solidFill>
                          <a:effectLst/>
                          <a:latin typeface="Calibri" panose="020F0502020204030204" pitchFamily="34" charset="0"/>
                        </a:rPr>
                        <a:t>$45</a:t>
                      </a:r>
                    </a:p>
                  </a:txBody>
                  <a:tcPr marL="5443" marR="5443" marT="5443" marB="0">
                    <a:lnL>
                      <a:noFill/>
                    </a:lnL>
                    <a:lnR>
                      <a:noFill/>
                    </a:lnR>
                    <a:lnT>
                      <a:noFill/>
                    </a:lnT>
                    <a:lnB>
                      <a:noFill/>
                    </a:lnB>
                  </a:tcPr>
                </a:tc>
                <a:tc>
                  <a:txBody>
                    <a:bodyPr/>
                    <a:lstStyle/>
                    <a:p>
                      <a:pPr algn="ctr" fontAlgn="t"/>
                      <a:r>
                        <a:rPr lang="en-US" sz="1200" b="0" i="0" u="none" strike="noStrike" dirty="0">
                          <a:solidFill>
                            <a:srgbClr val="000000"/>
                          </a:solidFill>
                          <a:effectLst/>
                          <a:latin typeface="Calibri" panose="020F0502020204030204" pitchFamily="34" charset="0"/>
                        </a:rPr>
                        <a:t>3%</a:t>
                      </a:r>
                    </a:p>
                  </a:txBody>
                  <a:tcPr marL="5443" marR="5443" marT="5443" marB="0">
                    <a:lnL>
                      <a:noFill/>
                    </a:lnL>
                    <a:lnR>
                      <a:noFill/>
                    </a:lnR>
                    <a:lnT>
                      <a:noFill/>
                    </a:lnT>
                    <a:lnB>
                      <a:noFill/>
                    </a:lnB>
                  </a:tcPr>
                </a:tc>
              </a:tr>
            </a:tbl>
          </a:graphicData>
        </a:graphic>
      </p:graphicFrame>
    </p:spTree>
    <p:extLst>
      <p:ext uri="{BB962C8B-B14F-4D97-AF65-F5344CB8AC3E}">
        <p14:creationId xmlns:p14="http://schemas.microsoft.com/office/powerpoint/2010/main" val="36321245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p:cNvSpPr>
          <p:nvPr/>
        </p:nvSpPr>
        <p:spPr bwMode="auto">
          <a:xfrm>
            <a:off x="1905000" y="152400"/>
            <a:ext cx="533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a:solidFill>
                  <a:schemeClr val="tx2"/>
                </a:solidFill>
              </a:rPr>
              <a:t>QUESTIONS</a:t>
            </a:r>
          </a:p>
        </p:txBody>
      </p:sp>
      <p:pic>
        <p:nvPicPr>
          <p:cNvPr id="40963" name="Picture 5" descr="Question%20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066800"/>
            <a:ext cx="7010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6"/>
          <p:cNvSpPr txBox="1">
            <a:spLocks noChangeArrowheads="1"/>
          </p:cNvSpPr>
          <p:nvPr/>
        </p:nvSpPr>
        <p:spPr bwMode="auto">
          <a:xfrm>
            <a:off x="4679950" y="2365375"/>
            <a:ext cx="3467100"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3600" dirty="0" smtClean="0">
                <a:solidFill>
                  <a:schemeClr val="accent2">
                    <a:lumMod val="50000"/>
                  </a:schemeClr>
                </a:solidFill>
              </a:rPr>
              <a:t>Mark Pomykacz</a:t>
            </a:r>
          </a:p>
          <a:p>
            <a:pPr>
              <a:defRPr/>
            </a:pPr>
            <a:endParaRPr lang="en-US" altLang="en-US" sz="2400" dirty="0" smtClean="0"/>
          </a:p>
          <a:p>
            <a:pPr>
              <a:defRPr/>
            </a:pPr>
            <a:endParaRPr lang="en-US" altLang="en-US" sz="2400" dirty="0" smtClean="0"/>
          </a:p>
          <a:p>
            <a:pPr>
              <a:defRPr/>
            </a:pPr>
            <a:endParaRPr lang="en-US" altLang="en-US" sz="2400" dirty="0" smtClean="0"/>
          </a:p>
          <a:p>
            <a:pPr>
              <a:defRPr/>
            </a:pPr>
            <a:endParaRPr lang="en-US" altLang="en-US" sz="2400" dirty="0" smtClean="0"/>
          </a:p>
          <a:p>
            <a:pPr>
              <a:defRPr/>
            </a:pPr>
            <a:endParaRPr lang="en-US" altLang="en-US" sz="2400" dirty="0" smtClean="0"/>
          </a:p>
          <a:p>
            <a:pPr>
              <a:defRPr/>
            </a:pPr>
            <a:endParaRPr lang="en-US" altLang="en-US" sz="2400" dirty="0" smtClean="0"/>
          </a:p>
          <a:p>
            <a:pPr>
              <a:defRPr/>
            </a:pPr>
            <a:endParaRPr lang="en-US" altLang="en-US" sz="2400" dirty="0" smtClean="0"/>
          </a:p>
          <a:p>
            <a:pPr>
              <a:defRPr/>
            </a:pPr>
            <a:endParaRPr lang="en-US" altLang="en-US" dirty="0" smtClean="0"/>
          </a:p>
          <a:p>
            <a:pPr>
              <a:defRPr/>
            </a:pPr>
            <a:r>
              <a:rPr lang="en-US" altLang="en-US" dirty="0" smtClean="0">
                <a:hlinkClick r:id="rId4"/>
              </a:rPr>
              <a:t>mark@federalappraisal.com</a:t>
            </a:r>
            <a:endParaRPr lang="en-US" altLang="en-US" dirty="0" smtClean="0"/>
          </a:p>
        </p:txBody>
      </p:sp>
      <p:pic>
        <p:nvPicPr>
          <p:cNvPr id="4096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92525" y="3206750"/>
            <a:ext cx="54403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tx2"/>
                </a:solidFill>
              </a:rPr>
              <a:t>Federal Appraisal &amp; Consulting LLC</a:t>
            </a:r>
          </a:p>
        </p:txBody>
      </p:sp>
      <p:sp>
        <p:nvSpPr>
          <p:cNvPr id="4096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46452CF-4B16-4846-B47B-64AC3F6A95E2}" type="slidenum">
              <a:rPr lang="en-US" altLang="en-US" smtClean="0">
                <a:solidFill>
                  <a:schemeClr val="tx2"/>
                </a:solidFill>
              </a:rPr>
              <a:pPr/>
              <a:t>73</a:t>
            </a:fld>
            <a:endParaRPr lang="en-US" altLang="en-US" smtClean="0">
              <a:solidFill>
                <a:schemeClr val="tx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Stores Subject to Dark Store Issues</a:t>
            </a:r>
            <a:endParaRPr lang="en-US" dirty="0"/>
          </a:p>
        </p:txBody>
      </p:sp>
      <p:sp>
        <p:nvSpPr>
          <p:cNvPr id="3" name="Text Placeholder 2"/>
          <p:cNvSpPr>
            <a:spLocks noGrp="1"/>
          </p:cNvSpPr>
          <p:nvPr>
            <p:ph type="body" idx="1"/>
          </p:nvPr>
        </p:nvSpPr>
        <p:spPr/>
        <p:txBody>
          <a:bodyPr/>
          <a:lstStyle/>
          <a:p>
            <a:r>
              <a:rPr lang="en-US" dirty="0" smtClean="0"/>
              <a:t>Big Boxes</a:t>
            </a:r>
            <a:endParaRPr lang="en-US" dirty="0"/>
          </a:p>
        </p:txBody>
      </p:sp>
      <p:sp>
        <p:nvSpPr>
          <p:cNvPr id="4" name="Text Placeholder 3"/>
          <p:cNvSpPr>
            <a:spLocks noGrp="1"/>
          </p:cNvSpPr>
          <p:nvPr>
            <p:ph type="body" sz="half" idx="3"/>
          </p:nvPr>
        </p:nvSpPr>
        <p:spPr/>
        <p:txBody>
          <a:bodyPr/>
          <a:lstStyle/>
          <a:p>
            <a:r>
              <a:rPr lang="en-US" dirty="0" smtClean="0"/>
              <a:t>Junior Boxes</a:t>
            </a:r>
            <a:endParaRPr lang="en-US" dirty="0"/>
          </a:p>
        </p:txBody>
      </p:sp>
      <p:sp>
        <p:nvSpPr>
          <p:cNvPr id="5" name="Content Placeholder 4"/>
          <p:cNvSpPr>
            <a:spLocks noGrp="1"/>
          </p:cNvSpPr>
          <p:nvPr>
            <p:ph sz="quarter" idx="2"/>
          </p:nvPr>
        </p:nvSpPr>
        <p:spPr/>
        <p:txBody>
          <a:bodyPr/>
          <a:lstStyle/>
          <a:p>
            <a:r>
              <a:rPr lang="en-US" dirty="0" smtClean="0"/>
              <a:t>50,000 to 200,000 sf, +/-</a:t>
            </a:r>
          </a:p>
          <a:p>
            <a:r>
              <a:rPr lang="en-US" dirty="0" smtClean="0"/>
              <a:t>Relatively simple design</a:t>
            </a:r>
          </a:p>
          <a:p>
            <a:pPr lvl="1"/>
            <a:r>
              <a:rPr lang="en-US" dirty="0" smtClean="0"/>
              <a:t>Windowless box, 1 story</a:t>
            </a:r>
          </a:p>
          <a:p>
            <a:r>
              <a:rPr lang="en-US" dirty="0" smtClean="0"/>
              <a:t>Variety of Merchandise</a:t>
            </a:r>
          </a:p>
          <a:p>
            <a:pPr lvl="1"/>
            <a:r>
              <a:rPr lang="en-US" dirty="0" smtClean="0"/>
              <a:t>Department Stores</a:t>
            </a:r>
          </a:p>
          <a:p>
            <a:pPr lvl="1"/>
            <a:r>
              <a:rPr lang="en-US" dirty="0"/>
              <a:t>Category Killers</a:t>
            </a:r>
          </a:p>
          <a:p>
            <a:r>
              <a:rPr lang="en-US" dirty="0" smtClean="0"/>
              <a:t>Walmart, Target, Ikea, Lowes, Costco, Dicks Sports, Best buy etc.</a:t>
            </a:r>
          </a:p>
          <a:p>
            <a:endParaRPr lang="en-US" dirty="0"/>
          </a:p>
        </p:txBody>
      </p:sp>
      <p:sp>
        <p:nvSpPr>
          <p:cNvPr id="6" name="Content Placeholder 5"/>
          <p:cNvSpPr>
            <a:spLocks noGrp="1"/>
          </p:cNvSpPr>
          <p:nvPr>
            <p:ph sz="quarter" idx="4"/>
          </p:nvPr>
        </p:nvSpPr>
        <p:spPr/>
        <p:txBody>
          <a:bodyPr/>
          <a:lstStyle/>
          <a:p>
            <a:r>
              <a:rPr lang="en-US" dirty="0" smtClean="0"/>
              <a:t>Less than 50,000 sf</a:t>
            </a:r>
            <a:r>
              <a:rPr lang="en-US" dirty="0"/>
              <a:t>, +/-</a:t>
            </a:r>
          </a:p>
          <a:p>
            <a:r>
              <a:rPr lang="en-US" dirty="0"/>
              <a:t>Relatively simple design</a:t>
            </a:r>
          </a:p>
          <a:p>
            <a:pPr lvl="1"/>
            <a:r>
              <a:rPr lang="en-US" dirty="0"/>
              <a:t>Windowless box, 1 story</a:t>
            </a:r>
          </a:p>
          <a:p>
            <a:r>
              <a:rPr lang="en-US" dirty="0" smtClean="0"/>
              <a:t>Large Number of Items in Stock</a:t>
            </a:r>
            <a:endParaRPr lang="en-US" dirty="0"/>
          </a:p>
          <a:p>
            <a:pPr lvl="1"/>
            <a:r>
              <a:rPr lang="en-US" dirty="0" smtClean="0"/>
              <a:t>Category </a:t>
            </a:r>
            <a:r>
              <a:rPr lang="en-US" dirty="0"/>
              <a:t>Killers</a:t>
            </a:r>
          </a:p>
          <a:p>
            <a:r>
              <a:rPr lang="en-US" dirty="0" smtClean="0"/>
              <a:t>Rite Aid, Staples, Payless, Pier 1, Sleepy’s, Pep Boys.</a:t>
            </a:r>
            <a:endParaRPr lang="en-US" dirty="0"/>
          </a:p>
          <a:p>
            <a:endParaRPr lang="en-US" dirty="0"/>
          </a:p>
        </p:txBody>
      </p:sp>
      <p:sp>
        <p:nvSpPr>
          <p:cNvPr id="7" name="Footer Placeholder 6"/>
          <p:cNvSpPr>
            <a:spLocks noGrp="1"/>
          </p:cNvSpPr>
          <p:nvPr>
            <p:ph type="ftr" sz="quarter" idx="11"/>
          </p:nvPr>
        </p:nvSpPr>
        <p:spPr/>
        <p:txBody>
          <a:bodyPr/>
          <a:lstStyle/>
          <a:p>
            <a:pPr>
              <a:defRPr/>
            </a:pPr>
            <a:r>
              <a:rPr lang="en-US" altLang="en-US" smtClean="0"/>
              <a:t>Federal Appraisal &amp; Consulting LLC</a:t>
            </a:r>
            <a:endParaRPr lang="en-US" altLang="en-US"/>
          </a:p>
        </p:txBody>
      </p:sp>
      <p:sp>
        <p:nvSpPr>
          <p:cNvPr id="8" name="Slide Number Placeholder 7"/>
          <p:cNvSpPr>
            <a:spLocks noGrp="1"/>
          </p:cNvSpPr>
          <p:nvPr>
            <p:ph type="sldNum" sz="quarter" idx="12"/>
          </p:nvPr>
        </p:nvSpPr>
        <p:spPr/>
        <p:txBody>
          <a:bodyPr/>
          <a:lstStyle/>
          <a:p>
            <a:pPr>
              <a:defRPr/>
            </a:pPr>
            <a:fld id="{6C517886-E007-4ACF-829E-1F8F1CA86CF5}" type="slidenum">
              <a:rPr lang="en-US" altLang="en-US" smtClean="0"/>
              <a:pPr>
                <a:defRPr/>
              </a:pPr>
              <a:t>8</a:t>
            </a:fld>
            <a:endParaRPr lang="en-US" altLang="en-US"/>
          </a:p>
        </p:txBody>
      </p:sp>
    </p:spTree>
    <p:extLst>
      <p:ext uri="{BB962C8B-B14F-4D97-AF65-F5344CB8AC3E}">
        <p14:creationId xmlns:p14="http://schemas.microsoft.com/office/powerpoint/2010/main" val="23554321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Size</a:t>
            </a:r>
            <a:endParaRPr lang="en-US" dirty="0"/>
          </a:p>
        </p:txBody>
      </p:sp>
      <p:sp>
        <p:nvSpPr>
          <p:cNvPr id="7" name="Footer Placeholder 6"/>
          <p:cNvSpPr>
            <a:spLocks noGrp="1"/>
          </p:cNvSpPr>
          <p:nvPr>
            <p:ph type="ftr" sz="quarter" idx="11"/>
          </p:nvPr>
        </p:nvSpPr>
        <p:spPr/>
        <p:txBody>
          <a:bodyPr/>
          <a:lstStyle/>
          <a:p>
            <a:pPr>
              <a:defRPr/>
            </a:pPr>
            <a:r>
              <a:rPr lang="en-US" altLang="en-US" smtClean="0"/>
              <a:t>Federal Appraisal &amp; Consulting LLC</a:t>
            </a:r>
            <a:endParaRPr lang="en-US" altLang="en-US"/>
          </a:p>
        </p:txBody>
      </p:sp>
      <p:sp>
        <p:nvSpPr>
          <p:cNvPr id="8" name="Slide Number Placeholder 7"/>
          <p:cNvSpPr>
            <a:spLocks noGrp="1"/>
          </p:cNvSpPr>
          <p:nvPr>
            <p:ph type="sldNum" sz="quarter" idx="12"/>
          </p:nvPr>
        </p:nvSpPr>
        <p:spPr/>
        <p:txBody>
          <a:bodyPr/>
          <a:lstStyle/>
          <a:p>
            <a:pPr>
              <a:defRPr/>
            </a:pPr>
            <a:fld id="{6C517886-E007-4ACF-829E-1F8F1CA86CF5}" type="slidenum">
              <a:rPr lang="en-US" altLang="en-US" smtClean="0"/>
              <a:pPr>
                <a:defRPr/>
              </a:pPr>
              <a:t>9</a:t>
            </a:fld>
            <a:endParaRPr lang="en-US" altLang="en-US"/>
          </a:p>
        </p:txBody>
      </p:sp>
      <p:pic>
        <p:nvPicPr>
          <p:cNvPr id="9" name="Picture 8"/>
          <p:cNvPicPr>
            <a:picLocks noChangeAspect="1"/>
          </p:cNvPicPr>
          <p:nvPr/>
        </p:nvPicPr>
        <p:blipFill rotWithShape="1">
          <a:blip r:embed="rId2"/>
          <a:srcRect l="31667" t="26001" r="17500" b="16666"/>
          <a:stretch/>
        </p:blipFill>
        <p:spPr>
          <a:xfrm>
            <a:off x="763587" y="1295401"/>
            <a:ext cx="7616825" cy="5060950"/>
          </a:xfrm>
          <a:prstGeom prst="rect">
            <a:avLst/>
          </a:prstGeom>
        </p:spPr>
      </p:pic>
      <p:sp>
        <p:nvSpPr>
          <p:cNvPr id="10" name="TextBox 9"/>
          <p:cNvSpPr txBox="1"/>
          <p:nvPr/>
        </p:nvSpPr>
        <p:spPr>
          <a:xfrm>
            <a:off x="1436493" y="5029200"/>
            <a:ext cx="2224776" cy="307777"/>
          </a:xfrm>
          <a:prstGeom prst="rect">
            <a:avLst/>
          </a:prstGeom>
          <a:noFill/>
        </p:spPr>
        <p:txBody>
          <a:bodyPr wrap="none" rtlCol="0">
            <a:spAutoFit/>
          </a:bodyPr>
          <a:lstStyle/>
          <a:p>
            <a:r>
              <a:rPr lang="en-US" sz="1400" dirty="0"/>
              <a:t>Source: </a:t>
            </a:r>
            <a:r>
              <a:rPr lang="en-US" sz="1400" dirty="0" smtClean="0"/>
              <a:t> FAC and ilsr.org</a:t>
            </a:r>
            <a:endParaRPr lang="en-US" sz="1400" dirty="0"/>
          </a:p>
        </p:txBody>
      </p:sp>
      <p:sp>
        <p:nvSpPr>
          <p:cNvPr id="11" name="Rectangle 10"/>
          <p:cNvSpPr/>
          <p:nvPr/>
        </p:nvSpPr>
        <p:spPr>
          <a:xfrm>
            <a:off x="1114125" y="1981200"/>
            <a:ext cx="644735" cy="6095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10,000 square feet (CVS)</a:t>
            </a:r>
            <a:endParaRPr lang="en-US" sz="900" dirty="0">
              <a:solidFill>
                <a:schemeClr val="tx1"/>
              </a:solidFill>
            </a:endParaRPr>
          </a:p>
        </p:txBody>
      </p:sp>
    </p:spTree>
    <p:extLst>
      <p:ext uri="{BB962C8B-B14F-4D97-AF65-F5344CB8AC3E}">
        <p14:creationId xmlns:p14="http://schemas.microsoft.com/office/powerpoint/2010/main" val="27774642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Origin</Template>
  <TotalTime>3458</TotalTime>
  <Words>7177</Words>
  <Application>Microsoft Office PowerPoint</Application>
  <PresentationFormat>On-screen Show (4:3)</PresentationFormat>
  <Paragraphs>1910</Paragraphs>
  <Slides>73</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73</vt:i4>
      </vt:variant>
    </vt:vector>
  </HeadingPairs>
  <TitlesOfParts>
    <vt:vector size="81" baseType="lpstr">
      <vt:lpstr>Arial</vt:lpstr>
      <vt:lpstr>Bookman Old Style</vt:lpstr>
      <vt:lpstr>Calibri</vt:lpstr>
      <vt:lpstr>Gill Sans MT</vt:lpstr>
      <vt:lpstr>Times New Roman</vt:lpstr>
      <vt:lpstr>Wingdings</vt:lpstr>
      <vt:lpstr>Wingdings 3</vt:lpstr>
      <vt:lpstr>Origin</vt:lpstr>
      <vt:lpstr>           Dark Store  vs  the Force of Market Valuexxx</vt:lpstr>
      <vt:lpstr>PowerPoint Presentation</vt:lpstr>
      <vt:lpstr>PowerPoint Presentation</vt:lpstr>
      <vt:lpstr>PowerPoint Presentation</vt:lpstr>
      <vt:lpstr>Dark Store v the Force of Market Value</vt:lpstr>
      <vt:lpstr>What’s a Dark Store</vt:lpstr>
      <vt:lpstr>What’s a Dark Store</vt:lpstr>
      <vt:lpstr>Stores Subject to Dark Store Issues</vt:lpstr>
      <vt:lpstr>Relative Size</vt:lpstr>
      <vt:lpstr>The Issue</vt:lpstr>
      <vt:lpstr>The Reasons for the Debate</vt:lpstr>
      <vt:lpstr>Lowes v Home Depot</vt:lpstr>
      <vt:lpstr>What’s the difference?</vt:lpstr>
      <vt:lpstr>CVS vs. Rite Aid vs Walgreens</vt:lpstr>
      <vt:lpstr>What’s the Difference?</vt:lpstr>
      <vt:lpstr>Home Depot in the News</vt:lpstr>
      <vt:lpstr>Lowes in the News</vt:lpstr>
      <vt:lpstr>Example #1</vt:lpstr>
      <vt:lpstr>Example #1 Vacant, but in demand</vt:lpstr>
      <vt:lpstr>Example #2 Vacant, and not in demand</vt:lpstr>
      <vt:lpstr>CVS in the News</vt:lpstr>
      <vt:lpstr>Example #3</vt:lpstr>
      <vt:lpstr>Examples’ Appraisal Problem</vt:lpstr>
      <vt:lpstr>Trends in Retail</vt:lpstr>
      <vt:lpstr>E-commerce Sales Are a Small Percent of Total Sales</vt:lpstr>
      <vt:lpstr>Traditional Big Box Retailers Are Small E-Commerce Players</vt:lpstr>
      <vt:lpstr>PWC Retail Market Cycle Report</vt:lpstr>
      <vt:lpstr>Table of Stores Planned</vt:lpstr>
      <vt:lpstr>Foundational Concepts in Dark Stores</vt:lpstr>
      <vt:lpstr>Market Value – Basis of Assessment</vt:lpstr>
      <vt:lpstr>Value in Use v. Value in Exchange</vt:lpstr>
      <vt:lpstr>Market Value v Value in Use</vt:lpstr>
      <vt:lpstr>Highest and Best Use </vt:lpstr>
      <vt:lpstr>Highest and Best Use </vt:lpstr>
      <vt:lpstr>Property Rights Appraised</vt:lpstr>
      <vt:lpstr>Special Purpose Property</vt:lpstr>
      <vt:lpstr>Misperceptions over Concepts</vt:lpstr>
      <vt:lpstr>Misperceptions over Concepts, 1</vt:lpstr>
      <vt:lpstr>Highest and Best Uses and Users</vt:lpstr>
      <vt:lpstr>Misperceptions over Concepts, 2</vt:lpstr>
      <vt:lpstr>Misperceptions over Concepts, 3</vt:lpstr>
      <vt:lpstr>Misperceptions over Concepts, 4</vt:lpstr>
      <vt:lpstr>Image Three Properties</vt:lpstr>
      <vt:lpstr>Value in Use/Value in Exchange Relationship, 1</vt:lpstr>
      <vt:lpstr>Value in Use/Value in Exchange Relationship, 2</vt:lpstr>
      <vt:lpstr>Value in Use/Value in Exchange Relationship, 3</vt:lpstr>
      <vt:lpstr>What’s taxable and what’s not?</vt:lpstr>
      <vt:lpstr>Cost Approach</vt:lpstr>
      <vt:lpstr>Sales Approach</vt:lpstr>
      <vt:lpstr>Usability versus Disqualified Sales</vt:lpstr>
      <vt:lpstr>NJ Non-usable codes</vt:lpstr>
      <vt:lpstr>NJ Non-usable codes, continued</vt:lpstr>
      <vt:lpstr>National Big Box Sales</vt:lpstr>
      <vt:lpstr>Income Approach </vt:lpstr>
      <vt:lpstr>Example DCFs</vt:lpstr>
      <vt:lpstr>Example DCFs</vt:lpstr>
      <vt:lpstr>Example #1 DCF</vt:lpstr>
      <vt:lpstr>Example #2 DCF</vt:lpstr>
      <vt:lpstr>Example #3 DCF</vt:lpstr>
      <vt:lpstr>Sale-Lease Backs</vt:lpstr>
      <vt:lpstr>Sale-Lease Backs</vt:lpstr>
      <vt:lpstr>Why a Sale-Leaseback is not usable?</vt:lpstr>
      <vt:lpstr>Remember Appraisal Theory</vt:lpstr>
      <vt:lpstr>PowerPoint Presentation</vt:lpstr>
      <vt:lpstr>How to determine whether a lease is at market?</vt:lpstr>
      <vt:lpstr>Net Zero Leases</vt:lpstr>
      <vt:lpstr>Net Zero Leases Observations</vt:lpstr>
      <vt:lpstr>Operating Leases vs Capital Leases</vt:lpstr>
      <vt:lpstr>Operating Leases vs Capital Leases</vt:lpstr>
      <vt:lpstr>Conclusions</vt:lpstr>
      <vt:lpstr>Conclusions</vt:lpstr>
      <vt:lpstr>Decision Tree</vt:lpstr>
      <vt:lpstr>PowerPoint Presentation</vt:lpstr>
    </vt:vector>
  </TitlesOfParts>
  <Company>RCS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Appraisal of Solar Power Assets for Assessment Purposes</dc:title>
  <dc:creator>Mark Pomykacz</dc:creator>
  <cp:lastModifiedBy>Mark Pomykacz</cp:lastModifiedBy>
  <cp:revision>177</cp:revision>
  <dcterms:created xsi:type="dcterms:W3CDTF">2011-08-29T23:17:11Z</dcterms:created>
  <dcterms:modified xsi:type="dcterms:W3CDTF">2016-04-06T17:22:49Z</dcterms:modified>
</cp:coreProperties>
</file>