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7"/>
  </p:notesMasterIdLst>
  <p:sldIdLst>
    <p:sldId id="256" r:id="rId2"/>
    <p:sldId id="286" r:id="rId3"/>
    <p:sldId id="291" r:id="rId4"/>
    <p:sldId id="321" r:id="rId5"/>
    <p:sldId id="292" r:id="rId6"/>
    <p:sldId id="293" r:id="rId7"/>
    <p:sldId id="329" r:id="rId8"/>
    <p:sldId id="332" r:id="rId9"/>
    <p:sldId id="333" r:id="rId10"/>
    <p:sldId id="322" r:id="rId11"/>
    <p:sldId id="323" r:id="rId12"/>
    <p:sldId id="330" r:id="rId13"/>
    <p:sldId id="324" r:id="rId14"/>
    <p:sldId id="325" r:id="rId15"/>
    <p:sldId id="326" r:id="rId16"/>
    <p:sldId id="327" r:id="rId17"/>
    <p:sldId id="328" r:id="rId18"/>
    <p:sldId id="289" r:id="rId19"/>
    <p:sldId id="288" r:id="rId20"/>
    <p:sldId id="295" r:id="rId21"/>
    <p:sldId id="296" r:id="rId22"/>
    <p:sldId id="297" r:id="rId23"/>
    <p:sldId id="298" r:id="rId24"/>
    <p:sldId id="299" r:id="rId25"/>
    <p:sldId id="301" r:id="rId26"/>
    <p:sldId id="302" r:id="rId27"/>
    <p:sldId id="303" r:id="rId28"/>
    <p:sldId id="304" r:id="rId29"/>
    <p:sldId id="305" r:id="rId30"/>
    <p:sldId id="306" r:id="rId31"/>
    <p:sldId id="307" r:id="rId32"/>
    <p:sldId id="308" r:id="rId33"/>
    <p:sldId id="309" r:id="rId34"/>
    <p:sldId id="331" r:id="rId35"/>
    <p:sldId id="310" r:id="rId36"/>
    <p:sldId id="311" r:id="rId37"/>
    <p:sldId id="312" r:id="rId38"/>
    <p:sldId id="313" r:id="rId39"/>
    <p:sldId id="314" r:id="rId40"/>
    <p:sldId id="315" r:id="rId41"/>
    <p:sldId id="316" r:id="rId42"/>
    <p:sldId id="317" r:id="rId43"/>
    <p:sldId id="318" r:id="rId44"/>
    <p:sldId id="319" r:id="rId45"/>
    <p:sldId id="320" r:id="rId46"/>
    <p:sldId id="290" r:id="rId47"/>
    <p:sldId id="287" r:id="rId48"/>
    <p:sldId id="257" r:id="rId49"/>
    <p:sldId id="258" r:id="rId50"/>
    <p:sldId id="259" r:id="rId51"/>
    <p:sldId id="260" r:id="rId52"/>
    <p:sldId id="261" r:id="rId53"/>
    <p:sldId id="277" r:id="rId54"/>
    <p:sldId id="262" r:id="rId55"/>
    <p:sldId id="271" r:id="rId56"/>
    <p:sldId id="272" r:id="rId57"/>
    <p:sldId id="274" r:id="rId58"/>
    <p:sldId id="263" r:id="rId59"/>
    <p:sldId id="275" r:id="rId60"/>
    <p:sldId id="264" r:id="rId61"/>
    <p:sldId id="265" r:id="rId62"/>
    <p:sldId id="267" r:id="rId63"/>
    <p:sldId id="269" r:id="rId64"/>
    <p:sldId id="270" r:id="rId65"/>
    <p:sldId id="27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Poulson" initials="CP" lastIdx="5" clrIdx="0"/>
  <p:cmAuthor id="1" name="Mark Pomykacz" initials="M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42" d="100"/>
          <a:sy n="42" d="100"/>
        </p:scale>
        <p:origin x="69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10FC30-C642-4273-BAA4-3B37ED4F04FE}" type="datetimeFigureOut">
              <a:rPr lang="en-US" smtClean="0"/>
              <a:t>5/19/2015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75DE2-A653-4099-B4DC-E1ECD32A8495}" type="slidenum">
              <a:rPr lang="en-US" smtClean="0"/>
              <a:t>‹#›</a:t>
            </a:fld>
            <a:endParaRPr lang="en-US" dirty="0"/>
          </a:p>
        </p:txBody>
      </p:sp>
    </p:spTree>
    <p:extLst>
      <p:ext uri="{BB962C8B-B14F-4D97-AF65-F5344CB8AC3E}">
        <p14:creationId xmlns:p14="http://schemas.microsoft.com/office/powerpoint/2010/main" val="149377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861516B-6EB4-4152-92DA-615CE777BE26}" type="slidenum">
              <a:rPr lang="en-US" altLang="en-US"/>
              <a:pPr eaLnBrk="1" hangingPunct="1">
                <a:spcBef>
                  <a:spcPct val="0"/>
                </a:spcBef>
              </a:pPr>
              <a:t>12</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03137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E12FF3-11EB-4CAC-91CA-E35E45A4C922}" type="slidenum">
              <a:rPr lang="en-US" altLang="en-US"/>
              <a:pPr eaLnBrk="1" hangingPunct="1">
                <a:spcBef>
                  <a:spcPct val="0"/>
                </a:spcBef>
              </a:pPr>
              <a:t>28</a:t>
            </a:fld>
            <a:endParaRPr lang="en-US" alt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733189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61B714C-1B95-486E-B593-38CE8A15ACB8}" type="slidenum">
              <a:rPr lang="en-US" altLang="en-US"/>
              <a:pPr eaLnBrk="1" hangingPunct="1">
                <a:spcBef>
                  <a:spcPct val="0"/>
                </a:spcBef>
              </a:pPr>
              <a:t>29</a:t>
            </a:fld>
            <a:endParaRPr lang="en-US" alt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633757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7EFB73-6D70-4F4A-89E2-2E3DBC23F50B}" type="slidenum">
              <a:rPr lang="en-US" altLang="en-US"/>
              <a:pPr eaLnBrk="1" hangingPunct="1">
                <a:spcBef>
                  <a:spcPct val="0"/>
                </a:spcBef>
              </a:pPr>
              <a:t>30</a:t>
            </a:fld>
            <a:endParaRPr lang="en-US" alt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85970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AA2782B-E5C4-4102-A625-848462F6C7CC}" type="slidenum">
              <a:rPr lang="en-US" altLang="en-US"/>
              <a:pPr eaLnBrk="1" hangingPunct="1">
                <a:spcBef>
                  <a:spcPct val="0"/>
                </a:spcBef>
              </a:pPr>
              <a:t>31</a:t>
            </a:fld>
            <a:endParaRPr lang="en-US" alt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887934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C85154F-E512-45A2-8A5B-3C12D20B71C2}" type="slidenum">
              <a:rPr lang="en-US" altLang="en-US"/>
              <a:pPr eaLnBrk="1" hangingPunct="1">
                <a:spcBef>
                  <a:spcPct val="0"/>
                </a:spcBef>
              </a:pPr>
              <a:t>32</a:t>
            </a:fld>
            <a:endParaRPr lang="en-US" alt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4048315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C5F85F-51CA-4D93-BEFF-E55886330141}" type="slidenum">
              <a:rPr lang="en-US" altLang="en-US"/>
              <a:pPr eaLnBrk="1" hangingPunct="1">
                <a:spcBef>
                  <a:spcPct val="0"/>
                </a:spcBef>
              </a:pPr>
              <a:t>33</a:t>
            </a:fld>
            <a:endParaRPr lang="en-US" alt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95520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D2BAFA7-4334-46EC-911E-8A92B2103F01}" type="slidenum">
              <a:rPr lang="en-US" altLang="en-US"/>
              <a:pPr eaLnBrk="1" hangingPunct="1">
                <a:spcBef>
                  <a:spcPct val="0"/>
                </a:spcBef>
              </a:pPr>
              <a:t>35</a:t>
            </a:fld>
            <a:endParaRPr lang="en-US" alt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00747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5E2ADB5-0F65-42E2-B23D-BFA1974D57B3}" type="slidenum">
              <a:rPr lang="en-US" altLang="en-US"/>
              <a:pPr eaLnBrk="1" hangingPunct="1">
                <a:spcBef>
                  <a:spcPct val="0"/>
                </a:spcBef>
              </a:pPr>
              <a:t>36</a:t>
            </a:fld>
            <a:endParaRPr lang="en-US" alt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172982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8DD215-4B21-4E58-A35E-10980DE4D79F}" type="slidenum">
              <a:rPr lang="en-US" altLang="en-US"/>
              <a:pPr eaLnBrk="1" hangingPunct="1">
                <a:spcBef>
                  <a:spcPct val="0"/>
                </a:spcBef>
              </a:pPr>
              <a:t>37</a:t>
            </a:fld>
            <a:endParaRPr lang="en-US" alt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836713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E98795A-145B-4810-A7C6-64CAC29329ED}" type="slidenum">
              <a:rPr lang="en-US" altLang="en-US"/>
              <a:pPr eaLnBrk="1" hangingPunct="1">
                <a:spcBef>
                  <a:spcPct val="0"/>
                </a:spcBef>
              </a:pPr>
              <a:t>38</a:t>
            </a:fld>
            <a:endParaRPr lang="en-US" alt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89141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6CBB0D-E434-4A6F-897A-785850069308}" type="slidenum">
              <a:rPr lang="en-US" altLang="en-US"/>
              <a:pPr eaLnBrk="1" hangingPunct="1">
                <a:spcBef>
                  <a:spcPct val="0"/>
                </a:spcBef>
              </a:pPr>
              <a:t>20</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617455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C34A790-BF5D-43B1-89D4-EEDE8D5F3D09}" type="slidenum">
              <a:rPr lang="en-US" altLang="en-US"/>
              <a:pPr eaLnBrk="1" hangingPunct="1">
                <a:spcBef>
                  <a:spcPct val="0"/>
                </a:spcBef>
              </a:pPr>
              <a:t>39</a:t>
            </a:fld>
            <a:endParaRPr lang="en-US" alt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891402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658765-A6E1-4621-901F-93309D131BDE}" type="slidenum">
              <a:rPr lang="en-US" altLang="en-US"/>
              <a:pPr eaLnBrk="1" hangingPunct="1">
                <a:spcBef>
                  <a:spcPct val="0"/>
                </a:spcBef>
              </a:pPr>
              <a:t>40</a:t>
            </a:fld>
            <a:endParaRPr lang="en-US" alt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829479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5D2F9B-2CA4-4752-AA78-2DE8837DFD79}" type="slidenum">
              <a:rPr lang="en-US" altLang="en-US"/>
              <a:pPr eaLnBrk="1" hangingPunct="1">
                <a:spcBef>
                  <a:spcPct val="0"/>
                </a:spcBef>
              </a:pPr>
              <a:t>41</a:t>
            </a:fld>
            <a:endParaRPr lang="en-US" alt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246155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48411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85741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74379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0F3595-86FE-4AF9-A02F-9554D4DC1CD9}" type="slidenum">
              <a:rPr lang="en-US" altLang="en-US"/>
              <a:pPr eaLnBrk="1" hangingPunct="1">
                <a:spcBef>
                  <a:spcPct val="0"/>
                </a:spcBef>
              </a:pPr>
              <a:t>45</a:t>
            </a:fld>
            <a:endParaRPr lang="en-US" alt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90375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1223BC6-FC48-4D01-93C4-9B317718FD03}" type="slidenum">
              <a:rPr lang="en-US" altLang="en-US"/>
              <a:pPr eaLnBrk="1" hangingPunct="1">
                <a:spcBef>
                  <a:spcPct val="0"/>
                </a:spcBef>
              </a:pPr>
              <a:t>21</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52976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3587864-FAFC-455C-9C15-2ED0B46790AF}" type="slidenum">
              <a:rPr lang="en-US" altLang="en-US"/>
              <a:pPr eaLnBrk="1" hangingPunct="1">
                <a:spcBef>
                  <a:spcPct val="0"/>
                </a:spcBef>
              </a:pPr>
              <a:t>22</a:t>
            </a:fld>
            <a:endParaRPr lang="en-US" alt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62470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66924A7-BB65-4944-83F9-7386DADC7069}" type="slidenum">
              <a:rPr lang="en-US" altLang="en-US"/>
              <a:pPr eaLnBrk="1" hangingPunct="1">
                <a:spcBef>
                  <a:spcPct val="0"/>
                </a:spcBef>
              </a:pPr>
              <a:t>23</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83067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3733AAA-89A2-4659-848A-78D8EF529D47}" type="slidenum">
              <a:rPr lang="en-US" altLang="en-US"/>
              <a:pPr eaLnBrk="1" hangingPunct="1">
                <a:spcBef>
                  <a:spcPct val="0"/>
                </a:spcBef>
              </a:pPr>
              <a:t>24</a:t>
            </a:fld>
            <a:endParaRPr lang="en-US" alt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032868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F106472-4E2C-4514-9BD8-3FDBBE9B33B3}" type="slidenum">
              <a:rPr lang="en-US" altLang="en-US"/>
              <a:pPr eaLnBrk="1" hangingPunct="1">
                <a:spcBef>
                  <a:spcPct val="0"/>
                </a:spcBef>
              </a:pPr>
              <a:t>25</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47024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5822157-E833-4A19-AE3C-B0257776F1A4}" type="slidenum">
              <a:rPr lang="en-US" altLang="en-US"/>
              <a:pPr eaLnBrk="1" hangingPunct="1">
                <a:spcBef>
                  <a:spcPct val="0"/>
                </a:spcBef>
              </a:pPr>
              <a:t>26</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463022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5A02E7-A1C2-4572-8FDC-F5B0A247737F}" type="slidenum">
              <a:rPr lang="en-US" altLang="en-US"/>
              <a:pPr eaLnBrk="1" hangingPunct="1">
                <a:spcBef>
                  <a:spcPct val="0"/>
                </a:spcBef>
              </a:pPr>
              <a:t>27</a:t>
            </a:fld>
            <a:endParaRPr lang="en-US" alt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926438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020AA896-BEBE-405A-91F4-1D45135979C2}" type="datetime1">
              <a:rPr lang="en-US" smtClean="0"/>
              <a:t>5/19/2015</a:t>
            </a:fld>
            <a:endParaRPr lang="en-US" dirty="0"/>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8D989C09-461A-44E8-BB19-7BF962C0817E}"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68E44E-3D48-4AC9-B6BE-0EAB638DFD6C}" type="datetime1">
              <a:rPr lang="en-US" smtClean="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989C09-461A-44E8-BB19-7BF962C0817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029DCB-5B24-4CA1-B594-ABE14A9970BA}" type="datetime1">
              <a:rPr lang="en-US" smtClean="0"/>
              <a:t>5/19/2015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989C09-461A-44E8-BB19-7BF962C0817E}"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endParaRPr lang="en-US" altLang="en-US" dirty="0"/>
          </a:p>
        </p:txBody>
      </p:sp>
      <p:sp>
        <p:nvSpPr>
          <p:cNvPr id="5" name="Rectangle 5"/>
          <p:cNvSpPr>
            <a:spLocks noGrp="1" noChangeArrowheads="1"/>
          </p:cNvSpPr>
          <p:nvPr>
            <p:ph type="ftr" sz="quarter" idx="11"/>
          </p:nvPr>
        </p:nvSpPr>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F0170776-4D37-453D-A9FB-B7B7A1584432}" type="slidenum">
              <a:rPr lang="en-US" altLang="en-US"/>
              <a:pPr/>
              <a:t>‹#›</a:t>
            </a:fld>
            <a:endParaRPr lang="en-US" altLang="en-US" dirty="0"/>
          </a:p>
        </p:txBody>
      </p:sp>
    </p:spTree>
    <p:extLst>
      <p:ext uri="{BB962C8B-B14F-4D97-AF65-F5344CB8AC3E}">
        <p14:creationId xmlns:p14="http://schemas.microsoft.com/office/powerpoint/2010/main" val="162227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BD5B862-5FCA-4756-830A-CBF53CDE6A71}" type="datetime1">
              <a:rPr lang="en-US" smtClean="0"/>
              <a:t>5/19/2015</a:t>
            </a:fld>
            <a:endParaRPr lang="en-US" dirty="0"/>
          </a:p>
        </p:txBody>
      </p:sp>
      <p:sp>
        <p:nvSpPr>
          <p:cNvPr id="9" name="Slide Number Placeholder 8"/>
          <p:cNvSpPr>
            <a:spLocks noGrp="1"/>
          </p:cNvSpPr>
          <p:nvPr>
            <p:ph type="sldNum" sz="quarter" idx="15"/>
          </p:nvPr>
        </p:nvSpPr>
        <p:spPr/>
        <p:txBody>
          <a:bodyPr rtlCol="0"/>
          <a:lstStyle/>
          <a:p>
            <a:fld id="{8D989C09-461A-44E8-BB19-7BF962C0817E}" type="slidenum">
              <a:rPr lang="en-US" smtClean="0"/>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F1B27BE3-26AF-4846-AAEF-13B2B2AD15D1}" type="datetime1">
              <a:rPr lang="en-US" smtClean="0"/>
              <a:t>5/19/2015</a:t>
            </a:fld>
            <a:endParaRPr lang="en-US" dirty="0"/>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787488" y="4928702"/>
            <a:ext cx="812800" cy="517524"/>
          </a:xfrm>
        </p:spPr>
        <p:txBody>
          <a:bodyPr/>
          <a:lstStyle/>
          <a:p>
            <a:fld id="{8D989C09-461A-44E8-BB19-7BF962C0817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761DFFD-663B-467E-BA68-BAC3577E4AD6}" type="datetime1">
              <a:rPr lang="en-US" smtClean="0"/>
              <a:t>5/19/2015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989C09-461A-44E8-BB19-7BF962C0817E}" type="slidenum">
              <a:rPr lang="en-US" smtClean="0"/>
              <a:t>‹#›</a:t>
            </a:fld>
            <a:endParaRPr lang="en-US" dirty="0"/>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D33B6F7-1627-46F7-ABFC-7B3C73C1377F}" type="datetime1">
              <a:rPr lang="en-US" smtClean="0"/>
              <a:t>5/19/2015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989C09-461A-44E8-BB19-7BF962C0817E}" type="slidenum">
              <a:rPr lang="en-US" smtClean="0"/>
              <a:t>‹#›</a:t>
            </a:fld>
            <a:endParaRPr lang="en-US" dirty="0"/>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8BD19C1-D1E0-4DF1-A191-1E97FACE584A}" type="datetime1">
              <a:rPr lang="en-US" smtClean="0"/>
              <a:t>5/19/2015</a:t>
            </a:fld>
            <a:endParaRPr lang="en-US" dirty="0"/>
          </a:p>
        </p:txBody>
      </p:sp>
      <p:sp>
        <p:nvSpPr>
          <p:cNvPr id="7" name="Slide Number Placeholder 6"/>
          <p:cNvSpPr>
            <a:spLocks noGrp="1"/>
          </p:cNvSpPr>
          <p:nvPr>
            <p:ph type="sldNum" sz="quarter" idx="11"/>
          </p:nvPr>
        </p:nvSpPr>
        <p:spPr/>
        <p:txBody>
          <a:bodyPr rtlCol="0"/>
          <a:lstStyle/>
          <a:p>
            <a:fld id="{8D989C09-461A-44E8-BB19-7BF962C0817E}" type="slidenum">
              <a:rPr lang="en-US" smtClean="0"/>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2DED7-3976-43DC-ABF1-D89CB7F9E5AA}" type="datetime1">
              <a:rPr lang="en-US" smtClean="0"/>
              <a:t>5/19/2015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989C09-461A-44E8-BB19-7BF962C0817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B3AB759-EEE3-4617-A34A-42A0ABF64F56}" type="datetime1">
              <a:rPr lang="en-US" smtClean="0"/>
              <a:t>5/19/2015</a:t>
            </a:fld>
            <a:endParaRPr lang="en-US" dirty="0"/>
          </a:p>
        </p:txBody>
      </p:sp>
      <p:sp>
        <p:nvSpPr>
          <p:cNvPr id="22" name="Slide Number Placeholder 21"/>
          <p:cNvSpPr>
            <a:spLocks noGrp="1"/>
          </p:cNvSpPr>
          <p:nvPr>
            <p:ph type="sldNum" sz="quarter" idx="15"/>
          </p:nvPr>
        </p:nvSpPr>
        <p:spPr/>
        <p:txBody>
          <a:bodyPr rtlCol="0"/>
          <a:lstStyle/>
          <a:p>
            <a:fld id="{8D989C09-461A-44E8-BB19-7BF962C0817E}" type="slidenum">
              <a:rPr lang="en-US" smtClean="0"/>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2CDE6C0-55B9-48DE-BF32-9F485634E6F3}" type="datetime1">
              <a:rPr lang="en-US" smtClean="0"/>
              <a:t>5/19/2015</a:t>
            </a:fld>
            <a:endParaRPr lang="en-US" dirty="0"/>
          </a:p>
        </p:txBody>
      </p:sp>
      <p:sp>
        <p:nvSpPr>
          <p:cNvPr id="18" name="Slide Number Placeholder 17"/>
          <p:cNvSpPr>
            <a:spLocks noGrp="1"/>
          </p:cNvSpPr>
          <p:nvPr>
            <p:ph type="sldNum" sz="quarter" idx="11"/>
          </p:nvPr>
        </p:nvSpPr>
        <p:spPr/>
        <p:txBody>
          <a:bodyPr rtlCol="0"/>
          <a:lstStyle/>
          <a:p>
            <a:fld id="{8D989C09-461A-44E8-BB19-7BF962C0817E}" type="slidenum">
              <a:rPr lang="en-US" smtClean="0"/>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79000" t="92000" r="5000" b="1000"/>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C6252116-02BB-498F-8F02-BF1858DCBA34}" type="datetime1">
              <a:rPr lang="en-US" smtClean="0"/>
              <a:t>5/19/2015</a:t>
            </a:fld>
            <a:endParaRPr lang="en-US" dirty="0"/>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8D989C09-461A-44E8-BB19-7BF962C0817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mark@federalappraisal.com"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578768"/>
            <a:ext cx="9144000" cy="1894362"/>
          </a:xfrm>
        </p:spPr>
        <p:txBody>
          <a:bodyPr>
            <a:normAutofit/>
          </a:bodyPr>
          <a:lstStyle/>
          <a:p>
            <a:r>
              <a:rPr lang="en-US" altLang="en-US" sz="2800" dirty="0"/>
              <a:t>2015 Northeastern Regional Association of Assessing Officers Annual Conference</a:t>
            </a:r>
            <a:br>
              <a:rPr lang="en-US" altLang="en-US" sz="2800" dirty="0"/>
            </a:br>
            <a:r>
              <a:rPr lang="en-US" altLang="en-US" sz="2800" dirty="0" smtClean="0"/>
              <a:t>Portsmouth</a:t>
            </a:r>
            <a:r>
              <a:rPr lang="en-US" altLang="en-US" sz="2800" dirty="0"/>
              <a:t>, NH - </a:t>
            </a:r>
            <a:r>
              <a:rPr lang="en-US" altLang="en-US" sz="2800"/>
              <a:t>May </a:t>
            </a:r>
            <a:r>
              <a:rPr lang="en-US" altLang="en-US" sz="2800" smtClean="0"/>
              <a:t>19</a:t>
            </a:r>
            <a:r>
              <a:rPr lang="en-US" altLang="en-US" sz="2800" dirty="0"/>
              <a:t>, 2015</a:t>
            </a:r>
            <a:endParaRPr lang="en-US" sz="2800" dirty="0"/>
          </a:p>
        </p:txBody>
      </p:sp>
      <p:sp>
        <p:nvSpPr>
          <p:cNvPr id="3" name="Subtitle 2"/>
          <p:cNvSpPr>
            <a:spLocks noGrp="1"/>
          </p:cNvSpPr>
          <p:nvPr>
            <p:ph type="subTitle" idx="1"/>
          </p:nvPr>
        </p:nvSpPr>
        <p:spPr>
          <a:xfrm>
            <a:off x="7373640" y="4657280"/>
            <a:ext cx="3994298" cy="1371600"/>
          </a:xfrm>
        </p:spPr>
        <p:txBody>
          <a:bodyPr>
            <a:noAutofit/>
          </a:bodyPr>
          <a:lstStyle/>
          <a:p>
            <a:pPr algn="ctr"/>
            <a:endParaRPr lang="en-US" altLang="en-US" sz="2800" dirty="0"/>
          </a:p>
          <a:p>
            <a:pPr algn="ctr"/>
            <a:r>
              <a:rPr lang="en-US" altLang="en-US" sz="2800" dirty="0" smtClean="0"/>
              <a:t>Mark </a:t>
            </a:r>
            <a:r>
              <a:rPr lang="en-US" altLang="en-US" sz="2800" dirty="0"/>
              <a:t>Pomykacz</a:t>
            </a:r>
            <a:r>
              <a:rPr lang="en-US" altLang="en-US" sz="2800"/>
              <a:t>, </a:t>
            </a:r>
            <a:r>
              <a:rPr lang="en-US" altLang="en-US" sz="2800" smtClean="0"/>
              <a:t>MAI, MRICS</a:t>
            </a:r>
            <a:endParaRPr lang="en-US" altLang="en-US" sz="2800" dirty="0"/>
          </a:p>
          <a:p>
            <a:endParaRPr lang="en-US" sz="28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4579" y="4892503"/>
            <a:ext cx="4074000" cy="139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28275" y="964391"/>
            <a:ext cx="9962146" cy="1938992"/>
          </a:xfrm>
          <a:prstGeom prst="rect">
            <a:avLst/>
          </a:prstGeom>
          <a:noFill/>
        </p:spPr>
        <p:txBody>
          <a:bodyPr wrap="square" rtlCol="0">
            <a:spAutoFit/>
          </a:bodyPr>
          <a:lstStyle/>
          <a:p>
            <a:r>
              <a:rPr lang="en-US" sz="6000" dirty="0" smtClean="0">
                <a:solidFill>
                  <a:schemeClr val="accent1"/>
                </a:solidFill>
                <a:effectLst>
                  <a:outerShdw blurRad="38100" dist="38100" dir="2700000" algn="tl">
                    <a:srgbClr val="000000">
                      <a:alpha val="43137"/>
                    </a:srgbClr>
                  </a:outerShdw>
                </a:effectLst>
              </a:rPr>
              <a:t>Assessing Real &amp; Personal Property &amp; Biz Intangibles</a:t>
            </a:r>
            <a:endParaRPr lang="en-US" sz="6000" dirty="0">
              <a:solidFill>
                <a:schemeClr val="accent1"/>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8D989C09-461A-44E8-BB19-7BF962C0817E}" type="slidenum">
              <a:rPr lang="en-US" smtClean="0"/>
              <a:t>1</a:t>
            </a:fld>
            <a:endParaRPr lang="en-US" dirty="0"/>
          </a:p>
        </p:txBody>
      </p:sp>
    </p:spTree>
    <p:extLst>
      <p:ext uri="{BB962C8B-B14F-4D97-AF65-F5344CB8AC3E}">
        <p14:creationId xmlns:p14="http://schemas.microsoft.com/office/powerpoint/2010/main" val="7740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
            </a:r>
            <a:br>
              <a:rPr lang="en-US" sz="3200" dirty="0"/>
            </a:br>
            <a:r>
              <a:rPr lang="en-US" sz="3200" dirty="0"/>
              <a:t>FASB ASC Topic 805 Identifiable Intangible Assets </a:t>
            </a:r>
            <a:br>
              <a:rPr lang="en-US" sz="3200" dirty="0"/>
            </a:br>
            <a:r>
              <a:rPr lang="en-US" sz="1600" dirty="0"/>
              <a:t>(Financial Accounting - Purchase Price Allocations)</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a:t>Appraisers and Analysts often refer to IRC 187, ASC 805 or IFRS 3R Lists</a:t>
            </a:r>
          </a:p>
          <a:p>
            <a:r>
              <a:rPr lang="en-US" dirty="0"/>
              <a:t>Marketing-related (Franchises, Trademarks, and trade names)</a:t>
            </a:r>
          </a:p>
          <a:p>
            <a:r>
              <a:rPr lang="en-US" dirty="0"/>
              <a:t>Customer-related (Customer Lists, Subscribers, and Casino Player List)</a:t>
            </a:r>
          </a:p>
          <a:p>
            <a:r>
              <a:rPr lang="en-US" dirty="0"/>
              <a:t>Data-processing related (Computer software)</a:t>
            </a:r>
          </a:p>
          <a:p>
            <a:r>
              <a:rPr lang="en-US" dirty="0"/>
              <a:t>Human-capital-related (Trained and Assembled Workforce)</a:t>
            </a:r>
          </a:p>
          <a:p>
            <a:r>
              <a:rPr lang="en-US" dirty="0"/>
              <a:t>Contract-related (Some Real Property </a:t>
            </a:r>
            <a:r>
              <a:rPr lang="en-US" dirty="0" smtClean="0"/>
              <a:t>Leases, Supply and Service Contracts</a:t>
            </a:r>
            <a:r>
              <a:rPr lang="en-US" dirty="0"/>
              <a:t>, </a:t>
            </a:r>
            <a:r>
              <a:rPr lang="en-US" dirty="0" smtClean="0"/>
              <a:t>PPAs and Tolling Agreements)</a:t>
            </a:r>
            <a:endParaRPr lang="en-US" dirty="0"/>
          </a:p>
          <a:p>
            <a:r>
              <a:rPr lang="en-US" dirty="0"/>
              <a:t>Technology-related (Engineering Drawings)</a:t>
            </a:r>
          </a:p>
          <a:p>
            <a:r>
              <a:rPr lang="en-US" dirty="0"/>
              <a:t>Goodwill-related (Going Concern Value)</a:t>
            </a:r>
          </a:p>
          <a:p>
            <a:r>
              <a:rPr lang="en-US" dirty="0"/>
              <a:t>Innovative intellectual property (Patents, Knowhow)</a:t>
            </a:r>
          </a:p>
          <a:p>
            <a:r>
              <a:rPr lang="en-US" dirty="0"/>
              <a:t>Creative intellectual property (Copyrights)</a:t>
            </a:r>
          </a:p>
          <a:p>
            <a:r>
              <a:rPr lang="en-US" dirty="0"/>
              <a:t>Location related </a:t>
            </a:r>
            <a:r>
              <a:rPr lang="en-US" dirty="0" smtClean="0"/>
              <a:t>[Leases (above/below </a:t>
            </a:r>
            <a:r>
              <a:rPr lang="en-US" dirty="0"/>
              <a:t>market), Easements, Use Rights </a:t>
            </a:r>
            <a:r>
              <a:rPr lang="en-US" dirty="0" smtClean="0"/>
              <a:t>(air</a:t>
            </a:r>
            <a:r>
              <a:rPr lang="en-US" dirty="0"/>
              <a:t>, water, subsurface, surface drilling, mining, permits</a:t>
            </a:r>
            <a:r>
              <a:rPr lang="en-US" dirty="0" smtClean="0"/>
              <a:t>)]</a:t>
            </a:r>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10</a:t>
            </a:fld>
            <a:endParaRPr lang="en-US" dirty="0"/>
          </a:p>
        </p:txBody>
      </p:sp>
    </p:spTree>
    <p:extLst>
      <p:ext uri="{BB962C8B-B14F-4D97-AF65-F5344CB8AC3E}">
        <p14:creationId xmlns:p14="http://schemas.microsoft.com/office/powerpoint/2010/main" val="4266730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IRS Section 197 Intangible Assets	</a:t>
            </a:r>
            <a:br>
              <a:rPr lang="en-US" sz="4000" dirty="0" smtClean="0"/>
            </a:br>
            <a:r>
              <a:rPr lang="en-US" sz="1700" dirty="0" smtClean="0"/>
              <a:t>(Federal Tax Reporting – Assets are amortized </a:t>
            </a:r>
            <a:r>
              <a:rPr lang="en-US" sz="1700" dirty="0"/>
              <a:t>over 15 </a:t>
            </a:r>
            <a:r>
              <a:rPr lang="en-US" sz="1700" dirty="0" smtClean="0"/>
              <a:t>years)</a:t>
            </a:r>
            <a:endParaRPr lang="en-US" sz="1700" dirty="0"/>
          </a:p>
        </p:txBody>
      </p:sp>
      <p:sp>
        <p:nvSpPr>
          <p:cNvPr id="3" name="Content Placeholder 2"/>
          <p:cNvSpPr>
            <a:spLocks noGrp="1"/>
          </p:cNvSpPr>
          <p:nvPr>
            <p:ph idx="1"/>
          </p:nvPr>
        </p:nvSpPr>
        <p:spPr/>
        <p:txBody>
          <a:bodyPr>
            <a:normAutofit fontScale="92500" lnSpcReduction="10000"/>
          </a:bodyPr>
          <a:lstStyle/>
          <a:p>
            <a:pPr fontAlgn="base"/>
            <a:r>
              <a:rPr lang="en-US" sz="2000" dirty="0"/>
              <a:t>A contract for the use of, or a term interest in, any item in this list.</a:t>
            </a:r>
          </a:p>
          <a:p>
            <a:pPr fontAlgn="base"/>
            <a:r>
              <a:rPr lang="en-US" sz="2000" dirty="0"/>
              <a:t>Any franchise, trademark, or trade name.</a:t>
            </a:r>
          </a:p>
          <a:p>
            <a:pPr fontAlgn="base"/>
            <a:r>
              <a:rPr lang="en-US" sz="2000" dirty="0" smtClean="0"/>
              <a:t>Goodwill</a:t>
            </a:r>
            <a:r>
              <a:rPr lang="en-US" sz="2000" dirty="0"/>
              <a:t>.</a:t>
            </a:r>
          </a:p>
          <a:p>
            <a:pPr fontAlgn="base"/>
            <a:r>
              <a:rPr lang="en-US" sz="2000" dirty="0"/>
              <a:t>Going concern value.</a:t>
            </a:r>
          </a:p>
          <a:p>
            <a:pPr fontAlgn="base"/>
            <a:r>
              <a:rPr lang="en-US" sz="2000" dirty="0"/>
              <a:t>Workforce in place.</a:t>
            </a:r>
          </a:p>
          <a:p>
            <a:pPr fontAlgn="base"/>
            <a:r>
              <a:rPr lang="en-US" sz="2000" dirty="0"/>
              <a:t>Business books and records, operating systems, or any other information base, including lists or other information concerning current or prospective customers.</a:t>
            </a:r>
          </a:p>
          <a:p>
            <a:pPr fontAlgn="base"/>
            <a:r>
              <a:rPr lang="en-US" sz="2000" dirty="0"/>
              <a:t>A patent, copyright, formula, process, design, pattern, know-how, format, or similar item.</a:t>
            </a:r>
          </a:p>
          <a:p>
            <a:pPr fontAlgn="base"/>
            <a:r>
              <a:rPr lang="en-US" sz="2000" dirty="0"/>
              <a:t>A customer-based intangible.</a:t>
            </a:r>
          </a:p>
          <a:p>
            <a:pPr fontAlgn="base"/>
            <a:r>
              <a:rPr lang="en-US" sz="2000" dirty="0"/>
              <a:t>A supplier-based intangible.</a:t>
            </a:r>
          </a:p>
          <a:p>
            <a:pPr fontAlgn="base"/>
            <a:r>
              <a:rPr lang="en-US" sz="2000" dirty="0" smtClean="0"/>
              <a:t>Some licenses, permits, </a:t>
            </a:r>
            <a:r>
              <a:rPr lang="en-US" sz="2000" dirty="0"/>
              <a:t>or other right granted by a governmental unit or agency (including issuances and renewals).</a:t>
            </a:r>
          </a:p>
          <a:p>
            <a:pPr fontAlgn="base"/>
            <a:r>
              <a:rPr lang="en-US" sz="2000" dirty="0"/>
              <a:t>A covenant not to compete entered into in connection with the acquisition of an interest in a trade or business.</a:t>
            </a:r>
          </a:p>
          <a:p>
            <a:pPr fontAlgn="base"/>
            <a:endParaRPr lang="en-US" sz="2000" dirty="0"/>
          </a:p>
        </p:txBody>
      </p:sp>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F95E083E-B418-49B9-B719-3297FDAE937D}" type="slidenum">
              <a:rPr lang="en-US" smtClean="0"/>
              <a:pPr/>
              <a:t>11</a:t>
            </a:fld>
            <a:endParaRPr lang="en-US" dirty="0"/>
          </a:p>
        </p:txBody>
      </p:sp>
    </p:spTree>
    <p:extLst>
      <p:ext uri="{BB962C8B-B14F-4D97-AF65-F5344CB8AC3E}">
        <p14:creationId xmlns:p14="http://schemas.microsoft.com/office/powerpoint/2010/main" val="3642159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fontAlgn="auto">
              <a:spcAft>
                <a:spcPts val="0"/>
              </a:spcAft>
              <a:defRPr/>
            </a:pPr>
            <a:r>
              <a:rPr lang="en-US" altLang="en-US" sz="4000" dirty="0" smtClean="0"/>
              <a:t>Matching Appraisal Theory to the Taxable Real Property, Practically</a:t>
            </a:r>
          </a:p>
        </p:txBody>
      </p:sp>
      <p:sp>
        <p:nvSpPr>
          <p:cNvPr id="18435" name="Rectangle 3"/>
          <p:cNvSpPr>
            <a:spLocks noGrp="1" noChangeArrowheads="1"/>
          </p:cNvSpPr>
          <p:nvPr>
            <p:ph sz="quarter" idx="1"/>
          </p:nvPr>
        </p:nvSpPr>
        <p:spPr>
          <a:xfrm>
            <a:off x="609600" y="1371601"/>
            <a:ext cx="10972800" cy="4937125"/>
          </a:xfrm>
        </p:spPr>
        <p:txBody>
          <a:bodyPr/>
          <a:lstStyle/>
          <a:p>
            <a:endParaRPr lang="en-US" altLang="en-US" dirty="0" smtClean="0"/>
          </a:p>
          <a:p>
            <a:r>
              <a:rPr lang="en-US" altLang="en-US" dirty="0" smtClean="0"/>
              <a:t>Theoretically, three approaches;</a:t>
            </a:r>
          </a:p>
          <a:p>
            <a:pPr lvl="1"/>
            <a:r>
              <a:rPr lang="en-US" altLang="en-US" dirty="0" smtClean="0"/>
              <a:t>Sales</a:t>
            </a:r>
          </a:p>
          <a:p>
            <a:pPr lvl="1"/>
            <a:r>
              <a:rPr lang="en-US" altLang="en-US" dirty="0" smtClean="0"/>
              <a:t>Income</a:t>
            </a:r>
          </a:p>
          <a:p>
            <a:pPr lvl="1"/>
            <a:r>
              <a:rPr lang="en-US" altLang="en-US" dirty="0" smtClean="0"/>
              <a:t>Cost</a:t>
            </a:r>
          </a:p>
          <a:p>
            <a:pPr lvl="1"/>
            <a:endParaRPr lang="en-US" altLang="en-US" dirty="0" smtClean="0"/>
          </a:p>
          <a:p>
            <a:r>
              <a:rPr lang="en-US" altLang="en-US" dirty="0" smtClean="0"/>
              <a:t>In New Jersey, prior to Borgata, only Cost was practical</a:t>
            </a:r>
          </a:p>
          <a:p>
            <a:endParaRPr lang="en-US" altLang="en-US" dirty="0"/>
          </a:p>
          <a:p>
            <a:r>
              <a:rPr lang="en-US" altLang="en-US" dirty="0" smtClean="0"/>
              <a:t>Post Borgata, all three should be considered.</a:t>
            </a:r>
          </a:p>
        </p:txBody>
      </p:sp>
    </p:spTree>
    <p:extLst>
      <p:ext uri="{BB962C8B-B14F-4D97-AF65-F5344CB8AC3E}">
        <p14:creationId xmlns:p14="http://schemas.microsoft.com/office/powerpoint/2010/main" val="75234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3137"/>
            <a:ext cx="10972800" cy="965932"/>
          </a:xfrm>
        </p:spPr>
        <p:txBody>
          <a:bodyPr>
            <a:normAutofit/>
          </a:bodyPr>
          <a:lstStyle/>
          <a:p>
            <a:r>
              <a:rPr lang="en-US" sz="4400" dirty="0" smtClean="0"/>
              <a:t>Intangible Asset Valuation Methods</a:t>
            </a:r>
            <a:endParaRPr lang="en-US" sz="4400" dirty="0"/>
          </a:p>
        </p:txBody>
      </p:sp>
      <p:sp>
        <p:nvSpPr>
          <p:cNvPr id="3" name="Content Placeholder 2"/>
          <p:cNvSpPr>
            <a:spLocks noGrp="1"/>
          </p:cNvSpPr>
          <p:nvPr>
            <p:ph idx="1"/>
          </p:nvPr>
        </p:nvSpPr>
        <p:spPr>
          <a:xfrm>
            <a:off x="609600" y="1600200"/>
            <a:ext cx="10547684" cy="4873752"/>
          </a:xfrm>
        </p:spPr>
        <p:txBody>
          <a:bodyPr>
            <a:noAutofit/>
          </a:bodyPr>
          <a:lstStyle/>
          <a:p>
            <a:pPr marL="0" indent="0">
              <a:buNone/>
            </a:pPr>
            <a:r>
              <a:rPr lang="en-US" sz="2500" dirty="0" smtClean="0"/>
              <a:t>Relief from Royalty Method </a:t>
            </a:r>
            <a:br>
              <a:rPr lang="en-US" sz="2500" dirty="0" smtClean="0"/>
            </a:br>
            <a:r>
              <a:rPr lang="en-US" sz="2500" dirty="0" smtClean="0"/>
              <a:t>(Brand, Technology, Software, Know-how)</a:t>
            </a:r>
          </a:p>
          <a:p>
            <a:endParaRPr lang="en-US" sz="1500" dirty="0" smtClean="0"/>
          </a:p>
          <a:p>
            <a:pPr algn="just"/>
            <a:r>
              <a:rPr lang="en-US" sz="2000" dirty="0" smtClean="0"/>
              <a:t>A variant of the income approach – the premise is the assumption that an owner/operator of a company would be compelled to pay the rightful owner of the intangible asset (such as a trade name) if the owner did not have the legal right to utilize the subject intellectual property</a:t>
            </a:r>
          </a:p>
          <a:p>
            <a:pPr algn="just"/>
            <a:r>
              <a:rPr lang="en-US" sz="2000" dirty="0" smtClean="0"/>
              <a:t>The ownership of a trade name relieved a company from making such payments (royalties), the financial performance of the asset is enhanced to the extent that these royalties are avoided.  The royalty is typically expressed as a percentage of revenues.</a:t>
            </a:r>
          </a:p>
          <a:p>
            <a:pPr algn="just"/>
            <a:r>
              <a:rPr lang="en-US" sz="2000" dirty="0" smtClean="0"/>
              <a:t>Relies on 2 general inputs – the royalty rate and revenue forecast</a:t>
            </a:r>
          </a:p>
          <a:p>
            <a:pPr algn="just"/>
            <a:r>
              <a:rPr lang="en-US" sz="2000" dirty="0" smtClean="0"/>
              <a:t>The RFR method equates the value of the intangible to the present value of the property’s earnings that represents the pretax royalty that may have been paid for using the trade name or technology</a:t>
            </a:r>
          </a:p>
          <a:p>
            <a:pPr algn="just"/>
            <a:endParaRPr lang="en-US" sz="2000" dirty="0" smtClean="0"/>
          </a:p>
          <a:p>
            <a:pPr algn="just"/>
            <a:endParaRPr lang="en-US" sz="2000" dirty="0"/>
          </a:p>
          <a:p>
            <a:endParaRPr lang="en-US" sz="1500" dirty="0"/>
          </a:p>
          <a:p>
            <a:pPr lvl="1"/>
            <a:endParaRPr lang="en-US" sz="1500" dirty="0" smtClean="0"/>
          </a:p>
          <a:p>
            <a:pPr lvl="1"/>
            <a:endParaRPr lang="en-US" sz="1500" dirty="0" smtClean="0"/>
          </a:p>
          <a:p>
            <a:pPr lvl="1"/>
            <a:endParaRPr lang="en-US" sz="1500" dirty="0"/>
          </a:p>
        </p:txBody>
      </p:sp>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F95E083E-B418-49B9-B719-3297FDAE937D}" type="slidenum">
              <a:rPr lang="en-US" smtClean="0"/>
              <a:pPr/>
              <a:t>13</a:t>
            </a:fld>
            <a:endParaRPr lang="en-US" dirty="0"/>
          </a:p>
        </p:txBody>
      </p:sp>
    </p:spTree>
    <p:extLst>
      <p:ext uri="{BB962C8B-B14F-4D97-AF65-F5344CB8AC3E}">
        <p14:creationId xmlns:p14="http://schemas.microsoft.com/office/powerpoint/2010/main" val="4043602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0932"/>
            <a:ext cx="10972800" cy="1143000"/>
          </a:xfrm>
        </p:spPr>
        <p:txBody>
          <a:bodyPr>
            <a:normAutofit/>
          </a:bodyPr>
          <a:lstStyle/>
          <a:p>
            <a:r>
              <a:rPr lang="en-US" sz="4400" dirty="0"/>
              <a:t>Intangible Asset Valuation Methods</a:t>
            </a:r>
          </a:p>
        </p:txBody>
      </p:sp>
      <p:sp>
        <p:nvSpPr>
          <p:cNvPr id="3" name="Content Placeholder 2"/>
          <p:cNvSpPr>
            <a:spLocks noGrp="1"/>
          </p:cNvSpPr>
          <p:nvPr>
            <p:ph idx="1"/>
          </p:nvPr>
        </p:nvSpPr>
        <p:spPr>
          <a:xfrm>
            <a:off x="609600" y="1453934"/>
            <a:ext cx="10972800" cy="5123330"/>
          </a:xfrm>
        </p:spPr>
        <p:txBody>
          <a:bodyPr>
            <a:normAutofit fontScale="25000" lnSpcReduction="20000"/>
          </a:bodyPr>
          <a:lstStyle/>
          <a:p>
            <a:pPr marL="0" indent="0">
              <a:buNone/>
            </a:pPr>
            <a:r>
              <a:rPr lang="en-US" sz="10000" dirty="0">
                <a:latin typeface="+mj-lt"/>
              </a:rPr>
              <a:t>Excess Earnings </a:t>
            </a:r>
            <a:r>
              <a:rPr lang="en-US" sz="10000" dirty="0" smtClean="0">
                <a:latin typeface="+mj-lt"/>
              </a:rPr>
              <a:t>Method </a:t>
            </a:r>
            <a:br>
              <a:rPr lang="en-US" sz="10000" dirty="0" smtClean="0">
                <a:latin typeface="+mj-lt"/>
              </a:rPr>
            </a:br>
            <a:r>
              <a:rPr lang="en-US" sz="10000" dirty="0" smtClean="0">
                <a:latin typeface="+mj-lt"/>
              </a:rPr>
              <a:t>(Customer Relationships, IPR&amp;D, Technology, Licenses, Backlog etc.)</a:t>
            </a:r>
          </a:p>
          <a:p>
            <a:pPr marL="0" indent="0">
              <a:buNone/>
            </a:pPr>
            <a:endParaRPr lang="en-US" sz="2000" dirty="0" smtClean="0">
              <a:latin typeface="+mj-lt"/>
            </a:endParaRPr>
          </a:p>
          <a:p>
            <a:r>
              <a:rPr lang="en-US" sz="7200" dirty="0" smtClean="0"/>
              <a:t>Method used </a:t>
            </a:r>
            <a:r>
              <a:rPr lang="en-US" sz="7200" dirty="0"/>
              <a:t>to identify income attributable to intangibles as a residual to remove income to tangible real and personal property</a:t>
            </a:r>
          </a:p>
          <a:p>
            <a:endParaRPr lang="en-US" sz="7200" dirty="0" smtClean="0"/>
          </a:p>
          <a:p>
            <a:r>
              <a:rPr lang="en-US" sz="7200" dirty="0" smtClean="0"/>
              <a:t>This method is based on the “excess” cash flow or earnings available after a percentage return on the value of the net tangible assets used in a property has been subtracted. This residual amount of cash flow is capitalized at a rate of return for intangible assets of the property  to derive the intangible asset value.  </a:t>
            </a:r>
          </a:p>
          <a:p>
            <a:endParaRPr lang="en-US" sz="7200" dirty="0" smtClean="0"/>
          </a:p>
          <a:p>
            <a:r>
              <a:rPr lang="en-US" sz="7200" dirty="0" smtClean="0"/>
              <a:t>Under </a:t>
            </a:r>
            <a:r>
              <a:rPr lang="en-US" sz="7200" dirty="0"/>
              <a:t>the excess earnings method, the market value of net tangible assets is multiplied by a rate of return appropriate to these assets to calculate earnings attributable to tangible assets. Then this earnings figure is deducted from total earnings to calculate an earnings figure attributable to intangible assets. Then these "intangible" earnings are divided by a capitalization rate for intangibles to calculate an estimated value for the intangibles. </a:t>
            </a:r>
            <a:endParaRPr lang="en-US" sz="7200" dirty="0" smtClean="0"/>
          </a:p>
          <a:p>
            <a:pPr algn="just"/>
            <a:endParaRPr lang="en-US" sz="7200" dirty="0" smtClean="0"/>
          </a:p>
          <a:p>
            <a:pPr algn="just"/>
            <a:r>
              <a:rPr lang="en-US" sz="7200" dirty="0" smtClean="0"/>
              <a:t>Contributory </a:t>
            </a:r>
            <a:r>
              <a:rPr lang="en-US" sz="7200" dirty="0"/>
              <a:t>assets may include net working capital, fixed assets, </a:t>
            </a:r>
            <a:r>
              <a:rPr lang="en-US" sz="7200" dirty="0" smtClean="0"/>
              <a:t>assembled </a:t>
            </a:r>
            <a:r>
              <a:rPr lang="en-US" sz="7200" dirty="0"/>
              <a:t>workforce, </a:t>
            </a:r>
            <a:r>
              <a:rPr lang="en-US" sz="7200" dirty="0" smtClean="0"/>
              <a:t>technology, and </a:t>
            </a:r>
            <a:r>
              <a:rPr lang="en-US" sz="7200" dirty="0"/>
              <a:t>trade name</a:t>
            </a:r>
          </a:p>
          <a:p>
            <a:pPr marL="0" indent="0">
              <a:buNone/>
            </a:pPr>
            <a:endParaRPr lang="en-US" sz="2000" dirty="0" smtClean="0">
              <a:latin typeface="+mj-lt"/>
            </a:endParaRPr>
          </a:p>
          <a:p>
            <a:pPr marL="0" indent="0">
              <a:buNone/>
            </a:pPr>
            <a:endParaRPr lang="en-US" sz="2000" dirty="0" smtClean="0">
              <a:latin typeface="+mj-lt"/>
            </a:endParaRPr>
          </a:p>
          <a:p>
            <a:pPr marL="0" indent="0">
              <a:buNone/>
            </a:pPr>
            <a:endParaRPr lang="en-US" sz="7600" dirty="0" smtClean="0">
              <a:latin typeface="+mj-lt"/>
            </a:endParaRPr>
          </a:p>
          <a:p>
            <a:pPr marL="0" indent="0">
              <a:buNone/>
            </a:pPr>
            <a:r>
              <a:rPr lang="en-US" sz="7600" dirty="0"/>
              <a:t> </a:t>
            </a:r>
          </a:p>
          <a:p>
            <a:endParaRPr lang="en-US" sz="7600" dirty="0"/>
          </a:p>
          <a:p>
            <a:endParaRPr lang="en-US" sz="7600" dirty="0"/>
          </a:p>
          <a:p>
            <a:pPr lvl="1"/>
            <a:endParaRPr lang="en-US" sz="7600" dirty="0"/>
          </a:p>
          <a:p>
            <a:pPr marL="457200" lvl="1" indent="0">
              <a:buNone/>
            </a:pPr>
            <a:endParaRPr lang="en-US" sz="7600" dirty="0"/>
          </a:p>
          <a:p>
            <a:endParaRPr lang="en-US" sz="7600" dirty="0"/>
          </a:p>
        </p:txBody>
      </p:sp>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F95E083E-B418-49B9-B719-3297FDAE937D}" type="slidenum">
              <a:rPr lang="en-US" smtClean="0"/>
              <a:pPr/>
              <a:t>14</a:t>
            </a:fld>
            <a:endParaRPr lang="en-US" dirty="0"/>
          </a:p>
        </p:txBody>
      </p:sp>
    </p:spTree>
    <p:extLst>
      <p:ext uri="{BB962C8B-B14F-4D97-AF65-F5344CB8AC3E}">
        <p14:creationId xmlns:p14="http://schemas.microsoft.com/office/powerpoint/2010/main" val="2906493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6069"/>
            <a:ext cx="10972800" cy="1143000"/>
          </a:xfrm>
        </p:spPr>
        <p:txBody>
          <a:bodyPr>
            <a:normAutofit/>
          </a:bodyPr>
          <a:lstStyle/>
          <a:p>
            <a:r>
              <a:rPr lang="en-US" sz="4400" dirty="0"/>
              <a:t>Intangible Asset Valuation Methods</a:t>
            </a:r>
          </a:p>
        </p:txBody>
      </p:sp>
      <p:sp>
        <p:nvSpPr>
          <p:cNvPr id="3" name="Content Placeholder 2"/>
          <p:cNvSpPr>
            <a:spLocks noGrp="1"/>
          </p:cNvSpPr>
          <p:nvPr>
            <p:ph idx="1"/>
          </p:nvPr>
        </p:nvSpPr>
        <p:spPr>
          <a:xfrm>
            <a:off x="609599" y="1600200"/>
            <a:ext cx="10611853" cy="4873752"/>
          </a:xfrm>
        </p:spPr>
        <p:txBody>
          <a:bodyPr>
            <a:normAutofit fontScale="32500" lnSpcReduction="20000"/>
          </a:bodyPr>
          <a:lstStyle/>
          <a:p>
            <a:pPr marL="0" indent="0">
              <a:buNone/>
            </a:pPr>
            <a:r>
              <a:rPr lang="en-US" sz="7700" dirty="0" smtClean="0"/>
              <a:t>With or Without </a:t>
            </a:r>
            <a:br>
              <a:rPr lang="en-US" sz="7700" dirty="0" smtClean="0"/>
            </a:br>
            <a:r>
              <a:rPr lang="en-US" sz="7700" dirty="0" smtClean="0"/>
              <a:t>(Non Compete and Offtake Agreements, Processes &amp; Technologies)</a:t>
            </a:r>
          </a:p>
          <a:p>
            <a:pPr marL="0" indent="0">
              <a:buNone/>
            </a:pPr>
            <a:endParaRPr lang="en-US" dirty="0" smtClean="0"/>
          </a:p>
          <a:p>
            <a:pPr marL="0" indent="0" algn="just">
              <a:buNone/>
            </a:pPr>
            <a:r>
              <a:rPr lang="en-US" sz="6200" dirty="0" smtClean="0"/>
              <a:t>Estimates </a:t>
            </a:r>
            <a:r>
              <a:rPr lang="en-US" sz="6200" dirty="0"/>
              <a:t>the fair </a:t>
            </a:r>
            <a:r>
              <a:rPr lang="en-US" sz="6200" dirty="0" smtClean="0"/>
              <a:t>market value </a:t>
            </a:r>
            <a:r>
              <a:rPr lang="en-US" sz="6200" dirty="0"/>
              <a:t>of an asset by comparing </a:t>
            </a:r>
            <a:r>
              <a:rPr lang="en-US" sz="6200" dirty="0" smtClean="0"/>
              <a:t>the </a:t>
            </a:r>
            <a:r>
              <a:rPr lang="en-US" sz="6200" dirty="0"/>
              <a:t>value of the business inclusive of the asset, to </a:t>
            </a:r>
            <a:r>
              <a:rPr lang="en-US" sz="6200" dirty="0" smtClean="0"/>
              <a:t>the </a:t>
            </a:r>
            <a:r>
              <a:rPr lang="en-US" sz="6200" dirty="0"/>
              <a:t>hypothetical value of the same business </a:t>
            </a:r>
            <a:r>
              <a:rPr lang="en-US" sz="6200" dirty="0" smtClean="0"/>
              <a:t>excluding </a:t>
            </a:r>
            <a:r>
              <a:rPr lang="en-US" sz="6200" dirty="0"/>
              <a:t>the </a:t>
            </a:r>
            <a:r>
              <a:rPr lang="en-US" sz="6200" dirty="0" smtClean="0"/>
              <a:t>asset. (i.e. with and without the appropriate cash flows.)</a:t>
            </a:r>
            <a:endParaRPr lang="en-US" sz="6200" dirty="0"/>
          </a:p>
          <a:p>
            <a:endParaRPr lang="en-US" sz="4200" dirty="0" smtClean="0"/>
          </a:p>
          <a:p>
            <a:pPr algn="just"/>
            <a:r>
              <a:rPr lang="en-US" sz="5200" dirty="0" smtClean="0"/>
              <a:t>In </a:t>
            </a:r>
            <a:r>
              <a:rPr lang="en-US" sz="5200" dirty="0"/>
              <a:t>order to calculate the value of </a:t>
            </a:r>
            <a:r>
              <a:rPr lang="en-US" sz="5200" dirty="0" smtClean="0"/>
              <a:t>an Offtake Agreement or contract, </a:t>
            </a:r>
            <a:r>
              <a:rPr lang="en-US" sz="5200" dirty="0"/>
              <a:t>the </a:t>
            </a:r>
            <a:r>
              <a:rPr lang="en-US" sz="5200" dirty="0" smtClean="0"/>
              <a:t>Property is appraised under </a:t>
            </a:r>
            <a:r>
              <a:rPr lang="en-US" sz="5200" dirty="0"/>
              <a:t>two separate conditions.  First a DCF analysis </a:t>
            </a:r>
            <a:r>
              <a:rPr lang="en-US" sz="5200" dirty="0" smtClean="0"/>
              <a:t>is calculated </a:t>
            </a:r>
            <a:r>
              <a:rPr lang="en-US" sz="5200" dirty="0"/>
              <a:t>to estimate a market value under </a:t>
            </a:r>
            <a:r>
              <a:rPr lang="en-US" sz="5200" dirty="0" smtClean="0"/>
              <a:t>“Contract Conditions</a:t>
            </a:r>
            <a:r>
              <a:rPr lang="en-US" sz="5200" dirty="0"/>
              <a:t>.”  A second DCF analysis </a:t>
            </a:r>
            <a:r>
              <a:rPr lang="en-US" sz="5200" dirty="0" smtClean="0"/>
              <a:t>is then </a:t>
            </a:r>
            <a:r>
              <a:rPr lang="en-US" sz="5200" dirty="0"/>
              <a:t>calculated to analyze the </a:t>
            </a:r>
            <a:r>
              <a:rPr lang="en-US" sz="5200" dirty="0" smtClean="0"/>
              <a:t>Property under </a:t>
            </a:r>
            <a:r>
              <a:rPr lang="en-US" sz="5200" dirty="0"/>
              <a:t>“market conditions.”  The latter analysis </a:t>
            </a:r>
            <a:r>
              <a:rPr lang="en-US" sz="5200" dirty="0" smtClean="0"/>
              <a:t>utilizes </a:t>
            </a:r>
            <a:r>
              <a:rPr lang="en-US" sz="5200" dirty="0"/>
              <a:t>current market pricing to determine a market value that investors would be willing to pay for the </a:t>
            </a:r>
            <a:r>
              <a:rPr lang="en-US" sz="5200" dirty="0" smtClean="0"/>
              <a:t>Property if </a:t>
            </a:r>
            <a:r>
              <a:rPr lang="en-US" sz="5200" dirty="0"/>
              <a:t>no </a:t>
            </a:r>
            <a:r>
              <a:rPr lang="en-US" sz="5200" dirty="0" smtClean="0"/>
              <a:t>contract existed.  </a:t>
            </a:r>
            <a:r>
              <a:rPr lang="en-US" sz="5200" dirty="0"/>
              <a:t>The difference between the </a:t>
            </a:r>
            <a:r>
              <a:rPr lang="en-US" sz="5200" dirty="0" smtClean="0"/>
              <a:t>Contract scenario </a:t>
            </a:r>
            <a:r>
              <a:rPr lang="en-US" sz="5200" dirty="0"/>
              <a:t>value and the market scenario value </a:t>
            </a:r>
            <a:r>
              <a:rPr lang="en-US" sz="5200" dirty="0" smtClean="0"/>
              <a:t>estimates the </a:t>
            </a:r>
            <a:r>
              <a:rPr lang="en-US" sz="5200" dirty="0"/>
              <a:t>intangible </a:t>
            </a:r>
            <a:r>
              <a:rPr lang="en-US" sz="5200" dirty="0" smtClean="0"/>
              <a:t>contract value</a:t>
            </a:r>
            <a:endParaRPr lang="en-US" sz="5200" dirty="0"/>
          </a:p>
          <a:p>
            <a:pPr algn="just"/>
            <a:endParaRPr lang="en-US" sz="5200" dirty="0"/>
          </a:p>
          <a:p>
            <a:pPr algn="just"/>
            <a:r>
              <a:rPr lang="en-US" sz="5200" dirty="0" smtClean="0"/>
              <a:t>The “Contract Scenario</a:t>
            </a:r>
            <a:r>
              <a:rPr lang="en-US" sz="5200" dirty="0"/>
              <a:t>” </a:t>
            </a:r>
            <a:r>
              <a:rPr lang="en-US" sz="5200" dirty="0" smtClean="0"/>
              <a:t>utilizes </a:t>
            </a:r>
            <a:r>
              <a:rPr lang="en-US" sz="5200" dirty="0"/>
              <a:t>a holding period that </a:t>
            </a:r>
            <a:r>
              <a:rPr lang="en-US" sz="5200" dirty="0" smtClean="0"/>
              <a:t>is consistent </a:t>
            </a:r>
            <a:r>
              <a:rPr lang="en-US" sz="5200" dirty="0"/>
              <a:t>of the contract </a:t>
            </a:r>
            <a:r>
              <a:rPr lang="en-US" sz="5200" dirty="0" smtClean="0"/>
              <a:t>terms.  </a:t>
            </a:r>
            <a:r>
              <a:rPr lang="en-US" sz="5200" dirty="0"/>
              <a:t>Our “market scenario” analysis </a:t>
            </a:r>
            <a:r>
              <a:rPr lang="en-US" sz="5200" dirty="0" smtClean="0"/>
              <a:t>utilizes </a:t>
            </a:r>
            <a:r>
              <a:rPr lang="en-US" sz="5200" dirty="0"/>
              <a:t>the same time frame for comparative purposes, but uses current market electricity </a:t>
            </a:r>
            <a:r>
              <a:rPr lang="en-US" sz="5200" dirty="0" smtClean="0"/>
              <a:t>or rental rates</a:t>
            </a:r>
            <a:r>
              <a:rPr lang="en-US" sz="5200" dirty="0"/>
              <a:t>, revenues, and expenses for the entire </a:t>
            </a:r>
            <a:r>
              <a:rPr lang="en-US" sz="5200" dirty="0" smtClean="0"/>
              <a:t>period </a:t>
            </a:r>
            <a:r>
              <a:rPr lang="en-US" sz="5200" dirty="0"/>
              <a:t> </a:t>
            </a:r>
          </a:p>
          <a:p>
            <a:endParaRPr lang="en-US" dirty="0"/>
          </a:p>
        </p:txBody>
      </p:sp>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F95E083E-B418-49B9-B719-3297FDAE937D}" type="slidenum">
              <a:rPr lang="en-US" smtClean="0"/>
              <a:pPr/>
              <a:t>15</a:t>
            </a:fld>
            <a:endParaRPr lang="en-US" dirty="0"/>
          </a:p>
        </p:txBody>
      </p:sp>
    </p:spTree>
    <p:extLst>
      <p:ext uri="{BB962C8B-B14F-4D97-AF65-F5344CB8AC3E}">
        <p14:creationId xmlns:p14="http://schemas.microsoft.com/office/powerpoint/2010/main" val="1437817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64509"/>
            <a:ext cx="10972800" cy="5001409"/>
          </a:xfrm>
        </p:spPr>
        <p:txBody>
          <a:bodyPr>
            <a:normAutofit/>
          </a:bodyPr>
          <a:lstStyle/>
          <a:p>
            <a:pPr marL="0" indent="0" algn="just">
              <a:buNone/>
            </a:pPr>
            <a:r>
              <a:rPr lang="en-US" sz="2500" dirty="0"/>
              <a:t>Cost Approach </a:t>
            </a:r>
            <a:endParaRPr lang="en-US" sz="2500" dirty="0" smtClean="0"/>
          </a:p>
          <a:p>
            <a:pPr marL="0" indent="0" algn="just">
              <a:buNone/>
            </a:pPr>
            <a:r>
              <a:rPr lang="en-US" sz="2500" dirty="0" smtClean="0"/>
              <a:t>(Licenses &amp; </a:t>
            </a:r>
            <a:r>
              <a:rPr lang="en-US" sz="2500" dirty="0"/>
              <a:t>Permits, </a:t>
            </a:r>
            <a:r>
              <a:rPr lang="en-US" sz="2500" dirty="0" smtClean="0"/>
              <a:t>Certifications</a:t>
            </a:r>
            <a:r>
              <a:rPr lang="en-US" sz="2500" dirty="0"/>
              <a:t>, </a:t>
            </a:r>
            <a:r>
              <a:rPr lang="en-US" sz="2500" dirty="0" smtClean="0"/>
              <a:t>Software</a:t>
            </a:r>
            <a:r>
              <a:rPr lang="en-US" sz="2500" dirty="0"/>
              <a:t>, </a:t>
            </a:r>
            <a:r>
              <a:rPr lang="en-US" sz="2500" dirty="0" smtClean="0"/>
              <a:t>Workforce)</a:t>
            </a:r>
          </a:p>
          <a:p>
            <a:pPr marL="0" indent="0">
              <a:buNone/>
            </a:pPr>
            <a:endParaRPr lang="en-US" sz="2700" dirty="0"/>
          </a:p>
          <a:p>
            <a:pPr algn="just"/>
            <a:r>
              <a:rPr lang="en-US" sz="2000" dirty="0" smtClean="0"/>
              <a:t>Estimates </a:t>
            </a:r>
            <a:r>
              <a:rPr lang="en-US" sz="2000" dirty="0"/>
              <a:t>the fair </a:t>
            </a:r>
            <a:r>
              <a:rPr lang="en-US" sz="2000" dirty="0" smtClean="0"/>
              <a:t>market value </a:t>
            </a:r>
            <a:r>
              <a:rPr lang="en-US" sz="2000" dirty="0"/>
              <a:t>of an asset by approximating </a:t>
            </a:r>
            <a:r>
              <a:rPr lang="en-US" sz="2000" dirty="0" smtClean="0"/>
              <a:t>its depreciated </a:t>
            </a:r>
            <a:r>
              <a:rPr lang="en-US" sz="2000" dirty="0"/>
              <a:t>replacement cost, which would </a:t>
            </a:r>
            <a:r>
              <a:rPr lang="en-US" sz="2000" dirty="0" smtClean="0"/>
              <a:t>include </a:t>
            </a:r>
            <a:r>
              <a:rPr lang="en-US" sz="2000" dirty="0"/>
              <a:t>all costs necessary to construct a similar </a:t>
            </a:r>
            <a:r>
              <a:rPr lang="en-US" sz="2000" dirty="0" smtClean="0"/>
              <a:t>intangible asset </a:t>
            </a:r>
            <a:r>
              <a:rPr lang="en-US" sz="2000" dirty="0"/>
              <a:t>of equivalent utility at prices applicable at the </a:t>
            </a:r>
            <a:r>
              <a:rPr lang="en-US" sz="2000" dirty="0" smtClean="0"/>
              <a:t>time </a:t>
            </a:r>
            <a:r>
              <a:rPr lang="en-US" sz="2000" dirty="0"/>
              <a:t>of </a:t>
            </a:r>
            <a:r>
              <a:rPr lang="en-US" sz="2000" dirty="0" smtClean="0"/>
              <a:t>reconstruction </a:t>
            </a:r>
            <a:endParaRPr lang="en-US" sz="2000" dirty="0"/>
          </a:p>
          <a:p>
            <a:pPr algn="just"/>
            <a:endParaRPr lang="en-US" sz="2000" dirty="0"/>
          </a:p>
          <a:p>
            <a:pPr algn="just"/>
            <a:r>
              <a:rPr lang="en-US" sz="2000" dirty="0"/>
              <a:t>The cost approach is based on the premise that a </a:t>
            </a:r>
            <a:r>
              <a:rPr lang="en-US" sz="2000" dirty="0" smtClean="0"/>
              <a:t>prudent third-party </a:t>
            </a:r>
            <a:r>
              <a:rPr lang="en-US" sz="2000" dirty="0"/>
              <a:t>purchaser would pay no more for </a:t>
            </a:r>
            <a:r>
              <a:rPr lang="en-US" sz="2000" dirty="0" smtClean="0"/>
              <a:t>an </a:t>
            </a:r>
            <a:r>
              <a:rPr lang="en-US" sz="2000" dirty="0"/>
              <a:t>asset than its replacement </a:t>
            </a:r>
            <a:r>
              <a:rPr lang="en-US" sz="2000" dirty="0" smtClean="0"/>
              <a:t>cost </a:t>
            </a:r>
            <a:endParaRPr lang="en-US" sz="2000" dirty="0"/>
          </a:p>
          <a:p>
            <a:endParaRPr lang="en-US" b="1" dirty="0"/>
          </a:p>
        </p:txBody>
      </p:sp>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F95E083E-B418-49B9-B719-3297FDAE937D}" type="slidenum">
              <a:rPr lang="en-US" smtClean="0"/>
              <a:pPr/>
              <a:t>16</a:t>
            </a:fld>
            <a:endParaRPr lang="en-US" dirty="0"/>
          </a:p>
        </p:txBody>
      </p:sp>
      <p:sp>
        <p:nvSpPr>
          <p:cNvPr id="5" name="Title 1"/>
          <p:cNvSpPr>
            <a:spLocks noGrp="1"/>
          </p:cNvSpPr>
          <p:nvPr>
            <p:ph type="title"/>
          </p:nvPr>
        </p:nvSpPr>
        <p:spPr>
          <a:xfrm>
            <a:off x="537411" y="215963"/>
            <a:ext cx="10972800" cy="1143000"/>
          </a:xfrm>
        </p:spPr>
        <p:txBody>
          <a:bodyPr>
            <a:normAutofit/>
          </a:bodyPr>
          <a:lstStyle/>
          <a:p>
            <a:r>
              <a:rPr lang="en-US" sz="4400" dirty="0"/>
              <a:t>Intangible Asset Valuation Methods</a:t>
            </a:r>
          </a:p>
        </p:txBody>
      </p:sp>
    </p:spTree>
    <p:extLst>
      <p:ext uri="{BB962C8B-B14F-4D97-AF65-F5344CB8AC3E}">
        <p14:creationId xmlns:p14="http://schemas.microsoft.com/office/powerpoint/2010/main" val="4090475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6069"/>
            <a:ext cx="10972800" cy="1143000"/>
          </a:xfrm>
        </p:spPr>
        <p:txBody>
          <a:bodyPr>
            <a:normAutofit/>
          </a:bodyPr>
          <a:lstStyle/>
          <a:p>
            <a:r>
              <a:rPr lang="en-US" sz="4400" dirty="0"/>
              <a:t>Intangible Asset Valuation Methods</a:t>
            </a:r>
          </a:p>
        </p:txBody>
      </p:sp>
      <p:sp>
        <p:nvSpPr>
          <p:cNvPr id="3" name="Content Placeholder 2"/>
          <p:cNvSpPr>
            <a:spLocks noGrp="1"/>
          </p:cNvSpPr>
          <p:nvPr>
            <p:ph idx="1"/>
          </p:nvPr>
        </p:nvSpPr>
        <p:spPr/>
        <p:txBody>
          <a:bodyPr/>
          <a:lstStyle/>
          <a:p>
            <a:pPr marL="0" indent="0">
              <a:buNone/>
            </a:pPr>
            <a:r>
              <a:rPr lang="en-US" sz="2500" dirty="0" smtClean="0"/>
              <a:t>Greenfield Approach </a:t>
            </a:r>
            <a:br>
              <a:rPr lang="en-US" sz="2500" dirty="0" smtClean="0"/>
            </a:br>
            <a:r>
              <a:rPr lang="en-US" sz="2500" dirty="0" smtClean="0"/>
              <a:t>(Licenses &amp; Permits, Rights, Franchise Agreements)</a:t>
            </a:r>
          </a:p>
          <a:p>
            <a:pPr marL="0" indent="0">
              <a:buNone/>
            </a:pPr>
            <a:endParaRPr lang="en-US" sz="2000" dirty="0" smtClean="0"/>
          </a:p>
          <a:p>
            <a:pPr algn="just"/>
            <a:r>
              <a:rPr lang="en-US" sz="2000" dirty="0"/>
              <a:t>Estimates the value of the asset based on the </a:t>
            </a:r>
            <a:r>
              <a:rPr lang="en-US" sz="2000" dirty="0" smtClean="0"/>
              <a:t>discounted cash flows </a:t>
            </a:r>
            <a:r>
              <a:rPr lang="en-US" sz="2000" dirty="0"/>
              <a:t>of a </a:t>
            </a:r>
            <a:r>
              <a:rPr lang="en-US" sz="2000" dirty="0" smtClean="0"/>
              <a:t>start-up business with </a:t>
            </a:r>
            <a:r>
              <a:rPr lang="en-US" sz="2000" dirty="0"/>
              <a:t>no assets </a:t>
            </a:r>
            <a:r>
              <a:rPr lang="en-US" sz="2000" dirty="0" smtClean="0"/>
              <a:t>in place but </a:t>
            </a:r>
            <a:r>
              <a:rPr lang="en-US" sz="2000" dirty="0"/>
              <a:t>the subject </a:t>
            </a:r>
            <a:r>
              <a:rPr lang="en-US" sz="2000" dirty="0" smtClean="0"/>
              <a:t>intangible asset</a:t>
            </a:r>
          </a:p>
          <a:p>
            <a:r>
              <a:rPr lang="en-US" sz="2000" dirty="0" smtClean="0"/>
              <a:t>Key Inputs:</a:t>
            </a:r>
          </a:p>
          <a:p>
            <a:pPr lvl="1"/>
            <a:r>
              <a:rPr lang="en-US" sz="1600" dirty="0"/>
              <a:t>Start-up </a:t>
            </a:r>
            <a:r>
              <a:rPr lang="en-US" sz="1600" dirty="0" smtClean="0"/>
              <a:t>cash flow </a:t>
            </a:r>
            <a:r>
              <a:rPr lang="en-US" sz="1600" dirty="0"/>
              <a:t>forecast, including capital costs </a:t>
            </a:r>
          </a:p>
          <a:p>
            <a:pPr lvl="1"/>
            <a:r>
              <a:rPr lang="en-US" sz="1600" dirty="0"/>
              <a:t>Expected ramp-up period and pattern </a:t>
            </a:r>
          </a:p>
          <a:p>
            <a:pPr lvl="1"/>
            <a:r>
              <a:rPr lang="en-US" sz="1600" dirty="0" smtClean="0"/>
              <a:t>Start-up type </a:t>
            </a:r>
            <a:r>
              <a:rPr lang="en-US" sz="1600" dirty="0"/>
              <a:t>discount rate </a:t>
            </a:r>
          </a:p>
          <a:p>
            <a:pPr lvl="1"/>
            <a:endParaRPr lang="en-US" sz="1600" dirty="0" smtClean="0"/>
          </a:p>
          <a:p>
            <a:pPr marL="0" indent="0">
              <a:buNone/>
            </a:pPr>
            <a:r>
              <a:rPr lang="en-US" sz="1900" dirty="0" smtClean="0"/>
              <a:t>We have used this Greenfield method to value permits, approvals and development rights for a wind farm that was pre-construction</a:t>
            </a:r>
          </a:p>
        </p:txBody>
      </p:sp>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F95E083E-B418-49B9-B719-3297FDAE937D}" type="slidenum">
              <a:rPr lang="en-US" smtClean="0"/>
              <a:pPr/>
              <a:t>17</a:t>
            </a:fld>
            <a:endParaRPr lang="en-US" dirty="0"/>
          </a:p>
        </p:txBody>
      </p:sp>
    </p:spTree>
    <p:extLst>
      <p:ext uri="{BB962C8B-B14F-4D97-AF65-F5344CB8AC3E}">
        <p14:creationId xmlns:p14="http://schemas.microsoft.com/office/powerpoint/2010/main" val="2401645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Two Examples</a:t>
            </a:r>
            <a:endParaRPr lang="en-US" sz="4800" dirty="0"/>
          </a:p>
        </p:txBody>
      </p:sp>
      <p:sp>
        <p:nvSpPr>
          <p:cNvPr id="3" name="Content Placeholder 2"/>
          <p:cNvSpPr>
            <a:spLocks noGrp="1"/>
          </p:cNvSpPr>
          <p:nvPr>
            <p:ph sz="quarter" idx="1"/>
          </p:nvPr>
        </p:nvSpPr>
        <p:spPr/>
        <p:txBody>
          <a:bodyPr/>
          <a:lstStyle/>
          <a:p>
            <a:pPr algn="just"/>
            <a:r>
              <a:rPr lang="en-US" dirty="0" smtClean="0"/>
              <a:t>Power Plants</a:t>
            </a:r>
          </a:p>
          <a:p>
            <a:pPr algn="just"/>
            <a:r>
              <a:rPr lang="en-US" dirty="0" smtClean="0"/>
              <a:t>Hotels</a:t>
            </a:r>
          </a:p>
          <a:p>
            <a:pPr marL="0" indent="0" algn="just">
              <a:buNone/>
            </a:pPr>
            <a:endParaRPr lang="en-US" sz="2000" dirty="0"/>
          </a:p>
          <a:p>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18</a:t>
            </a:fld>
            <a:endParaRPr lang="en-US" dirty="0"/>
          </a:p>
        </p:txBody>
      </p:sp>
    </p:spTree>
    <p:extLst>
      <p:ext uri="{BB962C8B-B14F-4D97-AF65-F5344CB8AC3E}">
        <p14:creationId xmlns:p14="http://schemas.microsoft.com/office/powerpoint/2010/main" val="2702892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Example One, Power Plant</a:t>
            </a:r>
            <a:endParaRPr lang="en-US" sz="4800" dirty="0"/>
          </a:p>
        </p:txBody>
      </p:sp>
      <p:sp>
        <p:nvSpPr>
          <p:cNvPr id="3" name="Content Placeholder 2"/>
          <p:cNvSpPr>
            <a:spLocks noGrp="1"/>
          </p:cNvSpPr>
          <p:nvPr>
            <p:ph sz="quarter" idx="1"/>
          </p:nvPr>
        </p:nvSpPr>
        <p:spPr/>
        <p:txBody>
          <a:bodyPr/>
          <a:lstStyle/>
          <a:p>
            <a:pPr algn="just"/>
            <a:r>
              <a:rPr lang="en-US" sz="2000" dirty="0"/>
              <a:t>Historical Cost Data</a:t>
            </a:r>
          </a:p>
          <a:p>
            <a:pPr lvl="1" algn="just"/>
            <a:r>
              <a:rPr lang="en-US" sz="2000" dirty="0"/>
              <a:t>Section 1603 Cash Grant</a:t>
            </a:r>
          </a:p>
          <a:p>
            <a:pPr lvl="1" algn="just"/>
            <a:r>
              <a:rPr lang="en-US" sz="2000" dirty="0"/>
              <a:t>Investment Tax Credit</a:t>
            </a:r>
          </a:p>
          <a:p>
            <a:pPr algn="just"/>
            <a:r>
              <a:rPr lang="en-US" sz="2000" dirty="0"/>
              <a:t>Replacement Cost</a:t>
            </a:r>
          </a:p>
          <a:p>
            <a:pPr lvl="1" algn="just"/>
            <a:r>
              <a:rPr lang="en-US" sz="2000" dirty="0"/>
              <a:t>Data From U.S. Energy Information Administration</a:t>
            </a:r>
          </a:p>
          <a:p>
            <a:pPr algn="just"/>
            <a:r>
              <a:rPr lang="en-US" sz="2000" dirty="0"/>
              <a:t>Economic Obsolescence - a form of depreciation where the loss in value of a property is caused by factors external to the property. </a:t>
            </a:r>
          </a:p>
          <a:p>
            <a:pPr lvl="1" algn="just"/>
            <a:r>
              <a:rPr lang="en-US" sz="2000" dirty="0"/>
              <a:t>Competing with natural gas and coal</a:t>
            </a:r>
          </a:p>
          <a:p>
            <a:pPr lvl="1" algn="just"/>
            <a:r>
              <a:rPr lang="en-US" sz="2000" dirty="0"/>
              <a:t>30 percent cash back</a:t>
            </a:r>
          </a:p>
          <a:p>
            <a:pPr lvl="1" algn="just"/>
            <a:r>
              <a:rPr lang="en-US" sz="2000" dirty="0"/>
              <a:t>Exception – Lucrative Power Purchase Agreement</a:t>
            </a:r>
          </a:p>
          <a:p>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19</a:t>
            </a:fld>
            <a:endParaRPr lang="en-US" dirty="0"/>
          </a:p>
        </p:txBody>
      </p:sp>
    </p:spTree>
    <p:extLst>
      <p:ext uri="{BB962C8B-B14F-4D97-AF65-F5344CB8AC3E}">
        <p14:creationId xmlns:p14="http://schemas.microsoft.com/office/powerpoint/2010/main" val="3518156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Mark Pomykacz, </a:t>
            </a:r>
            <a:r>
              <a:rPr lang="en-US" altLang="en-US" sz="3600" dirty="0"/>
              <a:t>MAI, MRICS</a:t>
            </a:r>
            <a:endParaRPr lang="en-US" sz="3600" dirty="0"/>
          </a:p>
        </p:txBody>
      </p:sp>
      <p:sp>
        <p:nvSpPr>
          <p:cNvPr id="3" name="Content Placeholder 2"/>
          <p:cNvSpPr>
            <a:spLocks noGrp="1"/>
          </p:cNvSpPr>
          <p:nvPr>
            <p:ph sz="quarter" idx="1"/>
          </p:nvPr>
        </p:nvSpPr>
        <p:spPr>
          <a:xfrm>
            <a:off x="609600" y="1600200"/>
            <a:ext cx="10934700" cy="4873752"/>
          </a:xfrm>
        </p:spPr>
        <p:txBody>
          <a:bodyPr>
            <a:normAutofit lnSpcReduction="10000"/>
          </a:bodyPr>
          <a:lstStyle/>
          <a:p>
            <a:pPr>
              <a:lnSpc>
                <a:spcPct val="90000"/>
              </a:lnSpc>
              <a:spcBef>
                <a:spcPct val="20000"/>
              </a:spcBef>
              <a:buFontTx/>
              <a:buChar char="•"/>
            </a:pPr>
            <a:r>
              <a:rPr lang="en-US" altLang="en-US" sz="2200" dirty="0">
                <a:cs typeface="Times New Roman" pitchFamily="18" charset="0"/>
              </a:rPr>
              <a:t>Managing Partner – </a:t>
            </a:r>
            <a:r>
              <a:rPr lang="en-US" altLang="en-US" sz="2200" spc="150" dirty="0">
                <a:solidFill>
                  <a:schemeClr val="accent2">
                    <a:lumMod val="50000"/>
                  </a:schemeClr>
                </a:solidFill>
                <a:latin typeface="Arial Narrow" panose="020B0606020202030204" pitchFamily="34" charset="0"/>
                <a:cs typeface="Times New Roman" pitchFamily="18" charset="0"/>
              </a:rPr>
              <a:t>Federal Appraisal &amp; Consulting, </a:t>
            </a:r>
            <a:r>
              <a:rPr lang="en-US" altLang="en-US" sz="1800" spc="150" dirty="0" smtClean="0">
                <a:solidFill>
                  <a:schemeClr val="accent2">
                    <a:lumMod val="50000"/>
                  </a:schemeClr>
                </a:solidFill>
                <a:latin typeface="Arial Narrow" panose="020B0606020202030204" pitchFamily="34" charset="0"/>
                <a:cs typeface="Times New Roman" pitchFamily="18" charset="0"/>
              </a:rPr>
              <a:t>LLC</a:t>
            </a:r>
          </a:p>
          <a:p>
            <a:pPr lvl="1">
              <a:lnSpc>
                <a:spcPct val="90000"/>
              </a:lnSpc>
              <a:buFontTx/>
              <a:buChar char="•"/>
            </a:pPr>
            <a:r>
              <a:rPr lang="en-US" altLang="en-US" sz="2000" dirty="0"/>
              <a:t>Provides real </a:t>
            </a:r>
            <a:r>
              <a:rPr lang="en-US" altLang="en-US" sz="2000" dirty="0" smtClean="0"/>
              <a:t>estate, business, and personal property appraisal, </a:t>
            </a:r>
            <a:r>
              <a:rPr lang="en-US" altLang="en-US" sz="2000" dirty="0"/>
              <a:t>nationally and internationally, concerning conventional and </a:t>
            </a:r>
            <a:r>
              <a:rPr lang="en-US" altLang="en-US" sz="2000" dirty="0" smtClean="0"/>
              <a:t>complex </a:t>
            </a:r>
            <a:r>
              <a:rPr lang="en-US" altLang="en-US" sz="2000" dirty="0"/>
              <a:t>appraisal issues.</a:t>
            </a:r>
            <a:endParaRPr lang="en-US" altLang="en-US" sz="1900" dirty="0">
              <a:cs typeface="Times New Roman" pitchFamily="18" charset="0"/>
            </a:endParaRPr>
          </a:p>
          <a:p>
            <a:pPr>
              <a:lnSpc>
                <a:spcPct val="90000"/>
              </a:lnSpc>
              <a:spcBef>
                <a:spcPct val="20000"/>
              </a:spcBef>
              <a:buFontTx/>
              <a:buChar char="•"/>
            </a:pPr>
            <a:r>
              <a:rPr lang="en-US" altLang="en-US" sz="2200" dirty="0" smtClean="0">
                <a:cs typeface="Times New Roman" pitchFamily="18" charset="0"/>
              </a:rPr>
              <a:t>29 </a:t>
            </a:r>
            <a:r>
              <a:rPr lang="en-US" altLang="en-US" sz="2200" dirty="0">
                <a:cs typeface="Times New Roman" pitchFamily="18" charset="0"/>
              </a:rPr>
              <a:t>years appraising</a:t>
            </a:r>
          </a:p>
          <a:p>
            <a:pPr>
              <a:lnSpc>
                <a:spcPct val="90000"/>
              </a:lnSpc>
              <a:spcBef>
                <a:spcPct val="20000"/>
              </a:spcBef>
              <a:buFontTx/>
              <a:buChar char="•"/>
            </a:pPr>
            <a:r>
              <a:rPr lang="en-US" altLang="en-US" sz="2200" dirty="0" smtClean="0">
                <a:cs typeface="Times New Roman" pitchFamily="18" charset="0"/>
              </a:rPr>
              <a:t>Appraisal </a:t>
            </a:r>
            <a:r>
              <a:rPr lang="en-US" altLang="en-US" sz="2200" dirty="0">
                <a:cs typeface="Times New Roman" pitchFamily="18" charset="0"/>
              </a:rPr>
              <a:t>Specialties = Special Properties</a:t>
            </a:r>
          </a:p>
          <a:p>
            <a:pPr lvl="1">
              <a:lnSpc>
                <a:spcPct val="90000"/>
              </a:lnSpc>
              <a:buFontTx/>
              <a:buChar char="–"/>
            </a:pPr>
            <a:r>
              <a:rPr lang="en-US" altLang="en-US" sz="2000" dirty="0">
                <a:cs typeface="Times New Roman" pitchFamily="18" charset="0"/>
              </a:rPr>
              <a:t>Power </a:t>
            </a:r>
            <a:r>
              <a:rPr lang="en-US" altLang="en-US" sz="2000" dirty="0" smtClean="0">
                <a:cs typeface="Times New Roman" pitchFamily="18" charset="0"/>
              </a:rPr>
              <a:t>Plants and Fuel </a:t>
            </a:r>
            <a:r>
              <a:rPr lang="en-US" altLang="en-US" sz="2000" dirty="0">
                <a:cs typeface="Times New Roman" pitchFamily="18" charset="0"/>
              </a:rPr>
              <a:t>Refineries</a:t>
            </a:r>
          </a:p>
          <a:p>
            <a:pPr lvl="1">
              <a:lnSpc>
                <a:spcPct val="90000"/>
              </a:lnSpc>
              <a:buFontTx/>
              <a:buChar char="–"/>
            </a:pPr>
            <a:r>
              <a:rPr lang="en-US" altLang="en-US" sz="2000" dirty="0">
                <a:cs typeface="Times New Roman" pitchFamily="18" charset="0"/>
              </a:rPr>
              <a:t>Transmission Systems</a:t>
            </a:r>
          </a:p>
          <a:p>
            <a:pPr lvl="1">
              <a:lnSpc>
                <a:spcPct val="90000"/>
              </a:lnSpc>
              <a:buFontTx/>
              <a:buChar char="–"/>
            </a:pPr>
            <a:r>
              <a:rPr lang="en-US" altLang="en-US" sz="2000" dirty="0">
                <a:cs typeface="Times New Roman" pitchFamily="18" charset="0"/>
              </a:rPr>
              <a:t>Water </a:t>
            </a:r>
            <a:r>
              <a:rPr lang="en-US" altLang="en-US" sz="2000" dirty="0" smtClean="0">
                <a:cs typeface="Times New Roman" pitchFamily="18" charset="0"/>
              </a:rPr>
              <a:t>Companies, Rail Roads, Telecommunications</a:t>
            </a:r>
          </a:p>
          <a:p>
            <a:pPr lvl="1">
              <a:lnSpc>
                <a:spcPct val="90000"/>
              </a:lnSpc>
              <a:buFontTx/>
              <a:buChar char="–"/>
            </a:pPr>
            <a:r>
              <a:rPr lang="en-US" altLang="en-US" dirty="0" smtClean="0"/>
              <a:t>Investor Reporting, SEC Reporting </a:t>
            </a:r>
          </a:p>
          <a:p>
            <a:pPr lvl="1">
              <a:lnSpc>
                <a:spcPct val="90000"/>
              </a:lnSpc>
              <a:buFontTx/>
              <a:buChar char="–"/>
            </a:pPr>
            <a:r>
              <a:rPr lang="en-US" altLang="en-US" dirty="0" smtClean="0"/>
              <a:t>Accounting</a:t>
            </a:r>
            <a:r>
              <a:rPr lang="en-US" altLang="en-US" dirty="0"/>
              <a:t>, Tax (i.e. Property </a:t>
            </a:r>
            <a:r>
              <a:rPr lang="en-US" altLang="en-US" dirty="0" smtClean="0"/>
              <a:t>Tax, IRS reporting) </a:t>
            </a:r>
            <a:r>
              <a:rPr lang="en-US" altLang="en-US" dirty="0"/>
              <a:t>or </a:t>
            </a:r>
            <a:r>
              <a:rPr lang="en-US" altLang="en-US" dirty="0" smtClean="0"/>
              <a:t>Audit</a:t>
            </a:r>
          </a:p>
          <a:p>
            <a:pPr lvl="1">
              <a:lnSpc>
                <a:spcPct val="90000"/>
              </a:lnSpc>
              <a:buFontTx/>
              <a:buChar char="–"/>
            </a:pPr>
            <a:r>
              <a:rPr lang="en-US" altLang="en-US" dirty="0" smtClean="0"/>
              <a:t>Litigation and Expert Testimony</a:t>
            </a:r>
            <a:endParaRPr lang="en-US" altLang="en-US" sz="1700" dirty="0" smtClean="0">
              <a:cs typeface="Times New Roman" pitchFamily="18" charset="0"/>
            </a:endParaRPr>
          </a:p>
          <a:p>
            <a:pPr>
              <a:lnSpc>
                <a:spcPct val="90000"/>
              </a:lnSpc>
              <a:buFontTx/>
              <a:buChar char="–"/>
            </a:pPr>
            <a:r>
              <a:rPr lang="en-US" altLang="en-US" sz="2300" dirty="0" smtClean="0">
                <a:cs typeface="Times New Roman" pitchFamily="18" charset="0"/>
              </a:rPr>
              <a:t>General Commercial Real Estate Appraisal</a:t>
            </a:r>
            <a:endParaRPr lang="en-US" altLang="en-US" sz="2300" dirty="0">
              <a:cs typeface="Times New Roman" pitchFamily="18" charset="0"/>
            </a:endParaRPr>
          </a:p>
          <a:p>
            <a:pPr>
              <a:lnSpc>
                <a:spcPct val="90000"/>
              </a:lnSpc>
              <a:spcBef>
                <a:spcPct val="20000"/>
              </a:spcBef>
              <a:buFontTx/>
              <a:buChar char="•"/>
            </a:pPr>
            <a:r>
              <a:rPr lang="en-US" altLang="en-US" sz="2200" dirty="0">
                <a:cs typeface="Times New Roman" pitchFamily="18" charset="0"/>
              </a:rPr>
              <a:t>MAI, Appraisal Institute</a:t>
            </a:r>
          </a:p>
          <a:p>
            <a:pPr>
              <a:lnSpc>
                <a:spcPct val="90000"/>
              </a:lnSpc>
              <a:spcBef>
                <a:spcPct val="20000"/>
              </a:spcBef>
              <a:buFontTx/>
              <a:buChar char="•"/>
            </a:pPr>
            <a:r>
              <a:rPr lang="en-US" altLang="en-US" sz="2200" dirty="0">
                <a:cs typeface="Times New Roman" pitchFamily="18" charset="0"/>
              </a:rPr>
              <a:t>MRICS, Member of the Royal Institution of Chartered Surveyors</a:t>
            </a:r>
          </a:p>
          <a:p>
            <a:pPr>
              <a:lnSpc>
                <a:spcPct val="90000"/>
              </a:lnSpc>
              <a:spcBef>
                <a:spcPct val="20000"/>
              </a:spcBef>
              <a:buFontTx/>
              <a:buChar char="•"/>
            </a:pPr>
            <a:r>
              <a:rPr lang="en-US" altLang="en-US" sz="2200" dirty="0">
                <a:cs typeface="Times New Roman" pitchFamily="18" charset="0"/>
              </a:rPr>
              <a:t>State Certified General Real Estate Appraiser, multiple states</a:t>
            </a:r>
            <a:endParaRPr lang="en-US" dirty="0"/>
          </a:p>
        </p:txBody>
      </p:sp>
      <p:sp>
        <p:nvSpPr>
          <p:cNvPr id="5" name="Slide Number Placeholder 4"/>
          <p:cNvSpPr>
            <a:spLocks noGrp="1"/>
          </p:cNvSpPr>
          <p:nvPr>
            <p:ph type="sldNum" sz="quarter" idx="15"/>
          </p:nvPr>
        </p:nvSpPr>
        <p:spPr/>
        <p:txBody>
          <a:bodyPr/>
          <a:lstStyle/>
          <a:p>
            <a:fld id="{8D989C09-461A-44E8-BB19-7BF962C0817E}" type="slidenum">
              <a:rPr lang="en-US" smtClean="0"/>
              <a:t>2</a:t>
            </a:fld>
            <a:endParaRPr lang="en-US" dirty="0"/>
          </a:p>
        </p:txBody>
      </p:sp>
    </p:spTree>
    <p:extLst>
      <p:ext uri="{BB962C8B-B14F-4D97-AF65-F5344CB8AC3E}">
        <p14:creationId xmlns:p14="http://schemas.microsoft.com/office/powerpoint/2010/main" val="978649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t>Two Special Issues</a:t>
            </a:r>
          </a:p>
        </p:txBody>
      </p:sp>
      <p:sp>
        <p:nvSpPr>
          <p:cNvPr id="13315" name="Rectangle 3"/>
          <p:cNvSpPr>
            <a:spLocks noGrp="1" noChangeArrowheads="1"/>
          </p:cNvSpPr>
          <p:nvPr>
            <p:ph sz="quarter" idx="1"/>
          </p:nvPr>
        </p:nvSpPr>
        <p:spPr>
          <a:xfrm>
            <a:off x="609600" y="1371601"/>
            <a:ext cx="10972800" cy="4937125"/>
          </a:xfrm>
        </p:spPr>
        <p:txBody>
          <a:bodyPr/>
          <a:lstStyle/>
          <a:p>
            <a:pPr marL="609600" indent="-609600">
              <a:buFontTx/>
              <a:buAutoNum type="arabicPeriod"/>
            </a:pPr>
            <a:r>
              <a:rPr lang="en-US" altLang="en-US" dirty="0" smtClean="0"/>
              <a:t>What’s taxable and what’s not?</a:t>
            </a:r>
          </a:p>
          <a:p>
            <a:pPr marL="609600" indent="-609600">
              <a:buFontTx/>
              <a:buAutoNum type="arabicPeriod"/>
            </a:pPr>
            <a:r>
              <a:rPr lang="en-US" altLang="en-US" dirty="0" smtClean="0"/>
              <a:t>How to account for the incentives?</a:t>
            </a:r>
          </a:p>
          <a:p>
            <a:pPr marL="609600" indent="-609600"/>
            <a:endParaRPr lang="en-US" altLang="en-US" dirty="0" smtClean="0"/>
          </a:p>
        </p:txBody>
      </p:sp>
      <p:pic>
        <p:nvPicPr>
          <p:cNvPr id="6" name="Picture 2"/>
          <p:cNvPicPr>
            <a:picLocks noChangeAspect="1" noChangeArrowheads="1"/>
          </p:cNvPicPr>
          <p:nvPr/>
        </p:nvPicPr>
        <p:blipFill>
          <a:blip r:embed="rId3" cstate="print"/>
          <a:srcRect/>
          <a:stretch>
            <a:fillRect/>
          </a:stretch>
        </p:blipFill>
        <p:spPr bwMode="auto">
          <a:xfrm>
            <a:off x="2438400" y="2743200"/>
            <a:ext cx="7315200" cy="3432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3265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74637"/>
            <a:ext cx="9956800" cy="1562183"/>
          </a:xfrm>
        </p:spPr>
        <p:txBody>
          <a:bodyPr>
            <a:noAutofit/>
          </a:bodyPr>
          <a:lstStyle/>
          <a:p>
            <a:pPr fontAlgn="auto">
              <a:spcAft>
                <a:spcPts val="0"/>
              </a:spcAft>
              <a:defRPr/>
            </a:pPr>
            <a:r>
              <a:rPr lang="en-US" altLang="en-US" sz="4000" dirty="0" smtClean="0"/>
              <a:t>Yes, there’s always the usual appraisal difficulties too, but worse</a:t>
            </a:r>
          </a:p>
        </p:txBody>
      </p:sp>
      <p:sp>
        <p:nvSpPr>
          <p:cNvPr id="14339" name="Rectangle 3"/>
          <p:cNvSpPr>
            <a:spLocks noGrp="1" noChangeArrowheads="1"/>
          </p:cNvSpPr>
          <p:nvPr>
            <p:ph sz="quarter" idx="1"/>
          </p:nvPr>
        </p:nvSpPr>
        <p:spPr>
          <a:xfrm>
            <a:off x="609600" y="2165684"/>
            <a:ext cx="10972800" cy="4295442"/>
          </a:xfrm>
        </p:spPr>
        <p:txBody>
          <a:bodyPr/>
          <a:lstStyle/>
          <a:p>
            <a:r>
              <a:rPr lang="en-US" altLang="en-US" dirty="0" smtClean="0"/>
              <a:t>Lack of experience</a:t>
            </a:r>
          </a:p>
          <a:p>
            <a:r>
              <a:rPr lang="en-US" altLang="en-US" dirty="0" smtClean="0"/>
              <a:t>Lack of support</a:t>
            </a:r>
          </a:p>
          <a:p>
            <a:r>
              <a:rPr lang="en-US" altLang="en-US" dirty="0" smtClean="0"/>
              <a:t>Lack of data</a:t>
            </a:r>
          </a:p>
          <a:p>
            <a:r>
              <a:rPr lang="en-US" altLang="en-US" dirty="0" smtClean="0"/>
              <a:t>No budget for the appraisal work</a:t>
            </a:r>
          </a:p>
        </p:txBody>
      </p:sp>
    </p:spTree>
    <p:extLst>
      <p:ext uri="{BB962C8B-B14F-4D97-AF65-F5344CB8AC3E}">
        <p14:creationId xmlns:p14="http://schemas.microsoft.com/office/powerpoint/2010/main" val="957625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altLang="en-US" sz="4800" dirty="0" smtClean="0"/>
              <a:t>What’s taxable and what’s not?</a:t>
            </a:r>
          </a:p>
        </p:txBody>
      </p:sp>
      <p:sp>
        <p:nvSpPr>
          <p:cNvPr id="15363" name="Rectangle 3"/>
          <p:cNvSpPr>
            <a:spLocks noGrp="1" noChangeArrowheads="1"/>
          </p:cNvSpPr>
          <p:nvPr>
            <p:ph sz="quarter" idx="1"/>
          </p:nvPr>
        </p:nvSpPr>
        <p:spPr>
          <a:xfrm>
            <a:off x="609600" y="1600200"/>
            <a:ext cx="10972800" cy="5029200"/>
          </a:xfrm>
        </p:spPr>
        <p:txBody>
          <a:bodyPr/>
          <a:lstStyle/>
          <a:p>
            <a:r>
              <a:rPr lang="en-US" altLang="en-US" dirty="0" smtClean="0"/>
              <a:t>What, in an electricity generating facility, is taxable</a:t>
            </a:r>
          </a:p>
          <a:p>
            <a:pPr lvl="1"/>
            <a:r>
              <a:rPr lang="en-US" altLang="en-US" dirty="0" smtClean="0"/>
              <a:t>What’s personal property</a:t>
            </a:r>
          </a:p>
          <a:p>
            <a:pPr lvl="1"/>
            <a:r>
              <a:rPr lang="en-US" altLang="en-US" dirty="0" smtClean="0"/>
              <a:t>What’s business intangible property</a:t>
            </a:r>
          </a:p>
          <a:p>
            <a:pPr lvl="1"/>
            <a:r>
              <a:rPr lang="en-US" altLang="en-US" dirty="0" smtClean="0"/>
              <a:t>What’s tax-exempt real property</a:t>
            </a:r>
          </a:p>
          <a:p>
            <a:pPr lvl="1"/>
            <a:endParaRPr lang="en-US" altLang="en-US" dirty="0" smtClean="0"/>
          </a:p>
          <a:p>
            <a:r>
              <a:rPr lang="en-US" altLang="en-US" dirty="0" smtClean="0"/>
              <a:t>Why does it matter?</a:t>
            </a:r>
          </a:p>
          <a:p>
            <a:pPr lvl="1"/>
            <a:r>
              <a:rPr lang="en-US" altLang="en-US" dirty="0" smtClean="0"/>
              <a:t>Because the values are very large, and </a:t>
            </a:r>
          </a:p>
          <a:p>
            <a:pPr lvl="1"/>
            <a:r>
              <a:rPr lang="en-US" altLang="en-US" dirty="0" smtClean="0"/>
              <a:t>The non-taxable value is very large</a:t>
            </a:r>
          </a:p>
          <a:p>
            <a:pPr lvl="2"/>
            <a:r>
              <a:rPr lang="en-US" altLang="en-US" dirty="0" smtClean="0"/>
              <a:t>Only when fully allocated, does the importance become clear</a:t>
            </a:r>
          </a:p>
        </p:txBody>
      </p:sp>
    </p:spTree>
    <p:extLst>
      <p:ext uri="{BB962C8B-B14F-4D97-AF65-F5344CB8AC3E}">
        <p14:creationId xmlns:p14="http://schemas.microsoft.com/office/powerpoint/2010/main" val="926355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1200" y="0"/>
            <a:ext cx="10972800" cy="1143000"/>
          </a:xfrm>
        </p:spPr>
        <p:txBody>
          <a:bodyPr>
            <a:noAutofit/>
          </a:bodyPr>
          <a:lstStyle/>
          <a:p>
            <a:r>
              <a:rPr lang="en-US" altLang="en-US" sz="4400" dirty="0" smtClean="0"/>
              <a:t>Example of Allocation, Solar Farm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58" y="1331448"/>
            <a:ext cx="10668099" cy="406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838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altLang="en-US" sz="4800" dirty="0" smtClean="0"/>
              <a:t>What’s taxable and what’s not?</a:t>
            </a:r>
          </a:p>
        </p:txBody>
      </p:sp>
      <p:sp>
        <p:nvSpPr>
          <p:cNvPr id="17411" name="Rectangle 3"/>
          <p:cNvSpPr>
            <a:spLocks noGrp="1" noChangeArrowheads="1"/>
          </p:cNvSpPr>
          <p:nvPr>
            <p:ph sz="quarter" idx="1"/>
          </p:nvPr>
        </p:nvSpPr>
        <p:spPr>
          <a:xfrm>
            <a:off x="609600" y="1676400"/>
            <a:ext cx="10972800" cy="4632326"/>
          </a:xfrm>
        </p:spPr>
        <p:txBody>
          <a:bodyPr/>
          <a:lstStyle/>
          <a:p>
            <a:r>
              <a:rPr lang="en-US" altLang="en-US" dirty="0" smtClean="0"/>
              <a:t>How does one answer these questions</a:t>
            </a:r>
          </a:p>
          <a:p>
            <a:pPr lvl="1"/>
            <a:r>
              <a:rPr lang="en-US" altLang="en-US" dirty="0" smtClean="0"/>
              <a:t>Get legal counsel</a:t>
            </a:r>
          </a:p>
          <a:p>
            <a:pPr lvl="1"/>
            <a:r>
              <a:rPr lang="en-US" altLang="en-US" dirty="0" smtClean="0"/>
              <a:t>Get engineering counsel</a:t>
            </a:r>
          </a:p>
          <a:p>
            <a:pPr lvl="1"/>
            <a:r>
              <a:rPr lang="en-US" altLang="en-US" dirty="0" smtClean="0"/>
              <a:t>Back to Basics</a:t>
            </a:r>
          </a:p>
          <a:p>
            <a:pPr lvl="2"/>
            <a:r>
              <a:rPr lang="en-US" altLang="en-US" dirty="0" smtClean="0"/>
              <a:t>Establish Appraisal Problem</a:t>
            </a:r>
          </a:p>
          <a:p>
            <a:pPr lvl="2"/>
            <a:r>
              <a:rPr lang="en-US" altLang="en-US" dirty="0" smtClean="0"/>
              <a:t>Define Appraisal Scope of Work</a:t>
            </a:r>
          </a:p>
        </p:txBody>
      </p:sp>
      <p:pic>
        <p:nvPicPr>
          <p:cNvPr id="17412" name="Picture 4" descr="DCP_34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0" y="2895600"/>
            <a:ext cx="6400800" cy="32273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324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smtClean="0"/>
              <a:t>Sales Approach</a:t>
            </a:r>
          </a:p>
        </p:txBody>
      </p:sp>
      <p:sp>
        <p:nvSpPr>
          <p:cNvPr id="19459" name="Rectangle 3"/>
          <p:cNvSpPr>
            <a:spLocks noGrp="1" noChangeArrowheads="1"/>
          </p:cNvSpPr>
          <p:nvPr>
            <p:ph sz="quarter" idx="1"/>
          </p:nvPr>
        </p:nvSpPr>
        <p:spPr>
          <a:xfrm>
            <a:off x="609600" y="1600200"/>
            <a:ext cx="11582400" cy="5029200"/>
          </a:xfrm>
        </p:spPr>
        <p:txBody>
          <a:bodyPr/>
          <a:lstStyle/>
          <a:p>
            <a:r>
              <a:rPr lang="en-US" altLang="en-US" dirty="0" smtClean="0"/>
              <a:t>Only problems</a:t>
            </a:r>
          </a:p>
          <a:p>
            <a:pPr lvl="1"/>
            <a:r>
              <a:rPr lang="en-US" altLang="en-US" dirty="0" smtClean="0"/>
              <a:t>No/few sales</a:t>
            </a:r>
          </a:p>
          <a:p>
            <a:pPr lvl="1"/>
            <a:r>
              <a:rPr lang="en-US" altLang="en-US" dirty="0" smtClean="0"/>
              <a:t>Sales will be of whole facility, not just taxable property portions</a:t>
            </a:r>
          </a:p>
          <a:p>
            <a:pPr lvl="1"/>
            <a:r>
              <a:rPr lang="en-US" altLang="en-US" dirty="0" smtClean="0"/>
              <a:t>Sales will reflect income tax conditions of sale, which as a practical matter are too complex to adjust for.</a:t>
            </a:r>
          </a:p>
          <a:p>
            <a:pPr lvl="1"/>
            <a:r>
              <a:rPr lang="en-US" altLang="en-US" dirty="0" smtClean="0"/>
              <a:t>Sales subject to numerous contracts for energy offtake (PPAs) and for service and supply, which are usually confidential</a:t>
            </a:r>
          </a:p>
        </p:txBody>
      </p:sp>
    </p:spTree>
    <p:extLst>
      <p:ext uri="{BB962C8B-B14F-4D97-AF65-F5344CB8AC3E}">
        <p14:creationId xmlns:p14="http://schemas.microsoft.com/office/powerpoint/2010/main" val="2277814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4294967295"/>
          </p:nvPr>
        </p:nvSpPr>
        <p:spPr>
          <a:xfrm>
            <a:off x="0" y="1371600"/>
            <a:ext cx="10972800" cy="630238"/>
          </a:xfrm>
        </p:spPr>
        <p:txBody>
          <a:bodyPr/>
          <a:lstStyle/>
          <a:p>
            <a:pPr marL="365125" indent="-282575" algn="ctr">
              <a:lnSpc>
                <a:spcPct val="105000"/>
              </a:lnSpc>
              <a:buSzPct val="80000"/>
              <a:buFontTx/>
              <a:buNone/>
            </a:pPr>
            <a:r>
              <a:rPr lang="en-US" altLang="en-US" b="1" dirty="0" smtClean="0">
                <a:cs typeface="Times New Roman" pitchFamily="18" charset="0"/>
              </a:rPr>
              <a:t>Cash is King</a:t>
            </a:r>
            <a:endParaRPr lang="en-US" altLang="en-US" b="1" dirty="0" smtClean="0"/>
          </a:p>
        </p:txBody>
      </p:sp>
      <p:sp>
        <p:nvSpPr>
          <p:cNvPr id="20483" name="Slide Number Placeholder 8"/>
          <p:cNvSpPr txBox="1">
            <a:spLocks noGrp="1"/>
          </p:cNvSpPr>
          <p:nvPr/>
        </p:nvSpPr>
        <p:spPr bwMode="auto">
          <a:xfrm>
            <a:off x="0" y="6492876"/>
            <a:ext cx="97578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200" b="1" dirty="0">
                <a:latin typeface="Calibri" pitchFamily="34" charset="0"/>
              </a:rPr>
              <a:t>Slide </a:t>
            </a:r>
            <a:fld id="{CC559F9D-9A57-4871-A35D-5B502090E3B6}" type="slidenum">
              <a:rPr lang="en-US" altLang="en-US" sz="1200" b="1">
                <a:latin typeface="Calibri" pitchFamily="34" charset="0"/>
              </a:rPr>
              <a:pPr algn="r" eaLnBrk="1" hangingPunct="1"/>
              <a:t>26</a:t>
            </a:fld>
            <a:endParaRPr lang="en-US" altLang="en-US" sz="1200" b="1" dirty="0">
              <a:latin typeface="Calibri" pitchFamily="34" charset="0"/>
            </a:endParaRPr>
          </a:p>
        </p:txBody>
      </p:sp>
      <p:sp>
        <p:nvSpPr>
          <p:cNvPr id="38917" name="Rectangle 3"/>
          <p:cNvSpPr txBox="1">
            <a:spLocks/>
          </p:cNvSpPr>
          <p:nvPr/>
        </p:nvSpPr>
        <p:spPr bwMode="auto">
          <a:xfrm>
            <a:off x="609600" y="1947864"/>
            <a:ext cx="1097280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n-US" altLang="en-US" sz="2600" dirty="0">
                <a:latin typeface="Gill Sans MT" pitchFamily="34" charset="0"/>
                <a:cs typeface="Times New Roman" pitchFamily="18" charset="0"/>
              </a:rPr>
              <a:t>All Businesses Produce the Same Thing:  CASH!  </a:t>
            </a:r>
          </a:p>
          <a:p>
            <a:pPr algn="ctr" eaLnBrk="1" hangingPunct="1">
              <a:spcBef>
                <a:spcPct val="20000"/>
              </a:spcBef>
              <a:buFont typeface="Arial" charset="0"/>
              <a:buNone/>
            </a:pPr>
            <a:r>
              <a:rPr lang="en-US" altLang="en-US" sz="2600" dirty="0">
                <a:latin typeface="Gill Sans MT" pitchFamily="34" charset="0"/>
                <a:cs typeface="Times New Roman" pitchFamily="18" charset="0"/>
              </a:rPr>
              <a:t>	AKA: Income or Cash Flow</a:t>
            </a:r>
            <a:r>
              <a:rPr lang="en-US" altLang="en-US" sz="2600" dirty="0">
                <a:latin typeface="Gill Sans MT" pitchFamily="34" charset="0"/>
              </a:rPr>
              <a:t> </a:t>
            </a:r>
          </a:p>
          <a:p>
            <a:pPr algn="ctr" eaLnBrk="1" hangingPunct="1">
              <a:spcBef>
                <a:spcPct val="20000"/>
              </a:spcBef>
              <a:buFont typeface="Arial" charset="0"/>
              <a:buNone/>
            </a:pPr>
            <a:r>
              <a:rPr lang="en-US" altLang="en-US" sz="2600" dirty="0">
                <a:latin typeface="Gill Sans MT" pitchFamily="34" charset="0"/>
              </a:rPr>
              <a:t>Thus, The Income Approach is King</a:t>
            </a:r>
          </a:p>
          <a:p>
            <a:pPr eaLnBrk="1" hangingPunct="1">
              <a:spcBef>
                <a:spcPct val="20000"/>
              </a:spcBef>
              <a:buFont typeface="Arial" charset="0"/>
              <a:buNone/>
            </a:pPr>
            <a:endParaRPr lang="en-US" altLang="en-US" sz="2800" dirty="0">
              <a:latin typeface="Calibri" pitchFamily="34" charset="0"/>
            </a:endParaRPr>
          </a:p>
        </p:txBody>
      </p:sp>
      <p:pic>
        <p:nvPicPr>
          <p:cNvPr id="20485" name="Picture 4" descr="cash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0" y="3429000"/>
            <a:ext cx="6705600" cy="3035300"/>
          </a:xfrm>
          <a:prstGeom prst="rect">
            <a:avLst/>
          </a:prstGeom>
          <a:noFill/>
          <a:ln w="25400">
            <a:solidFill>
              <a:srgbClr val="339966"/>
            </a:solidFill>
            <a:miter lim="800000"/>
            <a:headEnd/>
            <a:tailEnd/>
          </a:ln>
          <a:extLst>
            <a:ext uri="{909E8E84-426E-40DD-AFC4-6F175D3DCCD1}">
              <a14:hiddenFill xmlns:a14="http://schemas.microsoft.com/office/drawing/2010/main">
                <a:solidFill>
                  <a:srgbClr val="FFFFFF"/>
                </a:solidFill>
              </a14:hiddenFill>
            </a:ext>
          </a:extLst>
        </p:spPr>
      </p:pic>
      <p:sp>
        <p:nvSpPr>
          <p:cNvPr id="12294" name="Rectangle 7"/>
          <p:cNvSpPr>
            <a:spLocks noChangeArrowheads="1"/>
          </p:cNvSpPr>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4400" dirty="0" smtClean="0">
                <a:solidFill>
                  <a:schemeClr val="tx2"/>
                </a:solidFill>
                <a:latin typeface="+mj-lt"/>
              </a:rPr>
              <a:t>Income Approach</a:t>
            </a:r>
          </a:p>
        </p:txBody>
      </p:sp>
    </p:spTree>
    <p:extLst>
      <p:ext uri="{BB962C8B-B14F-4D97-AF65-F5344CB8AC3E}">
        <p14:creationId xmlns:p14="http://schemas.microsoft.com/office/powerpoint/2010/main" val="2801458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body" idx="4294967295"/>
          </p:nvPr>
        </p:nvSpPr>
        <p:spPr>
          <a:xfrm>
            <a:off x="711200" y="1295400"/>
            <a:ext cx="10972800" cy="4883150"/>
          </a:xfrm>
        </p:spPr>
        <p:txBody>
          <a:bodyPr/>
          <a:lstStyle/>
          <a:p>
            <a:r>
              <a:rPr lang="en-US" altLang="en-US" dirty="0" smtClean="0">
                <a:cs typeface="Times New Roman" pitchFamily="18" charset="0"/>
              </a:rPr>
              <a:t>The DCF is the Big Daddy</a:t>
            </a:r>
          </a:p>
          <a:p>
            <a:endParaRPr lang="en-US" altLang="en-US" sz="1200" dirty="0" smtClean="0">
              <a:cs typeface="Times New Roman" pitchFamily="18" charset="0"/>
            </a:endParaRPr>
          </a:p>
          <a:p>
            <a:r>
              <a:rPr lang="en-US" altLang="en-US" dirty="0" smtClean="0">
                <a:cs typeface="Times New Roman" pitchFamily="18" charset="0"/>
              </a:rPr>
              <a:t>Little Brother, Direct Cap</a:t>
            </a:r>
          </a:p>
          <a:p>
            <a:pPr>
              <a:buFontTx/>
              <a:buNone/>
            </a:pPr>
            <a:endParaRPr lang="en-US" altLang="en-US" sz="1200" dirty="0" smtClean="0">
              <a:cs typeface="Times New Roman" pitchFamily="18" charset="0"/>
            </a:endParaRPr>
          </a:p>
          <a:p>
            <a:r>
              <a:rPr lang="en-US" altLang="en-US" dirty="0" smtClean="0">
                <a:cs typeface="Times New Roman" pitchFamily="18" charset="0"/>
              </a:rPr>
              <a:t>Not Forgotten</a:t>
            </a:r>
          </a:p>
          <a:p>
            <a:pPr lvl="1"/>
            <a:r>
              <a:rPr lang="en-US" altLang="en-US" dirty="0" smtClean="0">
                <a:cs typeface="Times New Roman" pitchFamily="18" charset="0"/>
              </a:rPr>
              <a:t>Still useful as cross-check</a:t>
            </a:r>
          </a:p>
          <a:p>
            <a:pPr lvl="1"/>
            <a:r>
              <a:rPr lang="en-US" altLang="en-US" dirty="0" smtClean="0">
                <a:cs typeface="Times New Roman" pitchFamily="18" charset="0"/>
              </a:rPr>
              <a:t>Sometimes sufficient by itself</a:t>
            </a:r>
          </a:p>
          <a:p>
            <a:pPr lvl="1"/>
            <a:r>
              <a:rPr lang="en-US" altLang="en-US" dirty="0" smtClean="0">
                <a:cs typeface="Times New Roman" pitchFamily="18" charset="0"/>
              </a:rPr>
              <a:t>Appropriate for regulated assets</a:t>
            </a:r>
          </a:p>
          <a:p>
            <a:endParaRPr lang="en-US" altLang="en-US" dirty="0">
              <a:cs typeface="Times New Roman" pitchFamily="18" charset="0"/>
            </a:endParaRPr>
          </a:p>
          <a:p>
            <a:r>
              <a:rPr lang="en-US" altLang="en-US" b="1" dirty="0" smtClean="0">
                <a:cs typeface="Times New Roman" pitchFamily="18" charset="0"/>
              </a:rPr>
              <a:t>But courts in NJ don’t like the DCF</a:t>
            </a:r>
          </a:p>
        </p:txBody>
      </p:sp>
      <p:sp>
        <p:nvSpPr>
          <p:cNvPr id="13316" name="Title 1"/>
          <p:cNvSpPr>
            <a:spLocks noGrp="1"/>
          </p:cNvSpPr>
          <p:nvPr>
            <p:ph type="title" idx="4294967295"/>
          </p:nvPr>
        </p:nvSpPr>
        <p:spPr>
          <a:xfrm>
            <a:off x="609600" y="182563"/>
            <a:ext cx="10363200" cy="914400"/>
          </a:xfrm>
        </p:spPr>
        <p:txBody>
          <a:bodyPr>
            <a:normAutofit/>
          </a:bodyPr>
          <a:lstStyle/>
          <a:p>
            <a:r>
              <a:rPr lang="en-US" altLang="en-US" sz="4000" dirty="0" smtClean="0">
                <a:solidFill>
                  <a:srgbClr val="3E5D78"/>
                </a:solidFill>
              </a:rPr>
              <a:t> </a:t>
            </a:r>
            <a:r>
              <a:rPr lang="en-US" altLang="en-US" sz="4000" dirty="0" smtClean="0"/>
              <a:t>The “Mojo” Income Approach</a:t>
            </a:r>
            <a:endParaRPr lang="en-US" altLang="en-US" sz="1800" dirty="0" smtClean="0"/>
          </a:p>
        </p:txBody>
      </p:sp>
      <p:sp>
        <p:nvSpPr>
          <p:cNvPr id="21509" name="Slide Number Placeholder 8"/>
          <p:cNvSpPr txBox="1">
            <a:spLocks noGrp="1"/>
          </p:cNvSpPr>
          <p:nvPr/>
        </p:nvSpPr>
        <p:spPr bwMode="auto">
          <a:xfrm>
            <a:off x="0" y="6492876"/>
            <a:ext cx="97578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200" b="1" dirty="0">
                <a:latin typeface="Calibri" pitchFamily="34" charset="0"/>
              </a:rPr>
              <a:t>Slide </a:t>
            </a:r>
            <a:fld id="{59E2F0CF-6ADC-43C0-AC83-0A10ED64B251}" type="slidenum">
              <a:rPr lang="en-US" altLang="en-US" sz="1200" b="1">
                <a:latin typeface="Calibri" pitchFamily="34" charset="0"/>
              </a:rPr>
              <a:pPr algn="r" eaLnBrk="1" hangingPunct="1"/>
              <a:t>27</a:t>
            </a:fld>
            <a:endParaRPr lang="en-US" altLang="en-US" sz="1200" b="1" dirty="0">
              <a:latin typeface="Calibri" pitchFamily="34" charset="0"/>
            </a:endParaRPr>
          </a:p>
        </p:txBody>
      </p:sp>
    </p:spTree>
    <p:extLst>
      <p:ext uri="{BB962C8B-B14F-4D97-AF65-F5344CB8AC3E}">
        <p14:creationId xmlns:p14="http://schemas.microsoft.com/office/powerpoint/2010/main" val="2781194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type="body" idx="4294967295"/>
          </p:nvPr>
        </p:nvSpPr>
        <p:spPr>
          <a:xfrm>
            <a:off x="812800" y="1524000"/>
            <a:ext cx="10972800" cy="4525963"/>
          </a:xfrm>
        </p:spPr>
        <p:txBody>
          <a:bodyPr/>
          <a:lstStyle/>
          <a:p>
            <a:pPr>
              <a:buFontTx/>
              <a:buNone/>
            </a:pPr>
            <a:r>
              <a:rPr lang="en-US" altLang="en-US" sz="2800" dirty="0" smtClean="0">
                <a:cs typeface="Times New Roman" pitchFamily="18" charset="0"/>
              </a:rPr>
              <a:t>Technology Has A More Discrete Life Than Real Estate</a:t>
            </a:r>
          </a:p>
          <a:p>
            <a:pPr>
              <a:buFontTx/>
              <a:buNone/>
            </a:pPr>
            <a:endParaRPr lang="en-US" altLang="en-US" sz="1200" dirty="0" smtClean="0">
              <a:cs typeface="Times New Roman" pitchFamily="18" charset="0"/>
            </a:endParaRPr>
          </a:p>
          <a:p>
            <a:r>
              <a:rPr lang="en-US" altLang="en-US" sz="2800" dirty="0" smtClean="0">
                <a:cs typeface="Times New Roman" pitchFamily="18" charset="0"/>
              </a:rPr>
              <a:t>License Expirations Can Set Limits On Useful Lives</a:t>
            </a:r>
          </a:p>
          <a:p>
            <a:endParaRPr lang="en-US" altLang="en-US" sz="1000" dirty="0" smtClean="0">
              <a:cs typeface="Times New Roman" pitchFamily="18" charset="0"/>
            </a:endParaRPr>
          </a:p>
          <a:p>
            <a:r>
              <a:rPr lang="en-US" altLang="en-US" sz="2800" dirty="0" smtClean="0">
                <a:cs typeface="Times New Roman" pitchFamily="18" charset="0"/>
              </a:rPr>
              <a:t>Major Contracts</a:t>
            </a:r>
          </a:p>
          <a:p>
            <a:pPr lvl="1"/>
            <a:r>
              <a:rPr lang="en-US" altLang="en-US" sz="2600" dirty="0" smtClean="0">
                <a:cs typeface="Times New Roman" pitchFamily="18" charset="0"/>
              </a:rPr>
              <a:t>PPA’s</a:t>
            </a:r>
          </a:p>
          <a:p>
            <a:pPr lvl="1"/>
            <a:r>
              <a:rPr lang="en-US" altLang="en-US" sz="2600" dirty="0" smtClean="0">
                <a:cs typeface="Times New Roman" pitchFamily="18" charset="0"/>
              </a:rPr>
              <a:t>Tolling Arrangements</a:t>
            </a:r>
          </a:p>
          <a:p>
            <a:pPr lvl="1"/>
            <a:endParaRPr lang="en-US" altLang="en-US" sz="1000" dirty="0" smtClean="0">
              <a:cs typeface="Times New Roman" pitchFamily="18" charset="0"/>
            </a:endParaRPr>
          </a:p>
          <a:p>
            <a:r>
              <a:rPr lang="en-US" altLang="en-US" sz="3000" dirty="0" smtClean="0">
                <a:cs typeface="Times New Roman" pitchFamily="18" charset="0"/>
              </a:rPr>
              <a:t>Exemptions, Abatements and Credits have limited lives</a:t>
            </a:r>
          </a:p>
        </p:txBody>
      </p:sp>
      <p:sp>
        <p:nvSpPr>
          <p:cNvPr id="14339" name="Title 1"/>
          <p:cNvSpPr txBox="1">
            <a:spLocks/>
          </p:cNvSpPr>
          <p:nvPr/>
        </p:nvSpPr>
        <p:spPr bwMode="auto">
          <a:xfrm>
            <a:off x="609600" y="182563"/>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300" dirty="0">
                <a:solidFill>
                  <a:schemeClr val="tx2"/>
                </a:solidFill>
                <a:latin typeface="Bookman Old Style" pitchFamily="18" charset="0"/>
              </a:rPr>
              <a:t>Holding Periods &amp; Reversions</a:t>
            </a:r>
            <a:endParaRPr lang="en-US" altLang="en-US" sz="2000" dirty="0">
              <a:solidFill>
                <a:schemeClr val="tx2"/>
              </a:solidFill>
              <a:latin typeface="Bookman Old Style" pitchFamily="18" charset="0"/>
            </a:endParaRPr>
          </a:p>
        </p:txBody>
      </p:sp>
      <p:sp>
        <p:nvSpPr>
          <p:cNvPr id="22532" name="Slide Number Placeholder 8"/>
          <p:cNvSpPr txBox="1">
            <a:spLocks noGrp="1"/>
          </p:cNvSpPr>
          <p:nvPr/>
        </p:nvSpPr>
        <p:spPr bwMode="auto">
          <a:xfrm>
            <a:off x="0" y="6492876"/>
            <a:ext cx="97578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200" b="1" dirty="0">
                <a:latin typeface="Calibri" pitchFamily="34" charset="0"/>
              </a:rPr>
              <a:t>Slide </a:t>
            </a:r>
            <a:fld id="{70F9C804-104A-43BB-8C38-0657208F9F0F}" type="slidenum">
              <a:rPr lang="en-US" altLang="en-US" sz="1200" b="1">
                <a:latin typeface="Calibri" pitchFamily="34" charset="0"/>
              </a:rPr>
              <a:pPr algn="r" eaLnBrk="1" hangingPunct="1"/>
              <a:t>28</a:t>
            </a:fld>
            <a:endParaRPr lang="en-US" altLang="en-US" sz="1200" b="1" dirty="0">
              <a:latin typeface="Calibri" pitchFamily="34" charset="0"/>
            </a:endParaRPr>
          </a:p>
        </p:txBody>
      </p:sp>
    </p:spTree>
    <p:extLst>
      <p:ext uri="{BB962C8B-B14F-4D97-AF65-F5344CB8AC3E}">
        <p14:creationId xmlns:p14="http://schemas.microsoft.com/office/powerpoint/2010/main" val="1734903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type="body" idx="4294967295"/>
          </p:nvPr>
        </p:nvSpPr>
        <p:spPr>
          <a:xfrm>
            <a:off x="585536" y="1600201"/>
            <a:ext cx="10387263" cy="4525963"/>
          </a:xfrm>
        </p:spPr>
        <p:txBody>
          <a:bodyPr/>
          <a:lstStyle/>
          <a:p>
            <a:pPr>
              <a:buFontTx/>
              <a:buNone/>
            </a:pPr>
            <a:r>
              <a:rPr lang="en-US" altLang="en-US" dirty="0" smtClean="0">
                <a:cs typeface="Times New Roman" pitchFamily="18" charset="0"/>
              </a:rPr>
              <a:t>Find and Analyze All Sources of Gross Income</a:t>
            </a:r>
          </a:p>
          <a:p>
            <a:r>
              <a:rPr lang="en-US" altLang="en-US" dirty="0" smtClean="0">
                <a:cs typeface="Times New Roman" pitchFamily="18" charset="0"/>
              </a:rPr>
              <a:t>Generation Sales</a:t>
            </a:r>
          </a:p>
          <a:p>
            <a:pPr lvl="1"/>
            <a:r>
              <a:rPr lang="en-US" altLang="en-US" dirty="0" smtClean="0">
                <a:cs typeface="Times New Roman" pitchFamily="18" charset="0"/>
              </a:rPr>
              <a:t>Capacity factors</a:t>
            </a:r>
          </a:p>
          <a:p>
            <a:r>
              <a:rPr lang="en-US" altLang="en-US" dirty="0" smtClean="0"/>
              <a:t>Capacity Sales</a:t>
            </a:r>
          </a:p>
          <a:p>
            <a:r>
              <a:rPr lang="en-US" altLang="en-US" dirty="0" smtClean="0"/>
              <a:t>Steam, Fuel Resales </a:t>
            </a:r>
          </a:p>
          <a:p>
            <a:r>
              <a:rPr lang="en-US" altLang="en-US" dirty="0" smtClean="0"/>
              <a:t>Tax Credits</a:t>
            </a:r>
          </a:p>
          <a:p>
            <a:r>
              <a:rPr lang="en-US" altLang="en-US" dirty="0" smtClean="0"/>
              <a:t>Renewable Energy Credits</a:t>
            </a:r>
          </a:p>
        </p:txBody>
      </p:sp>
      <p:pic>
        <p:nvPicPr>
          <p:cNvPr id="23555" name="Picture 4" descr="tu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00" y="2286000"/>
            <a:ext cx="3608917" cy="40957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4" name="Title 1"/>
          <p:cNvSpPr txBox="1">
            <a:spLocks/>
          </p:cNvSpPr>
          <p:nvPr/>
        </p:nvSpPr>
        <p:spPr bwMode="auto">
          <a:xfrm>
            <a:off x="444500" y="327025"/>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300" dirty="0">
                <a:solidFill>
                  <a:schemeClr val="tx2"/>
                </a:solidFill>
                <a:latin typeface="Bookman Old Style" pitchFamily="18" charset="0"/>
              </a:rPr>
              <a:t>Gross Income</a:t>
            </a:r>
            <a:endParaRPr lang="en-US" altLang="en-US" sz="2000" dirty="0">
              <a:solidFill>
                <a:schemeClr val="tx2"/>
              </a:solidFill>
              <a:latin typeface="Bookman Old Style" pitchFamily="18" charset="0"/>
            </a:endParaRPr>
          </a:p>
        </p:txBody>
      </p:sp>
      <p:sp>
        <p:nvSpPr>
          <p:cNvPr id="23557" name="Slide Number Placeholder 8"/>
          <p:cNvSpPr txBox="1">
            <a:spLocks noGrp="1"/>
          </p:cNvSpPr>
          <p:nvPr/>
        </p:nvSpPr>
        <p:spPr bwMode="auto">
          <a:xfrm>
            <a:off x="0" y="6492876"/>
            <a:ext cx="97578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200" b="1" dirty="0">
                <a:latin typeface="Calibri" pitchFamily="34" charset="0"/>
              </a:rPr>
              <a:t>Slide </a:t>
            </a:r>
            <a:fld id="{FBF316F7-8FAA-4DB1-B368-2ECC9CD3DB00}" type="slidenum">
              <a:rPr lang="en-US" altLang="en-US" sz="1200" b="1">
                <a:latin typeface="Calibri" pitchFamily="34" charset="0"/>
              </a:rPr>
              <a:pPr algn="r" eaLnBrk="1" hangingPunct="1"/>
              <a:t>29</a:t>
            </a:fld>
            <a:endParaRPr lang="en-US" altLang="en-US" sz="1200" b="1" dirty="0">
              <a:latin typeface="Calibri" pitchFamily="34" charset="0"/>
            </a:endParaRPr>
          </a:p>
        </p:txBody>
      </p:sp>
    </p:spTree>
    <p:extLst>
      <p:ext uri="{BB962C8B-B14F-4D97-AF65-F5344CB8AC3E}">
        <p14:creationId xmlns:p14="http://schemas.microsoft.com/office/powerpoint/2010/main" val="345198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0307053" cy="1554162"/>
          </a:xfrm>
        </p:spPr>
        <p:txBody>
          <a:bodyPr>
            <a:noAutofit/>
          </a:bodyPr>
          <a:lstStyle/>
          <a:p>
            <a:r>
              <a:rPr lang="en-US" sz="4800" dirty="0" smtClean="0"/>
              <a:t>The Appraisal Problem,</a:t>
            </a:r>
            <a:br>
              <a:rPr lang="en-US" sz="4800" dirty="0" smtClean="0"/>
            </a:br>
            <a:r>
              <a:rPr lang="en-US" sz="4800" dirty="0" smtClean="0"/>
              <a:t>Cross Discipline Appraisal</a:t>
            </a:r>
            <a:endParaRPr lang="en-US" sz="4800" dirty="0"/>
          </a:p>
        </p:txBody>
      </p:sp>
      <p:sp>
        <p:nvSpPr>
          <p:cNvPr id="3" name="Content Placeholder 2"/>
          <p:cNvSpPr>
            <a:spLocks noGrp="1"/>
          </p:cNvSpPr>
          <p:nvPr>
            <p:ph sz="quarter" idx="1"/>
          </p:nvPr>
        </p:nvSpPr>
        <p:spPr>
          <a:xfrm>
            <a:off x="609600" y="2053390"/>
            <a:ext cx="9956800" cy="4420562"/>
          </a:xfrm>
        </p:spPr>
        <p:txBody>
          <a:bodyPr>
            <a:normAutofit fontScale="92500"/>
          </a:bodyPr>
          <a:lstStyle/>
          <a:p>
            <a:r>
              <a:rPr lang="en-US" dirty="0" smtClean="0"/>
              <a:t>Three Appraisal Disciplines</a:t>
            </a:r>
          </a:p>
          <a:p>
            <a:pPr lvl="1"/>
            <a:r>
              <a:rPr lang="en-US" dirty="0" smtClean="0"/>
              <a:t>Real Property Appraisal</a:t>
            </a:r>
          </a:p>
          <a:p>
            <a:pPr lvl="1"/>
            <a:r>
              <a:rPr lang="en-US" dirty="0" smtClean="0"/>
              <a:t>Personal Property (Machinery &amp; Equipment, Art, etc.)</a:t>
            </a:r>
          </a:p>
          <a:p>
            <a:pPr lvl="1"/>
            <a:r>
              <a:rPr lang="en-US" dirty="0" smtClean="0"/>
              <a:t>Business and Business Intangibles Appraisal</a:t>
            </a:r>
          </a:p>
          <a:p>
            <a:r>
              <a:rPr lang="en-US" dirty="0" smtClean="0"/>
              <a:t>USPAP has distinct Section for each Discipline</a:t>
            </a:r>
          </a:p>
          <a:p>
            <a:r>
              <a:rPr lang="en-US" dirty="0" smtClean="0"/>
              <a:t>Each Discipline is often conducted by different professional</a:t>
            </a:r>
          </a:p>
          <a:p>
            <a:pPr lvl="1"/>
            <a:r>
              <a:rPr lang="en-US" dirty="0" smtClean="0"/>
              <a:t>And each rarely associates with the other</a:t>
            </a:r>
          </a:p>
          <a:p>
            <a:r>
              <a:rPr lang="en-US" b="1" dirty="0" smtClean="0"/>
              <a:t>But! What if, the appraisal subject requires the appraisal of two or more types?</a:t>
            </a:r>
          </a:p>
          <a:p>
            <a:r>
              <a:rPr lang="en-US" b="1" dirty="0" smtClean="0"/>
              <a:t>And what if the market data and/or appraisal techniques require </a:t>
            </a:r>
            <a:r>
              <a:rPr lang="en-US" b="1" dirty="0"/>
              <a:t>the appraisal of two or more </a:t>
            </a:r>
            <a:r>
              <a:rPr lang="en-US" b="1" dirty="0" smtClean="0"/>
              <a:t>types in order to find one type?</a:t>
            </a:r>
            <a:endParaRPr lang="en-US" b="1" dirty="0"/>
          </a:p>
        </p:txBody>
      </p:sp>
      <p:sp>
        <p:nvSpPr>
          <p:cNvPr id="4" name="Slide Number Placeholder 3"/>
          <p:cNvSpPr>
            <a:spLocks noGrp="1"/>
          </p:cNvSpPr>
          <p:nvPr>
            <p:ph type="sldNum" sz="quarter" idx="15"/>
          </p:nvPr>
        </p:nvSpPr>
        <p:spPr/>
        <p:txBody>
          <a:bodyPr/>
          <a:lstStyle/>
          <a:p>
            <a:fld id="{8D989C09-461A-44E8-BB19-7BF962C0817E}" type="slidenum">
              <a:rPr lang="en-US" smtClean="0"/>
              <a:t>3</a:t>
            </a:fld>
            <a:endParaRPr lang="en-US" dirty="0"/>
          </a:p>
        </p:txBody>
      </p:sp>
    </p:spTree>
    <p:extLst>
      <p:ext uri="{BB962C8B-B14F-4D97-AF65-F5344CB8AC3E}">
        <p14:creationId xmlns:p14="http://schemas.microsoft.com/office/powerpoint/2010/main" val="1975839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type="body" idx="4294967295"/>
          </p:nvPr>
        </p:nvSpPr>
        <p:spPr>
          <a:xfrm>
            <a:off x="711200" y="1828801"/>
            <a:ext cx="10972800" cy="4525963"/>
          </a:xfrm>
        </p:spPr>
        <p:txBody>
          <a:bodyPr/>
          <a:lstStyle/>
          <a:p>
            <a:pPr>
              <a:buFontTx/>
              <a:buNone/>
            </a:pPr>
            <a:r>
              <a:rPr lang="en-US" altLang="en-US" sz="2800" dirty="0" smtClean="0">
                <a:cs typeface="Times New Roman" pitchFamily="18" charset="0"/>
              </a:rPr>
              <a:t>Actual History vs. Market Data</a:t>
            </a:r>
          </a:p>
          <a:p>
            <a:r>
              <a:rPr lang="en-US" altLang="en-US" sz="2800" dirty="0" smtClean="0">
                <a:cs typeface="Times New Roman" pitchFamily="18" charset="0"/>
              </a:rPr>
              <a:t>Sources and Reliability</a:t>
            </a:r>
          </a:p>
          <a:p>
            <a:r>
              <a:rPr lang="en-US" altLang="en-US" sz="2800" dirty="0" smtClean="0">
                <a:cs typeface="Times New Roman" pitchFamily="18" charset="0"/>
              </a:rPr>
              <a:t>Relicensing Fees</a:t>
            </a:r>
          </a:p>
          <a:p>
            <a:r>
              <a:rPr lang="en-US" altLang="en-US" sz="2800" dirty="0" smtClean="0">
                <a:cs typeface="Times New Roman" pitchFamily="18" charset="0"/>
              </a:rPr>
              <a:t>Decommissioning Funds</a:t>
            </a:r>
          </a:p>
        </p:txBody>
      </p:sp>
      <p:pic>
        <p:nvPicPr>
          <p:cNvPr id="24579" name="Picture 4" descr="fig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3429001"/>
            <a:ext cx="4633384" cy="25828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8" name="Title 1"/>
          <p:cNvSpPr txBox="1">
            <a:spLocks/>
          </p:cNvSpPr>
          <p:nvPr/>
        </p:nvSpPr>
        <p:spPr bwMode="auto">
          <a:xfrm>
            <a:off x="501651" y="381000"/>
            <a:ext cx="109728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300" dirty="0">
                <a:solidFill>
                  <a:schemeClr val="tx2"/>
                </a:solidFill>
                <a:latin typeface="Bookman Old Style" pitchFamily="18" charset="0"/>
              </a:rPr>
              <a:t>Operating &amp; Capital Expenses</a:t>
            </a:r>
            <a:endParaRPr lang="en-US" altLang="en-US" sz="2000" dirty="0">
              <a:solidFill>
                <a:schemeClr val="tx2"/>
              </a:solidFill>
              <a:latin typeface="Bookman Old Style" pitchFamily="18" charset="0"/>
            </a:endParaRPr>
          </a:p>
        </p:txBody>
      </p:sp>
      <p:sp>
        <p:nvSpPr>
          <p:cNvPr id="24581" name="Slide Number Placeholder 8"/>
          <p:cNvSpPr txBox="1">
            <a:spLocks noGrp="1"/>
          </p:cNvSpPr>
          <p:nvPr/>
        </p:nvSpPr>
        <p:spPr bwMode="auto">
          <a:xfrm>
            <a:off x="0" y="6492876"/>
            <a:ext cx="97578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200" b="1" dirty="0">
                <a:latin typeface="Calibri" pitchFamily="34" charset="0"/>
              </a:rPr>
              <a:t>Slide </a:t>
            </a:r>
            <a:fld id="{C0731F0F-050A-4C4E-9156-E04A23A788B5}" type="slidenum">
              <a:rPr lang="en-US" altLang="en-US" sz="1200" b="1">
                <a:latin typeface="Calibri" pitchFamily="34" charset="0"/>
              </a:rPr>
              <a:pPr algn="r" eaLnBrk="1" hangingPunct="1"/>
              <a:t>30</a:t>
            </a:fld>
            <a:endParaRPr lang="en-US" altLang="en-US" sz="1200" b="1" dirty="0">
              <a:latin typeface="Calibri" pitchFamily="34" charset="0"/>
            </a:endParaRPr>
          </a:p>
        </p:txBody>
      </p:sp>
    </p:spTree>
    <p:extLst>
      <p:ext uri="{BB962C8B-B14F-4D97-AF65-F5344CB8AC3E}">
        <p14:creationId xmlns:p14="http://schemas.microsoft.com/office/powerpoint/2010/main" val="4053289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type="body" idx="4294967295"/>
          </p:nvPr>
        </p:nvSpPr>
        <p:spPr>
          <a:xfrm>
            <a:off x="960967" y="1966913"/>
            <a:ext cx="10972800" cy="4525962"/>
          </a:xfrm>
        </p:spPr>
        <p:txBody>
          <a:bodyPr/>
          <a:lstStyle/>
          <a:p>
            <a:r>
              <a:rPr lang="en-US" altLang="en-US" sz="3200" dirty="0" smtClean="0">
                <a:cs typeface="Times New Roman" pitchFamily="18" charset="0"/>
              </a:rPr>
              <a:t>Discount Rates</a:t>
            </a:r>
          </a:p>
          <a:p>
            <a:pPr lvl="1"/>
            <a:r>
              <a:rPr lang="en-US" altLang="en-US" sz="3000" dirty="0" smtClean="0">
                <a:cs typeface="Times New Roman" pitchFamily="18" charset="0"/>
              </a:rPr>
              <a:t>The Cook Book, Ibbotson’s</a:t>
            </a:r>
          </a:p>
          <a:p>
            <a:pPr lvl="1"/>
            <a:r>
              <a:rPr lang="en-US" altLang="en-US" sz="3000" dirty="0" smtClean="0">
                <a:cs typeface="Times New Roman" pitchFamily="18" charset="0"/>
              </a:rPr>
              <a:t>Korpacz</a:t>
            </a:r>
          </a:p>
          <a:p>
            <a:pPr lvl="1"/>
            <a:r>
              <a:rPr lang="en-US" altLang="en-US" sz="3000" dirty="0" smtClean="0">
                <a:cs typeface="Times New Roman" pitchFamily="18" charset="0"/>
              </a:rPr>
              <a:t>Other Formulaic Methods</a:t>
            </a:r>
          </a:p>
          <a:p>
            <a:r>
              <a:rPr lang="en-US" altLang="en-US" sz="3200" dirty="0" smtClean="0">
                <a:cs typeface="Times New Roman" pitchFamily="18" charset="0"/>
              </a:rPr>
              <a:t>Capitalization Rates</a:t>
            </a:r>
          </a:p>
          <a:p>
            <a:r>
              <a:rPr lang="en-US" altLang="en-US" sz="3200" dirty="0" smtClean="0">
                <a:cs typeface="Times New Roman" pitchFamily="18" charset="0"/>
              </a:rPr>
              <a:t>Reversion Capitalization Rates</a:t>
            </a:r>
          </a:p>
        </p:txBody>
      </p:sp>
      <p:sp>
        <p:nvSpPr>
          <p:cNvPr id="17411" name="Title 1"/>
          <p:cNvSpPr txBox="1">
            <a:spLocks/>
          </p:cNvSpPr>
          <p:nvPr/>
        </p:nvSpPr>
        <p:spPr bwMode="auto">
          <a:xfrm>
            <a:off x="609600" y="3810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300" dirty="0">
                <a:solidFill>
                  <a:schemeClr val="tx2"/>
                </a:solidFill>
                <a:latin typeface="Bookman Old Style" pitchFamily="18" charset="0"/>
              </a:rPr>
              <a:t>The Secret Ingredient: </a:t>
            </a:r>
          </a:p>
          <a:p>
            <a:pPr algn="ctr" eaLnBrk="1" hangingPunct="1"/>
            <a:r>
              <a:rPr lang="en-US" altLang="en-US" sz="4300" dirty="0">
                <a:solidFill>
                  <a:schemeClr val="tx2"/>
                </a:solidFill>
                <a:latin typeface="Bookman Old Style" pitchFamily="18" charset="0"/>
              </a:rPr>
              <a:t>The Rate</a:t>
            </a:r>
            <a:endParaRPr lang="en-US" altLang="en-US" sz="2000" dirty="0">
              <a:solidFill>
                <a:schemeClr val="tx2"/>
              </a:solidFill>
              <a:latin typeface="Bookman Old Style" pitchFamily="18" charset="0"/>
            </a:endParaRPr>
          </a:p>
        </p:txBody>
      </p:sp>
      <p:sp>
        <p:nvSpPr>
          <p:cNvPr id="25604" name="Slide Number Placeholder 8"/>
          <p:cNvSpPr txBox="1">
            <a:spLocks noGrp="1"/>
          </p:cNvSpPr>
          <p:nvPr/>
        </p:nvSpPr>
        <p:spPr bwMode="auto">
          <a:xfrm>
            <a:off x="0" y="6492876"/>
            <a:ext cx="97578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200" b="1" dirty="0">
                <a:latin typeface="Calibri" pitchFamily="34" charset="0"/>
              </a:rPr>
              <a:t>Slide </a:t>
            </a:r>
            <a:fld id="{E0034A53-3AA6-4FB4-9150-7CC105AD7CAF}" type="slidenum">
              <a:rPr lang="en-US" altLang="en-US" sz="1200" b="1">
                <a:latin typeface="Calibri" pitchFamily="34" charset="0"/>
              </a:rPr>
              <a:pPr algn="r" eaLnBrk="1" hangingPunct="1"/>
              <a:t>31</a:t>
            </a:fld>
            <a:endParaRPr lang="en-US" altLang="en-US" sz="1200" b="1" dirty="0">
              <a:latin typeface="Calibri" pitchFamily="34" charset="0"/>
            </a:endParaRPr>
          </a:p>
        </p:txBody>
      </p:sp>
    </p:spTree>
    <p:extLst>
      <p:ext uri="{BB962C8B-B14F-4D97-AF65-F5344CB8AC3E}">
        <p14:creationId xmlns:p14="http://schemas.microsoft.com/office/powerpoint/2010/main" val="990930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32535318@29102010-2B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504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smtClean="0"/>
              <a:t>Income Approach</a:t>
            </a:r>
          </a:p>
        </p:txBody>
      </p:sp>
      <p:sp>
        <p:nvSpPr>
          <p:cNvPr id="27651" name="Rectangle 3"/>
          <p:cNvSpPr>
            <a:spLocks noGrp="1" noChangeArrowheads="1"/>
          </p:cNvSpPr>
          <p:nvPr>
            <p:ph sz="quarter" idx="1"/>
          </p:nvPr>
        </p:nvSpPr>
        <p:spPr>
          <a:xfrm>
            <a:off x="609600" y="1600200"/>
            <a:ext cx="10972800" cy="4876800"/>
          </a:xfrm>
        </p:spPr>
        <p:txBody>
          <a:bodyPr/>
          <a:lstStyle/>
          <a:p>
            <a:r>
              <a:rPr lang="en-US" altLang="en-US" sz="2800" dirty="0" smtClean="0"/>
              <a:t>Advantage</a:t>
            </a:r>
          </a:p>
          <a:p>
            <a:pPr lvl="1"/>
            <a:r>
              <a:rPr lang="en-US" altLang="en-US" sz="2400" dirty="0" smtClean="0"/>
              <a:t>It yields true market value</a:t>
            </a:r>
          </a:p>
          <a:p>
            <a:pPr lvl="1"/>
            <a:r>
              <a:rPr lang="en-US" altLang="en-US" sz="2400" dirty="0" smtClean="0"/>
              <a:t>Is the only method to isolate the value of incentives</a:t>
            </a:r>
          </a:p>
          <a:p>
            <a:pPr lvl="2"/>
            <a:r>
              <a:rPr lang="en-US" altLang="en-US" dirty="0" smtClean="0"/>
              <a:t>Do with and without incentives DCFs</a:t>
            </a:r>
          </a:p>
          <a:p>
            <a:r>
              <a:rPr lang="en-US" altLang="en-US" sz="2800" dirty="0" smtClean="0"/>
              <a:t>Disadvantage</a:t>
            </a:r>
          </a:p>
          <a:p>
            <a:pPr lvl="1"/>
            <a:r>
              <a:rPr lang="en-US" altLang="en-US" sz="2400" dirty="0" smtClean="0"/>
              <a:t>It yields the true market value of the going concern, which is a business combination of assets, including non-taxable property</a:t>
            </a:r>
          </a:p>
          <a:p>
            <a:pPr lvl="2"/>
            <a:r>
              <a:rPr lang="en-US" altLang="en-US" dirty="0" smtClean="0"/>
              <a:t>The biz value must be allocated down to taxable property, or</a:t>
            </a:r>
          </a:p>
          <a:p>
            <a:pPr lvl="2"/>
            <a:r>
              <a:rPr lang="en-US" altLang="en-US" dirty="0" smtClean="0"/>
              <a:t>Residual techniques must be applied to find taxable property.</a:t>
            </a:r>
          </a:p>
        </p:txBody>
      </p:sp>
    </p:spTree>
    <p:extLst>
      <p:ext uri="{BB962C8B-B14F-4D97-AF65-F5344CB8AC3E}">
        <p14:creationId xmlns:p14="http://schemas.microsoft.com/office/powerpoint/2010/main" val="992538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851" y="82357"/>
            <a:ext cx="10972800" cy="658356"/>
          </a:xfrm>
        </p:spPr>
        <p:txBody>
          <a:bodyPr>
            <a:normAutofit/>
          </a:bodyPr>
          <a:lstStyle/>
          <a:p>
            <a:r>
              <a:rPr lang="en-US" dirty="0" smtClean="0"/>
              <a:t>Cost Approach</a:t>
            </a:r>
            <a:endParaRPr lang="en-US" dirty="0"/>
          </a:p>
        </p:txBody>
      </p:sp>
      <p:sp>
        <p:nvSpPr>
          <p:cNvPr id="3" name="Content Placeholder 2"/>
          <p:cNvSpPr>
            <a:spLocks noGrp="1"/>
          </p:cNvSpPr>
          <p:nvPr>
            <p:ph idx="1"/>
          </p:nvPr>
        </p:nvSpPr>
        <p:spPr>
          <a:xfrm>
            <a:off x="463399" y="795576"/>
            <a:ext cx="11557805" cy="5925899"/>
          </a:xfrm>
        </p:spPr>
        <p:txBody>
          <a:bodyPr>
            <a:normAutofit/>
          </a:bodyPr>
          <a:lstStyle/>
          <a:p>
            <a:pPr algn="just">
              <a:spcBef>
                <a:spcPts val="0"/>
              </a:spcBef>
              <a:spcAft>
                <a:spcPts val="2400"/>
              </a:spcAft>
            </a:pPr>
            <a:r>
              <a:rPr lang="en-US" sz="1800" dirty="0" smtClean="0"/>
              <a:t>Collection of Data </a:t>
            </a:r>
          </a:p>
          <a:p>
            <a:pPr lvl="1" algn="just">
              <a:spcBef>
                <a:spcPts val="0"/>
              </a:spcBef>
              <a:spcAft>
                <a:spcPts val="2400"/>
              </a:spcAft>
            </a:pPr>
            <a:r>
              <a:rPr lang="en-US" sz="1800" dirty="0"/>
              <a:t>Survey &amp; Inventory – Marshall Valuation Service, RS Means</a:t>
            </a:r>
          </a:p>
          <a:p>
            <a:pPr lvl="1" algn="just">
              <a:spcBef>
                <a:spcPts val="0"/>
              </a:spcBef>
              <a:spcAft>
                <a:spcPts val="2400"/>
              </a:spcAft>
            </a:pPr>
            <a:r>
              <a:rPr lang="en-US" sz="1800" dirty="0" smtClean="0"/>
              <a:t>Historical Cost Information, Placed-In-Service Dates – Needed for reproduction cost new (trended original cost method)</a:t>
            </a:r>
          </a:p>
          <a:p>
            <a:pPr algn="just">
              <a:spcBef>
                <a:spcPts val="0"/>
              </a:spcBef>
              <a:spcAft>
                <a:spcPts val="2400"/>
              </a:spcAft>
            </a:pPr>
            <a:r>
              <a:rPr lang="en-US" sz="1800" dirty="0" smtClean="0"/>
              <a:t>A properly performed Cost Approach is primary supportable and defendable way to arrive at a ratio between real and personal property.  If necessary, these ratios could then be applied to the business enterprise values obtained via the income approach or sales comparison approach.</a:t>
            </a:r>
          </a:p>
          <a:p>
            <a:pPr algn="just">
              <a:spcBef>
                <a:spcPts val="0"/>
              </a:spcBef>
              <a:spcAft>
                <a:spcPts val="2400"/>
              </a:spcAft>
            </a:pPr>
            <a:r>
              <a:rPr lang="en-US" sz="1800" dirty="0" smtClean="0"/>
              <a:t>Different States = Different Laws</a:t>
            </a:r>
          </a:p>
          <a:p>
            <a:pPr algn="just">
              <a:spcBef>
                <a:spcPts val="0"/>
              </a:spcBef>
              <a:spcAft>
                <a:spcPts val="2400"/>
              </a:spcAft>
            </a:pPr>
            <a:r>
              <a:rPr lang="en-US" sz="1800" dirty="0" smtClean="0"/>
              <a:t>Sale prices reported by the media are not always the taxable value</a:t>
            </a:r>
          </a:p>
          <a:p>
            <a:pPr algn="just">
              <a:spcBef>
                <a:spcPts val="0"/>
              </a:spcBef>
              <a:spcAft>
                <a:spcPts val="2400"/>
              </a:spcAft>
            </a:pPr>
            <a:r>
              <a:rPr lang="en-US" sz="1800" dirty="0"/>
              <a:t>C</a:t>
            </a:r>
            <a:r>
              <a:rPr lang="en-US" sz="1800" dirty="0" smtClean="0"/>
              <a:t>ertain liabilities and intangible assets included in the sale price</a:t>
            </a:r>
            <a:endParaRPr lang="en-US" sz="1800" dirty="0"/>
          </a:p>
          <a:p>
            <a:pPr algn="just">
              <a:spcBef>
                <a:spcPts val="0"/>
              </a:spcBef>
              <a:spcAft>
                <a:spcPts val="2400"/>
              </a:spcAft>
            </a:pPr>
            <a:r>
              <a:rPr lang="en-US" sz="1800" dirty="0" smtClean="0"/>
              <a:t>Appraisal reports are typically not applicable for multiple uses</a:t>
            </a:r>
          </a:p>
        </p:txBody>
      </p:sp>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F95E083E-B418-49B9-B719-3297FDAE937D}" type="slidenum">
              <a:rPr lang="en-US" smtClean="0"/>
              <a:pPr/>
              <a:t>34</a:t>
            </a:fld>
            <a:endParaRPr lang="en-US" dirty="0"/>
          </a:p>
        </p:txBody>
      </p:sp>
    </p:spTree>
    <p:extLst>
      <p:ext uri="{BB962C8B-B14F-4D97-AF65-F5344CB8AC3E}">
        <p14:creationId xmlns:p14="http://schemas.microsoft.com/office/powerpoint/2010/main" val="1995752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t>Cost Approach</a:t>
            </a:r>
          </a:p>
        </p:txBody>
      </p:sp>
      <p:sp>
        <p:nvSpPr>
          <p:cNvPr id="28675" name="Rectangle 3"/>
          <p:cNvSpPr>
            <a:spLocks noGrp="1" noChangeArrowheads="1"/>
          </p:cNvSpPr>
          <p:nvPr>
            <p:ph sz="quarter" idx="1"/>
          </p:nvPr>
        </p:nvSpPr>
        <p:spPr>
          <a:xfrm>
            <a:off x="711200" y="1447801"/>
            <a:ext cx="10972800" cy="4937125"/>
          </a:xfrm>
        </p:spPr>
        <p:txBody>
          <a:bodyPr/>
          <a:lstStyle/>
          <a:p>
            <a:r>
              <a:rPr lang="en-US" altLang="en-US" dirty="0" smtClean="0"/>
              <a:t>It works in NJ</a:t>
            </a:r>
          </a:p>
          <a:p>
            <a:r>
              <a:rPr lang="en-US" altLang="en-US" dirty="0" smtClean="0"/>
              <a:t>Techniques:</a:t>
            </a:r>
          </a:p>
          <a:p>
            <a:pPr lvl="1"/>
            <a:r>
              <a:rPr lang="en-US" altLang="en-US" dirty="0" smtClean="0"/>
              <a:t>Trended Original Cost</a:t>
            </a:r>
          </a:p>
          <a:p>
            <a:pPr lvl="1"/>
            <a:r>
              <a:rPr lang="en-US" altLang="en-US" dirty="0" smtClean="0"/>
              <a:t>Cost per Capacity</a:t>
            </a:r>
          </a:p>
          <a:p>
            <a:pPr lvl="1"/>
            <a:r>
              <a:rPr lang="en-US" altLang="en-US" dirty="0" smtClean="0"/>
              <a:t>Alternative Technology</a:t>
            </a:r>
          </a:p>
        </p:txBody>
      </p:sp>
    </p:spTree>
    <p:extLst>
      <p:ext uri="{BB962C8B-B14F-4D97-AF65-F5344CB8AC3E}">
        <p14:creationId xmlns:p14="http://schemas.microsoft.com/office/powerpoint/2010/main" val="1350272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t>Cost Approach - Advantages</a:t>
            </a:r>
          </a:p>
        </p:txBody>
      </p:sp>
      <p:sp>
        <p:nvSpPr>
          <p:cNvPr id="29699" name="Rectangle 3"/>
          <p:cNvSpPr>
            <a:spLocks noGrp="1" noChangeArrowheads="1"/>
          </p:cNvSpPr>
          <p:nvPr>
            <p:ph sz="quarter" idx="1"/>
          </p:nvPr>
        </p:nvSpPr>
        <p:spPr>
          <a:xfrm>
            <a:off x="0" y="1600200"/>
            <a:ext cx="12192000" cy="4876800"/>
          </a:xfrm>
        </p:spPr>
        <p:txBody>
          <a:bodyPr/>
          <a:lstStyle/>
          <a:p>
            <a:pPr lvl="1">
              <a:buFontTx/>
              <a:buNone/>
            </a:pPr>
            <a:r>
              <a:rPr lang="en-US" altLang="en-US" sz="2400" u="sng" dirty="0" smtClean="0"/>
              <a:t>Advantages</a:t>
            </a:r>
            <a:r>
              <a:rPr lang="en-US" altLang="en-US" sz="2400" dirty="0" smtClean="0"/>
              <a:t>		       			</a:t>
            </a:r>
            <a:r>
              <a:rPr lang="en-US" altLang="en-US" sz="2400" u="sng" dirty="0" smtClean="0"/>
              <a:t>TOC</a:t>
            </a:r>
            <a:r>
              <a:rPr lang="en-US" altLang="en-US" sz="2400" dirty="0" smtClean="0"/>
              <a:t>    </a:t>
            </a:r>
            <a:r>
              <a:rPr lang="en-US" altLang="en-US" sz="2400" u="sng" dirty="0" smtClean="0"/>
              <a:t>Cost/Cap</a:t>
            </a:r>
            <a:r>
              <a:rPr lang="en-US" altLang="en-US" sz="2400" dirty="0" smtClean="0"/>
              <a:t>        </a:t>
            </a:r>
            <a:r>
              <a:rPr lang="en-US" altLang="en-US" sz="2400" u="sng" dirty="0" smtClean="0"/>
              <a:t>Alt Tech</a:t>
            </a:r>
          </a:p>
          <a:p>
            <a:pPr lvl="1">
              <a:buFontTx/>
              <a:buNone/>
            </a:pPr>
            <a:endParaRPr lang="en-US" altLang="en-US" sz="2400" dirty="0" smtClean="0"/>
          </a:p>
          <a:p>
            <a:pPr lvl="1">
              <a:buFontTx/>
              <a:buNone/>
            </a:pPr>
            <a:r>
              <a:rPr lang="en-US" altLang="en-US" sz="2400" dirty="0" smtClean="0"/>
              <a:t>Evaluates part of plant	       			Yes     No, only	</a:t>
            </a:r>
            <a:r>
              <a:rPr lang="en-US" altLang="en-US" sz="2400" dirty="0"/>
              <a:t> </a:t>
            </a:r>
            <a:r>
              <a:rPr lang="en-US" altLang="en-US" sz="2400" dirty="0" smtClean="0"/>
              <a:t>    No, only</a:t>
            </a:r>
          </a:p>
          <a:p>
            <a:pPr lvl="1">
              <a:buFontTx/>
              <a:buNone/>
            </a:pPr>
            <a:r>
              <a:rPr lang="en-US" altLang="en-US" sz="2400" dirty="0" smtClean="0"/>
              <a:t>(just taxable property)		       			Whole Plant      Whole Plant</a:t>
            </a:r>
          </a:p>
          <a:p>
            <a:pPr lvl="1">
              <a:buFontTx/>
              <a:buNone/>
            </a:pPr>
            <a:endParaRPr lang="en-US" altLang="en-US" sz="2400" dirty="0" smtClean="0"/>
          </a:p>
          <a:p>
            <a:pPr lvl="1">
              <a:buFontTx/>
              <a:buNone/>
            </a:pPr>
            <a:r>
              <a:rPr lang="en-US" altLang="en-US" sz="2400" dirty="0" smtClean="0"/>
              <a:t>Useful for Allocation	       			Yes          No		     No</a:t>
            </a:r>
          </a:p>
          <a:p>
            <a:pPr lvl="1">
              <a:buFontTx/>
              <a:buNone/>
            </a:pPr>
            <a:r>
              <a:rPr lang="en-US" altLang="en-US" sz="2400" dirty="0" smtClean="0"/>
              <a:t>(needed to utilize Income or Sales Approach)</a:t>
            </a:r>
          </a:p>
          <a:p>
            <a:pPr lvl="1">
              <a:buFontTx/>
              <a:buNone/>
            </a:pPr>
            <a:endParaRPr lang="en-US" altLang="en-US" sz="2400" dirty="0" smtClean="0"/>
          </a:p>
          <a:p>
            <a:pPr lvl="1">
              <a:buFontTx/>
              <a:buNone/>
            </a:pPr>
            <a:r>
              <a:rPr lang="en-US" altLang="en-US" sz="2400" dirty="0" smtClean="0"/>
              <a:t>Useful to Estimate Functional and/or </a:t>
            </a:r>
          </a:p>
          <a:p>
            <a:pPr lvl="1">
              <a:buFontTx/>
              <a:buNone/>
            </a:pPr>
            <a:r>
              <a:rPr lang="en-US" altLang="en-US" sz="2400" dirty="0" smtClean="0"/>
              <a:t>Economic Obsolescence     			Yes          Yes	</a:t>
            </a:r>
            <a:r>
              <a:rPr lang="en-US" altLang="en-US" sz="2400" dirty="0"/>
              <a:t> </a:t>
            </a:r>
            <a:r>
              <a:rPr lang="en-US" altLang="en-US" sz="2400" dirty="0" smtClean="0"/>
              <a:t>    Yes</a:t>
            </a:r>
          </a:p>
          <a:p>
            <a:pPr lvl="1">
              <a:buFontTx/>
              <a:buNone/>
            </a:pPr>
            <a:r>
              <a:rPr lang="en-US" altLang="en-US" sz="2400" dirty="0" smtClean="0"/>
              <a:t>(needed to complete Cost Approach)</a:t>
            </a:r>
          </a:p>
        </p:txBody>
      </p:sp>
    </p:spTree>
    <p:extLst>
      <p:ext uri="{BB962C8B-B14F-4D97-AF65-F5344CB8AC3E}">
        <p14:creationId xmlns:p14="http://schemas.microsoft.com/office/powerpoint/2010/main" val="286306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smtClean="0"/>
              <a:t>Cost Approach - Disadvantages</a:t>
            </a:r>
          </a:p>
        </p:txBody>
      </p:sp>
      <p:sp>
        <p:nvSpPr>
          <p:cNvPr id="30723" name="Rectangle 3"/>
          <p:cNvSpPr>
            <a:spLocks noGrp="1" noChangeArrowheads="1"/>
          </p:cNvSpPr>
          <p:nvPr>
            <p:ph sz="quarter" idx="1"/>
          </p:nvPr>
        </p:nvSpPr>
        <p:spPr>
          <a:xfrm>
            <a:off x="609600" y="1447801"/>
            <a:ext cx="10972800" cy="4937125"/>
          </a:xfrm>
        </p:spPr>
        <p:txBody>
          <a:bodyPr/>
          <a:lstStyle/>
          <a:p>
            <a:r>
              <a:rPr lang="en-US" altLang="en-US" dirty="0" smtClean="0"/>
              <a:t>Getting only the taxable property when using some techniques</a:t>
            </a:r>
          </a:p>
          <a:p>
            <a:endParaRPr lang="en-US" altLang="en-US" dirty="0" smtClean="0"/>
          </a:p>
          <a:p>
            <a:r>
              <a:rPr lang="en-US" altLang="en-US" dirty="0" smtClean="0"/>
              <a:t>Getting a credible functional and/or economic obsolescence adjustment</a:t>
            </a:r>
          </a:p>
          <a:p>
            <a:pPr lvl="1"/>
            <a:r>
              <a:rPr lang="en-US" altLang="en-US" dirty="0" smtClean="0"/>
              <a:t>Cost does not equal value</a:t>
            </a:r>
          </a:p>
          <a:p>
            <a:pPr lvl="2"/>
            <a:r>
              <a:rPr lang="en-US" altLang="en-US" dirty="0" smtClean="0"/>
              <a:t>Until all three forms of depreciation are fully accounted for</a:t>
            </a:r>
          </a:p>
          <a:p>
            <a:pPr lvl="2"/>
            <a:r>
              <a:rPr lang="en-US" altLang="en-US" b="1" dirty="0" smtClean="0"/>
              <a:t>To get all forms, must account for the incentives</a:t>
            </a:r>
          </a:p>
        </p:txBody>
      </p:sp>
    </p:spTree>
    <p:extLst>
      <p:ext uri="{BB962C8B-B14F-4D97-AF65-F5344CB8AC3E}">
        <p14:creationId xmlns:p14="http://schemas.microsoft.com/office/powerpoint/2010/main" val="2274893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smtClean="0"/>
              <a:t>Why Incentives Matter</a:t>
            </a:r>
          </a:p>
        </p:txBody>
      </p:sp>
      <p:sp>
        <p:nvSpPr>
          <p:cNvPr id="23555" name="Rectangle 3"/>
          <p:cNvSpPr>
            <a:spLocks noGrp="1" noChangeArrowheads="1"/>
          </p:cNvSpPr>
          <p:nvPr>
            <p:ph sz="quarter" idx="1"/>
          </p:nvPr>
        </p:nvSpPr>
        <p:spPr>
          <a:xfrm>
            <a:off x="609600" y="1604211"/>
            <a:ext cx="10972800" cy="4704515"/>
          </a:xfrm>
        </p:spPr>
        <p:txBody>
          <a:bodyPr>
            <a:normAutofit/>
          </a:bodyPr>
          <a:lstStyle/>
          <a:p>
            <a:r>
              <a:rPr lang="en-US" altLang="en-US" dirty="0" smtClean="0"/>
              <a:t>Because without them, many power plants are not financially feasible and are not maximally productive</a:t>
            </a:r>
          </a:p>
          <a:p>
            <a:endParaRPr lang="en-US" altLang="en-US" dirty="0" smtClean="0"/>
          </a:p>
          <a:p>
            <a:r>
              <a:rPr lang="en-US" altLang="en-US" dirty="0" smtClean="0"/>
              <a:t>Because without them, </a:t>
            </a:r>
            <a:r>
              <a:rPr lang="en-US" altLang="en-US" dirty="0"/>
              <a:t>many power plants </a:t>
            </a:r>
            <a:r>
              <a:rPr lang="en-US" altLang="en-US" dirty="0" smtClean="0"/>
              <a:t>suffer massive economic and/or functional obsolescence</a:t>
            </a:r>
          </a:p>
        </p:txBody>
      </p:sp>
    </p:spTree>
    <p:extLst>
      <p:ext uri="{BB962C8B-B14F-4D97-AF65-F5344CB8AC3E}">
        <p14:creationId xmlns:p14="http://schemas.microsoft.com/office/powerpoint/2010/main" val="17251329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274638"/>
            <a:ext cx="9956800" cy="944563"/>
          </a:xfrm>
        </p:spPr>
        <p:txBody>
          <a:bodyPr/>
          <a:lstStyle/>
          <a:p>
            <a:r>
              <a:rPr lang="en-US" altLang="en-US" dirty="0" smtClean="0"/>
              <a:t>Why Incentives Matter</a:t>
            </a:r>
          </a:p>
        </p:txBody>
      </p:sp>
      <p:pic>
        <p:nvPicPr>
          <p:cNvPr id="32771" name="Picture 6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1"/>
            <a:ext cx="10972800" cy="53244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677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546141"/>
          </a:xfrm>
        </p:spPr>
        <p:txBody>
          <a:bodyPr>
            <a:noAutofit/>
          </a:bodyPr>
          <a:lstStyle/>
          <a:p>
            <a:r>
              <a:rPr lang="en-US" sz="4800" dirty="0" smtClean="0"/>
              <a:t>Examples of Cross Discipline Appraisal Problems</a:t>
            </a:r>
            <a:endParaRPr lang="en-US" sz="4800" dirty="0"/>
          </a:p>
        </p:txBody>
      </p:sp>
      <p:sp>
        <p:nvSpPr>
          <p:cNvPr id="3" name="Content Placeholder 2"/>
          <p:cNvSpPr>
            <a:spLocks noGrp="1"/>
          </p:cNvSpPr>
          <p:nvPr>
            <p:ph sz="quarter" idx="1"/>
          </p:nvPr>
        </p:nvSpPr>
        <p:spPr>
          <a:xfrm>
            <a:off x="609600" y="1957136"/>
            <a:ext cx="9956800" cy="4516815"/>
          </a:xfrm>
        </p:spPr>
        <p:txBody>
          <a:bodyPr/>
          <a:lstStyle/>
          <a:p>
            <a:r>
              <a:rPr lang="en-US" dirty="0" smtClean="0"/>
              <a:t>Hotels, Restaurants (not restaurant buildings), Resorts,  Casinos</a:t>
            </a:r>
          </a:p>
          <a:p>
            <a:r>
              <a:rPr lang="en-US" dirty="0" smtClean="0"/>
              <a:t>Theaters, Stadiums, Race Tracks</a:t>
            </a:r>
          </a:p>
          <a:p>
            <a:r>
              <a:rPr lang="en-US" dirty="0" smtClean="0"/>
              <a:t>Refineries</a:t>
            </a:r>
          </a:p>
          <a:p>
            <a:r>
              <a:rPr lang="en-US" dirty="0" smtClean="0"/>
              <a:t>Power Plants</a:t>
            </a:r>
          </a:p>
          <a:p>
            <a:r>
              <a:rPr lang="en-US" dirty="0" smtClean="0"/>
              <a:t>Transmission Lines (gas, electricity, telecommunications)</a:t>
            </a:r>
          </a:p>
          <a:p>
            <a:r>
              <a:rPr lang="en-US" dirty="0" smtClean="0"/>
              <a:t>Assembly and Processing Plants</a:t>
            </a:r>
          </a:p>
          <a:p>
            <a:r>
              <a:rPr lang="en-US" dirty="0" smtClean="0"/>
              <a:t>Telecommunications Facilities and Data Centers</a:t>
            </a:r>
          </a:p>
          <a:p>
            <a:endParaRPr lang="en-US" dirty="0" smtClean="0"/>
          </a:p>
          <a:p>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4</a:t>
            </a:fld>
            <a:endParaRPr lang="en-US" dirty="0"/>
          </a:p>
        </p:txBody>
      </p:sp>
    </p:spTree>
    <p:extLst>
      <p:ext uri="{BB962C8B-B14F-4D97-AF65-F5344CB8AC3E}">
        <p14:creationId xmlns:p14="http://schemas.microsoft.com/office/powerpoint/2010/main" val="5448491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t>Why Incentives Matter</a:t>
            </a:r>
          </a:p>
        </p:txBody>
      </p:sp>
      <p:sp>
        <p:nvSpPr>
          <p:cNvPr id="33795" name="Rectangle 3"/>
          <p:cNvSpPr>
            <a:spLocks noGrp="1" noChangeArrowheads="1"/>
          </p:cNvSpPr>
          <p:nvPr>
            <p:ph sz="quarter" idx="1"/>
          </p:nvPr>
        </p:nvSpPr>
        <p:spPr>
          <a:xfrm>
            <a:off x="304800" y="1600200"/>
            <a:ext cx="11582400" cy="5257800"/>
          </a:xfrm>
        </p:spPr>
        <p:txBody>
          <a:bodyPr/>
          <a:lstStyle/>
          <a:p>
            <a:pPr>
              <a:lnSpc>
                <a:spcPct val="90000"/>
              </a:lnSpc>
            </a:pPr>
            <a:r>
              <a:rPr lang="en-US" altLang="en-US" dirty="0" smtClean="0"/>
              <a:t>Solar competitive advantages</a:t>
            </a:r>
          </a:p>
          <a:p>
            <a:pPr lvl="1">
              <a:lnSpc>
                <a:spcPct val="90000"/>
              </a:lnSpc>
            </a:pPr>
            <a:r>
              <a:rPr lang="en-US" altLang="en-US" dirty="0" smtClean="0"/>
              <a:t>Very low operating costs</a:t>
            </a:r>
          </a:p>
          <a:p>
            <a:pPr lvl="1">
              <a:lnSpc>
                <a:spcPct val="90000"/>
              </a:lnSpc>
            </a:pPr>
            <a:r>
              <a:rPr lang="en-US" altLang="en-US" dirty="0" smtClean="0"/>
              <a:t>Distributed and retail energy</a:t>
            </a:r>
          </a:p>
          <a:p>
            <a:pPr lvl="1">
              <a:lnSpc>
                <a:spcPct val="90000"/>
              </a:lnSpc>
            </a:pPr>
            <a:endParaRPr lang="en-US" altLang="en-US" dirty="0" smtClean="0"/>
          </a:p>
          <a:p>
            <a:pPr>
              <a:lnSpc>
                <a:spcPct val="90000"/>
              </a:lnSpc>
            </a:pPr>
            <a:r>
              <a:rPr lang="en-US" altLang="en-US" dirty="0" smtClean="0"/>
              <a:t>Solar competitive disadvantages</a:t>
            </a:r>
          </a:p>
          <a:p>
            <a:pPr lvl="1">
              <a:lnSpc>
                <a:spcPct val="90000"/>
              </a:lnSpc>
            </a:pPr>
            <a:r>
              <a:rPr lang="en-US" altLang="en-US" dirty="0" smtClean="0"/>
              <a:t>Very high construction costs</a:t>
            </a:r>
          </a:p>
          <a:p>
            <a:pPr lvl="1">
              <a:lnSpc>
                <a:spcPct val="90000"/>
              </a:lnSpc>
            </a:pPr>
            <a:r>
              <a:rPr lang="en-US" altLang="en-US" dirty="0" smtClean="0"/>
              <a:t>Very low capacity factor, at 15%</a:t>
            </a:r>
          </a:p>
          <a:p>
            <a:pPr lvl="1">
              <a:lnSpc>
                <a:spcPct val="90000"/>
              </a:lnSpc>
              <a:buFontTx/>
              <a:buNone/>
            </a:pPr>
            <a:r>
              <a:rPr lang="en-US" altLang="en-US" dirty="0" smtClean="0"/>
              <a:t>	(nuclear and coal at &gt;90%, natural gas at 75%, wind at 30%)</a:t>
            </a:r>
          </a:p>
          <a:p>
            <a:pPr lvl="1">
              <a:lnSpc>
                <a:spcPct val="90000"/>
              </a:lnSpc>
            </a:pPr>
            <a:r>
              <a:rPr lang="en-US" altLang="en-US" dirty="0" smtClean="0"/>
              <a:t>Can not chose when to generate</a:t>
            </a:r>
          </a:p>
          <a:p>
            <a:pPr lvl="1">
              <a:lnSpc>
                <a:spcPct val="90000"/>
              </a:lnSpc>
            </a:pPr>
            <a:endParaRPr lang="en-US" altLang="en-US" dirty="0" smtClean="0"/>
          </a:p>
          <a:p>
            <a:pPr>
              <a:lnSpc>
                <a:spcPct val="90000"/>
              </a:lnSpc>
            </a:pPr>
            <a:r>
              <a:rPr lang="en-US" altLang="en-US" dirty="0" smtClean="0"/>
              <a:t>On balance, Solar does not compete without them, today.</a:t>
            </a:r>
          </a:p>
        </p:txBody>
      </p:sp>
    </p:spTree>
    <p:extLst>
      <p:ext uri="{BB962C8B-B14F-4D97-AF65-F5344CB8AC3E}">
        <p14:creationId xmlns:p14="http://schemas.microsoft.com/office/powerpoint/2010/main" val="3976605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274638"/>
            <a:ext cx="9956800" cy="904876"/>
          </a:xfrm>
        </p:spPr>
        <p:txBody>
          <a:bodyPr/>
          <a:lstStyle/>
          <a:p>
            <a:r>
              <a:rPr lang="en-US" altLang="en-US" dirty="0" smtClean="0"/>
              <a:t>Why Incentives Matter</a:t>
            </a:r>
          </a:p>
        </p:txBody>
      </p:sp>
      <p:pic>
        <p:nvPicPr>
          <p:cNvPr id="34819" name="Picture 4"/>
          <p:cNvPicPr>
            <a:picLocks noChangeAspect="1" noChangeArrowheads="1"/>
          </p:cNvPicPr>
          <p:nvPr/>
        </p:nvPicPr>
        <p:blipFill>
          <a:blip r:embed="rId3">
            <a:extLst>
              <a:ext uri="{28A0092B-C50C-407E-A947-70E740481C1C}">
                <a14:useLocalDpi xmlns:a14="http://schemas.microsoft.com/office/drawing/2010/main" val="0"/>
              </a:ext>
            </a:extLst>
          </a:blip>
          <a:srcRect l="16470" t="28125" r="47647" b="25000"/>
          <a:stretch>
            <a:fillRect/>
          </a:stretch>
        </p:blipFill>
        <p:spPr bwMode="auto">
          <a:xfrm>
            <a:off x="914400" y="1179514"/>
            <a:ext cx="10261600" cy="56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3112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fontAlgn="auto">
              <a:spcAft>
                <a:spcPts val="0"/>
              </a:spcAft>
              <a:defRPr/>
            </a:pPr>
            <a:r>
              <a:rPr lang="en-US" altLang="en-US" sz="4000" dirty="0" smtClean="0"/>
              <a:t>Solar PV Functional Obsolescence</a:t>
            </a:r>
            <a:br>
              <a:rPr lang="en-US" altLang="en-US" sz="4000" dirty="0" smtClean="0"/>
            </a:br>
            <a:r>
              <a:rPr lang="en-US" altLang="en-US" sz="4000" dirty="0" smtClean="0"/>
              <a:t>From Levelized Cost Analysis </a:t>
            </a:r>
          </a:p>
        </p:txBody>
      </p:sp>
      <p:pic>
        <p:nvPicPr>
          <p:cNvPr id="35843" name="Picture 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38350"/>
            <a:ext cx="9753600" cy="278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7244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274638"/>
            <a:ext cx="9956800" cy="792162"/>
          </a:xfrm>
        </p:spPr>
        <p:txBody>
          <a:bodyPr/>
          <a:lstStyle/>
          <a:p>
            <a:r>
              <a:rPr lang="en-US" altLang="en-US" sz="2800" dirty="0" smtClean="0"/>
              <a:t>Renewable Energy Production Incentive (REPI)</a:t>
            </a:r>
          </a:p>
        </p:txBody>
      </p:sp>
      <p:pic>
        <p:nvPicPr>
          <p:cNvPr id="3686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6800"/>
            <a:ext cx="607271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1241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fontAlgn="auto">
              <a:spcAft>
                <a:spcPts val="0"/>
              </a:spcAft>
              <a:defRPr/>
            </a:pPr>
            <a:r>
              <a:rPr lang="en-US" altLang="en-US" sz="4000" dirty="0" smtClean="0"/>
              <a:t>How to account for the incentives?</a:t>
            </a:r>
          </a:p>
        </p:txBody>
      </p:sp>
      <p:sp>
        <p:nvSpPr>
          <p:cNvPr id="37891" name="Rectangle 3"/>
          <p:cNvSpPr>
            <a:spLocks noGrp="1" noChangeArrowheads="1"/>
          </p:cNvSpPr>
          <p:nvPr>
            <p:ph sz="quarter" idx="1"/>
          </p:nvPr>
        </p:nvSpPr>
        <p:spPr>
          <a:xfrm>
            <a:off x="609600" y="1556084"/>
            <a:ext cx="10972800" cy="4600242"/>
          </a:xfrm>
        </p:spPr>
        <p:txBody>
          <a:bodyPr/>
          <a:lstStyle/>
          <a:p>
            <a:r>
              <a:rPr lang="en-US" altLang="en-US" dirty="0" smtClean="0"/>
              <a:t>Depends on your approach/technique</a:t>
            </a:r>
          </a:p>
          <a:p>
            <a:r>
              <a:rPr lang="en-US" altLang="en-US" dirty="0" smtClean="0"/>
              <a:t>Cost</a:t>
            </a:r>
          </a:p>
          <a:p>
            <a:pPr lvl="1"/>
            <a:r>
              <a:rPr lang="en-US" altLang="en-US" dirty="0" smtClean="0"/>
              <a:t>Income analysis of benefits of incentives, </a:t>
            </a:r>
          </a:p>
          <a:p>
            <a:pPr lvl="2"/>
            <a:r>
              <a:rPr lang="en-US" altLang="en-US" dirty="0" smtClean="0"/>
              <a:t>A with and without analysis</a:t>
            </a:r>
          </a:p>
          <a:p>
            <a:pPr lvl="1"/>
            <a:r>
              <a:rPr lang="en-US" altLang="en-US" dirty="0" smtClean="0"/>
              <a:t>Alternative technology</a:t>
            </a:r>
          </a:p>
          <a:p>
            <a:pPr lvl="1"/>
            <a:r>
              <a:rPr lang="en-US" altLang="en-US" dirty="0" smtClean="0"/>
              <a:t>Excess Capital Costs</a:t>
            </a:r>
          </a:p>
          <a:p>
            <a:r>
              <a:rPr lang="en-US" altLang="en-US" dirty="0" smtClean="0"/>
              <a:t>Income</a:t>
            </a:r>
          </a:p>
          <a:p>
            <a:pPr lvl="1"/>
            <a:r>
              <a:rPr lang="en-US" altLang="en-US" dirty="0" smtClean="0"/>
              <a:t>Analysis with and with out the benefits of incentives</a:t>
            </a:r>
          </a:p>
        </p:txBody>
      </p:sp>
    </p:spTree>
    <p:extLst>
      <p:ext uri="{BB962C8B-B14F-4D97-AF65-F5344CB8AC3E}">
        <p14:creationId xmlns:p14="http://schemas.microsoft.com/office/powerpoint/2010/main" val="6693784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Example Steps in Cost Value</a:t>
            </a:r>
          </a:p>
        </p:txBody>
      </p:sp>
      <p:sp>
        <p:nvSpPr>
          <p:cNvPr id="38915" name="Rectangle 3"/>
          <p:cNvSpPr>
            <a:spLocks noGrp="1" noChangeArrowheads="1"/>
          </p:cNvSpPr>
          <p:nvPr>
            <p:ph sz="quarter" idx="1"/>
          </p:nvPr>
        </p:nvSpPr>
        <p:spPr>
          <a:xfrm>
            <a:off x="304800" y="1600200"/>
            <a:ext cx="11887200" cy="5029200"/>
          </a:xfrm>
        </p:spPr>
        <p:txBody>
          <a:bodyPr/>
          <a:lstStyle/>
          <a:p>
            <a:pPr marL="609600" indent="-609600">
              <a:lnSpc>
                <a:spcPct val="90000"/>
              </a:lnSpc>
              <a:buFontTx/>
              <a:buAutoNum type="arabicPeriod"/>
            </a:pPr>
            <a:r>
              <a:rPr lang="en-US" altLang="en-US" dirty="0" smtClean="0"/>
              <a:t>Define taxable components of whole facility</a:t>
            </a:r>
          </a:p>
          <a:p>
            <a:pPr marL="609600" indent="-609600">
              <a:lnSpc>
                <a:spcPct val="90000"/>
              </a:lnSpc>
              <a:buFontTx/>
              <a:buAutoNum type="arabicPeriod"/>
            </a:pPr>
            <a:r>
              <a:rPr lang="en-US" altLang="en-US" dirty="0" smtClean="0"/>
              <a:t>Develop cost new of components</a:t>
            </a:r>
          </a:p>
          <a:p>
            <a:pPr marL="609600" indent="-609600">
              <a:lnSpc>
                <a:spcPct val="90000"/>
              </a:lnSpc>
              <a:buFontTx/>
              <a:buAutoNum type="arabicPeriod"/>
            </a:pPr>
            <a:r>
              <a:rPr lang="en-US" altLang="en-US" dirty="0" smtClean="0"/>
              <a:t>Deduct physical depreciation</a:t>
            </a:r>
          </a:p>
          <a:p>
            <a:pPr marL="609600" indent="-609600">
              <a:lnSpc>
                <a:spcPct val="90000"/>
              </a:lnSpc>
              <a:buFontTx/>
              <a:buAutoNum type="arabicPeriod"/>
            </a:pPr>
            <a:r>
              <a:rPr lang="en-US" altLang="en-US" dirty="0" smtClean="0"/>
              <a:t>Estimate functional/economic obsolescence, using either:</a:t>
            </a:r>
          </a:p>
          <a:p>
            <a:pPr marL="990600" lvl="1" indent="-533400">
              <a:lnSpc>
                <a:spcPct val="90000"/>
              </a:lnSpc>
              <a:buFontTx/>
              <a:buChar char="•"/>
            </a:pPr>
            <a:r>
              <a:rPr lang="en-US" altLang="en-US" dirty="0" smtClean="0"/>
              <a:t>Alternative technology technique</a:t>
            </a:r>
          </a:p>
          <a:p>
            <a:pPr marL="990600" lvl="1" indent="-533400">
              <a:lnSpc>
                <a:spcPct val="90000"/>
              </a:lnSpc>
              <a:buFontTx/>
              <a:buChar char="•"/>
            </a:pPr>
            <a:r>
              <a:rPr lang="en-US" altLang="en-US" dirty="0" smtClean="0"/>
              <a:t>Income shortfall method</a:t>
            </a:r>
          </a:p>
          <a:p>
            <a:pPr marL="990600" lvl="1" indent="-533400">
              <a:lnSpc>
                <a:spcPct val="90000"/>
              </a:lnSpc>
              <a:buFontTx/>
              <a:buChar char="•"/>
            </a:pPr>
            <a:r>
              <a:rPr lang="en-US" altLang="en-US" dirty="0" smtClean="0"/>
              <a:t>Estimate value of incentives and allocate their value, as an obsolescence, to taxable property.</a:t>
            </a:r>
          </a:p>
          <a:p>
            <a:pPr marL="609600" indent="-609600">
              <a:lnSpc>
                <a:spcPct val="90000"/>
              </a:lnSpc>
            </a:pPr>
            <a:r>
              <a:rPr lang="en-US" altLang="en-US" dirty="0" smtClean="0"/>
              <a:t>Compute market value of taxable property</a:t>
            </a:r>
          </a:p>
        </p:txBody>
      </p:sp>
    </p:spTree>
    <p:extLst>
      <p:ext uri="{BB962C8B-B14F-4D97-AF65-F5344CB8AC3E}">
        <p14:creationId xmlns:p14="http://schemas.microsoft.com/office/powerpoint/2010/main" val="1973092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Example Two, Hotel</a:t>
            </a:r>
            <a:endParaRPr lang="en-US" sz="4800" dirty="0"/>
          </a:p>
        </p:txBody>
      </p:sp>
      <p:sp>
        <p:nvSpPr>
          <p:cNvPr id="3" name="Content Placeholder 2"/>
          <p:cNvSpPr>
            <a:spLocks noGrp="1"/>
          </p:cNvSpPr>
          <p:nvPr>
            <p:ph sz="quarter" idx="1"/>
          </p:nvPr>
        </p:nvSpPr>
        <p:spPr/>
        <p:txBody>
          <a:bodyPr/>
          <a:lstStyle/>
          <a:p>
            <a:pPr algn="just"/>
            <a:r>
              <a:rPr lang="en-US" dirty="0"/>
              <a:t>Assets change hands </a:t>
            </a:r>
            <a:r>
              <a:rPr lang="en-US" dirty="0" smtClean="0"/>
              <a:t>frequently</a:t>
            </a:r>
          </a:p>
          <a:p>
            <a:pPr algn="just"/>
            <a:r>
              <a:rPr lang="en-US" dirty="0" smtClean="0"/>
              <a:t>Difficult </a:t>
            </a:r>
            <a:r>
              <a:rPr lang="en-US" dirty="0"/>
              <a:t>to find historical construction costs</a:t>
            </a:r>
          </a:p>
          <a:p>
            <a:pPr algn="just"/>
            <a:r>
              <a:rPr lang="en-US" dirty="0"/>
              <a:t>Take-offs and Inventory – Get a count of what is there</a:t>
            </a:r>
          </a:p>
          <a:p>
            <a:pPr algn="just"/>
            <a:r>
              <a:rPr lang="en-US" dirty="0"/>
              <a:t>Replacement Cost – MVS &amp; RS Means</a:t>
            </a:r>
          </a:p>
          <a:p>
            <a:pPr algn="just"/>
            <a:r>
              <a:rPr lang="en-US" dirty="0"/>
              <a:t>Depreciation Analysis and Conclusion of Fair </a:t>
            </a:r>
            <a:r>
              <a:rPr lang="en-US" dirty="0" smtClean="0"/>
              <a:t>Value</a:t>
            </a:r>
          </a:p>
          <a:p>
            <a:pPr algn="just"/>
            <a:endParaRPr lang="en-US" dirty="0"/>
          </a:p>
          <a:p>
            <a:pPr algn="just"/>
            <a:r>
              <a:rPr lang="en-US" dirty="0"/>
              <a:t>Segregation of Real vs. Personal </a:t>
            </a:r>
            <a:r>
              <a:rPr lang="en-US" dirty="0" smtClean="0"/>
              <a:t>Property vs. Business Intangibles</a:t>
            </a:r>
            <a:endParaRPr lang="en-US" dirty="0"/>
          </a:p>
          <a:p>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46</a:t>
            </a:fld>
            <a:endParaRPr lang="en-US" dirty="0"/>
          </a:p>
        </p:txBody>
      </p:sp>
    </p:spTree>
    <p:extLst>
      <p:ext uri="{BB962C8B-B14F-4D97-AF65-F5344CB8AC3E}">
        <p14:creationId xmlns:p14="http://schemas.microsoft.com/office/powerpoint/2010/main" val="12427804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Borgata Decision</a:t>
            </a:r>
            <a:endParaRPr lang="en-US" sz="4800" dirty="0"/>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47</a:t>
            </a:fld>
            <a:endParaRPr lang="en-US" dirty="0"/>
          </a:p>
        </p:txBody>
      </p:sp>
    </p:spTree>
    <p:extLst>
      <p:ext uri="{BB962C8B-B14F-4D97-AF65-F5344CB8AC3E}">
        <p14:creationId xmlns:p14="http://schemas.microsoft.com/office/powerpoint/2010/main" val="6620226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Income Approach</a:t>
            </a:r>
            <a:endParaRPr lang="en-US" sz="4800" dirty="0"/>
          </a:p>
        </p:txBody>
      </p:sp>
      <p:sp>
        <p:nvSpPr>
          <p:cNvPr id="3" name="Content Placeholder 2"/>
          <p:cNvSpPr>
            <a:spLocks noGrp="1"/>
          </p:cNvSpPr>
          <p:nvPr>
            <p:ph sz="quarter" idx="1"/>
          </p:nvPr>
        </p:nvSpPr>
        <p:spPr/>
        <p:txBody>
          <a:bodyPr/>
          <a:lstStyle/>
          <a:p>
            <a:r>
              <a:rPr lang="en-US" dirty="0" smtClean="0"/>
              <a:t>“Most Credible”</a:t>
            </a:r>
          </a:p>
          <a:p>
            <a:endParaRPr lang="en-US" dirty="0" smtClean="0"/>
          </a:p>
          <a:p>
            <a:r>
              <a:rPr lang="en-US" dirty="0" smtClean="0"/>
              <a:t>“Cost Approach not always credible – but sometimes is credible”</a:t>
            </a:r>
          </a:p>
          <a:p>
            <a:pPr lvl="1"/>
            <a:r>
              <a:rPr lang="en-US" dirty="0" smtClean="0"/>
              <a:t>Even though that’s what old rulings implied is needed for casinos, cost approach is not best in this case.</a:t>
            </a:r>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48</a:t>
            </a:fld>
            <a:endParaRPr lang="en-US" dirty="0"/>
          </a:p>
        </p:txBody>
      </p:sp>
    </p:spTree>
    <p:extLst>
      <p:ext uri="{BB962C8B-B14F-4D97-AF65-F5344CB8AC3E}">
        <p14:creationId xmlns:p14="http://schemas.microsoft.com/office/powerpoint/2010/main" val="19747643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View Value from:</a:t>
            </a:r>
            <a:endParaRPr lang="en-US" sz="4800" dirty="0"/>
          </a:p>
        </p:txBody>
      </p:sp>
      <p:sp>
        <p:nvSpPr>
          <p:cNvPr id="3" name="Content Placeholder 2"/>
          <p:cNvSpPr>
            <a:spLocks noGrp="1"/>
          </p:cNvSpPr>
          <p:nvPr>
            <p:ph sz="quarter" idx="1"/>
          </p:nvPr>
        </p:nvSpPr>
        <p:spPr/>
        <p:txBody>
          <a:bodyPr>
            <a:normAutofit/>
          </a:bodyPr>
          <a:lstStyle/>
          <a:p>
            <a:r>
              <a:rPr lang="en-US" dirty="0" smtClean="0"/>
              <a:t>“Perspective of participants”</a:t>
            </a:r>
          </a:p>
          <a:p>
            <a:r>
              <a:rPr lang="en-US" dirty="0" smtClean="0"/>
              <a:t>“Considering future expectations &amp; predictions”</a:t>
            </a:r>
          </a:p>
          <a:p>
            <a:r>
              <a:rPr lang="en-US" dirty="0" smtClean="0"/>
              <a:t>What do participants think they are buying</a:t>
            </a:r>
          </a:p>
          <a:p>
            <a:pPr lvl="1"/>
            <a:r>
              <a:rPr lang="en-US" dirty="0" smtClean="0"/>
              <a:t>“Going concern, enterprise”</a:t>
            </a:r>
          </a:p>
          <a:p>
            <a:pPr lvl="1"/>
            <a:r>
              <a:rPr lang="en-US" dirty="0" smtClean="0"/>
              <a:t>“Not merely real property”</a:t>
            </a:r>
          </a:p>
          <a:p>
            <a:pPr marL="457200" lvl="1" indent="0">
              <a:buNone/>
            </a:pPr>
            <a:endParaRPr lang="en-US" dirty="0" smtClean="0"/>
          </a:p>
          <a:p>
            <a:r>
              <a:rPr lang="en-US" dirty="0" smtClean="0"/>
              <a:t>“Muni’s </a:t>
            </a:r>
            <a:r>
              <a:rPr lang="en-US" dirty="0"/>
              <a:t>appraiser </a:t>
            </a:r>
            <a:r>
              <a:rPr lang="en-US" dirty="0" smtClean="0"/>
              <a:t>stayed too local, not examining the real breadth of the market which included </a:t>
            </a:r>
            <a:r>
              <a:rPr lang="en-US" dirty="0"/>
              <a:t>Pennsylvania. </a:t>
            </a:r>
            <a:r>
              <a:rPr lang="en-US" dirty="0" smtClean="0"/>
              <a:t>Muni’s appraiser did </a:t>
            </a:r>
            <a:r>
              <a:rPr lang="en-US" dirty="0"/>
              <a:t>not fully account for factors affecting future revenue, namely a new permanently lower income at the AC </a:t>
            </a:r>
            <a:r>
              <a:rPr lang="en-US" dirty="0" smtClean="0"/>
              <a:t>casinos.”</a:t>
            </a:r>
            <a:endParaRPr lang="en-US" dirty="0"/>
          </a:p>
          <a:p>
            <a:endParaRPr lang="en-US" dirty="0" smtClean="0"/>
          </a:p>
          <a:p>
            <a:pPr marL="457200" lvl="1" indent="0">
              <a:buNone/>
            </a:pPr>
            <a:r>
              <a:rPr lang="en-US" dirty="0"/>
              <a:t>	</a:t>
            </a:r>
            <a:endParaRPr lang="en-US" dirty="0" smtClean="0"/>
          </a:p>
          <a:p>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49</a:t>
            </a:fld>
            <a:endParaRPr lang="en-US" dirty="0"/>
          </a:p>
        </p:txBody>
      </p:sp>
    </p:spTree>
    <p:extLst>
      <p:ext uri="{BB962C8B-B14F-4D97-AF65-F5344CB8AC3E}">
        <p14:creationId xmlns:p14="http://schemas.microsoft.com/office/powerpoint/2010/main" val="69004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Separating Real Property from </a:t>
            </a:r>
            <a:r>
              <a:rPr lang="en-US" dirty="0" smtClean="0"/>
              <a:t>Personal Property and Business Intangibles</a:t>
            </a:r>
            <a:endParaRPr lang="en-US" dirty="0"/>
          </a:p>
        </p:txBody>
      </p:sp>
      <p:sp>
        <p:nvSpPr>
          <p:cNvPr id="3" name="Content Placeholder 2"/>
          <p:cNvSpPr>
            <a:spLocks noGrp="1"/>
          </p:cNvSpPr>
          <p:nvPr>
            <p:ph idx="1"/>
          </p:nvPr>
        </p:nvSpPr>
        <p:spPr/>
        <p:txBody>
          <a:bodyPr/>
          <a:lstStyle/>
          <a:p>
            <a:pPr marL="0" indent="0" algn="ctr">
              <a:lnSpc>
                <a:spcPct val="160000"/>
              </a:lnSpc>
              <a:buNone/>
            </a:pPr>
            <a:r>
              <a:rPr lang="en-US" sz="2000" b="1" dirty="0" smtClean="0"/>
              <a:t>The </a:t>
            </a:r>
            <a:r>
              <a:rPr lang="en-US" sz="2000" b="1" dirty="0"/>
              <a:t>3 </a:t>
            </a:r>
            <a:r>
              <a:rPr lang="en-US" sz="2000" b="1" dirty="0" smtClean="0"/>
              <a:t>Approaches to Value</a:t>
            </a:r>
            <a:br>
              <a:rPr lang="en-US" sz="2000" b="1" dirty="0" smtClean="0"/>
            </a:br>
            <a:r>
              <a:rPr lang="en-US" sz="2000" b="1" dirty="0" smtClean="0"/>
              <a:t>(no matter which type of property is to be appraised)</a:t>
            </a:r>
          </a:p>
          <a:p>
            <a:pPr marL="0" indent="0" algn="ctr">
              <a:lnSpc>
                <a:spcPct val="160000"/>
              </a:lnSpc>
              <a:buNone/>
            </a:pPr>
            <a:endParaRPr lang="en-US" sz="2000" b="1" dirty="0"/>
          </a:p>
          <a:p>
            <a:pPr lvl="1">
              <a:lnSpc>
                <a:spcPct val="110000"/>
              </a:lnSpc>
            </a:pPr>
            <a:r>
              <a:rPr lang="en-US" sz="1800" dirty="0"/>
              <a:t>Capitalize </a:t>
            </a:r>
            <a:r>
              <a:rPr lang="en-US" sz="1800" dirty="0" smtClean="0"/>
              <a:t>the income (Income </a:t>
            </a:r>
            <a:r>
              <a:rPr lang="en-US" sz="1800" dirty="0"/>
              <a:t>Approach)</a:t>
            </a:r>
          </a:p>
          <a:p>
            <a:pPr lvl="1">
              <a:lnSpc>
                <a:spcPct val="110000"/>
              </a:lnSpc>
            </a:pPr>
            <a:r>
              <a:rPr lang="en-US" sz="1800" dirty="0"/>
              <a:t>Estimate the depreciated cost of improvements, add site value </a:t>
            </a:r>
            <a:r>
              <a:rPr lang="en-US" sz="1800" dirty="0" smtClean="0"/>
              <a:t>(Cost </a:t>
            </a:r>
            <a:r>
              <a:rPr lang="en-US" sz="1800" dirty="0"/>
              <a:t>Approach</a:t>
            </a:r>
            <a:r>
              <a:rPr lang="en-US" sz="1800" dirty="0" smtClean="0"/>
              <a:t>)</a:t>
            </a:r>
            <a:endParaRPr lang="en-US" sz="1800" dirty="0"/>
          </a:p>
          <a:p>
            <a:pPr lvl="1">
              <a:lnSpc>
                <a:spcPct val="110000"/>
              </a:lnSpc>
            </a:pPr>
            <a:r>
              <a:rPr lang="en-US" sz="1800" dirty="0"/>
              <a:t>Find m</a:t>
            </a:r>
            <a:r>
              <a:rPr lang="en-US" sz="1800" dirty="0" smtClean="0"/>
              <a:t>arket comparables </a:t>
            </a:r>
            <a:r>
              <a:rPr lang="en-US" sz="1800" i="1" dirty="0" smtClean="0"/>
              <a:t>easier said than done </a:t>
            </a:r>
            <a:r>
              <a:rPr lang="en-US" sz="1800" dirty="0"/>
              <a:t>(Sales Comparison Approach</a:t>
            </a:r>
            <a:r>
              <a:rPr lang="en-US" sz="1800" dirty="0" smtClean="0"/>
              <a:t>)</a:t>
            </a:r>
          </a:p>
          <a:p>
            <a:pPr marL="457200" lvl="1" indent="0">
              <a:lnSpc>
                <a:spcPct val="110000"/>
              </a:lnSpc>
              <a:buNone/>
            </a:pPr>
            <a:endParaRPr lang="en-US" sz="1600" dirty="0" smtClean="0"/>
          </a:p>
          <a:p>
            <a:pPr marL="457200" lvl="1" indent="0">
              <a:lnSpc>
                <a:spcPct val="110000"/>
              </a:lnSpc>
              <a:buNone/>
            </a:pPr>
            <a:r>
              <a:rPr lang="en-US" sz="2000" dirty="0" smtClean="0"/>
              <a:t>The problem appraisers face is that two of these values indicate the total going concern or business enterprise value inclusive of real, personal and intangible assets.</a:t>
            </a:r>
            <a:endParaRPr lang="en-US" sz="2000" dirty="0"/>
          </a:p>
          <a:p>
            <a:pPr lvl="1"/>
            <a:endParaRPr lang="en-US" sz="1600" dirty="0"/>
          </a:p>
          <a:p>
            <a:endParaRPr lang="en-US" dirty="0"/>
          </a:p>
        </p:txBody>
      </p:sp>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F95E083E-B418-49B9-B719-3297FDAE937D}" type="slidenum">
              <a:rPr lang="en-US" smtClean="0"/>
              <a:pPr/>
              <a:t>5</a:t>
            </a:fld>
            <a:endParaRPr lang="en-US" dirty="0"/>
          </a:p>
        </p:txBody>
      </p:sp>
    </p:spTree>
    <p:extLst>
      <p:ext uri="{BB962C8B-B14F-4D97-AF65-F5344CB8AC3E}">
        <p14:creationId xmlns:p14="http://schemas.microsoft.com/office/powerpoint/2010/main" val="17619835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Income</a:t>
            </a:r>
            <a:r>
              <a:rPr lang="en-US" sz="3600" dirty="0" smtClean="0"/>
              <a:t> </a:t>
            </a:r>
            <a:r>
              <a:rPr lang="en-US" sz="5400" dirty="0" smtClean="0"/>
              <a:t>Approach</a:t>
            </a:r>
            <a:endParaRPr lang="en-US" sz="3600" dirty="0"/>
          </a:p>
        </p:txBody>
      </p:sp>
      <p:sp>
        <p:nvSpPr>
          <p:cNvPr id="3" name="Content Placeholder 2"/>
          <p:cNvSpPr>
            <a:spLocks noGrp="1"/>
          </p:cNvSpPr>
          <p:nvPr>
            <p:ph sz="quarter" idx="1"/>
          </p:nvPr>
        </p:nvSpPr>
        <p:spPr/>
        <p:txBody>
          <a:bodyPr>
            <a:normAutofit lnSpcReduction="10000"/>
          </a:bodyPr>
          <a:lstStyle/>
          <a:p>
            <a:r>
              <a:rPr lang="en-US" dirty="0" smtClean="0"/>
              <a:t>Was employed by all three appraisers</a:t>
            </a:r>
          </a:p>
          <a:p>
            <a:pPr lvl="1"/>
            <a:r>
              <a:rPr lang="en-US" dirty="0" smtClean="0"/>
              <a:t>Most indicative/probative of value</a:t>
            </a:r>
          </a:p>
          <a:p>
            <a:pPr lvl="1"/>
            <a:r>
              <a:rPr lang="en-US" dirty="0" smtClean="0"/>
              <a:t>Accepted by Judge</a:t>
            </a:r>
          </a:p>
          <a:p>
            <a:r>
              <a:rPr lang="en-US" dirty="0" smtClean="0"/>
              <a:t>Income approach yielded a Going Concern Value, not a real property value.</a:t>
            </a:r>
          </a:p>
          <a:p>
            <a:pPr lvl="1"/>
            <a:r>
              <a:rPr lang="en-US" dirty="0" smtClean="0"/>
              <a:t>But that’s OK . . . to start with.</a:t>
            </a:r>
          </a:p>
          <a:p>
            <a:pPr lvl="1"/>
            <a:r>
              <a:rPr lang="en-US" dirty="0"/>
              <a:t>Accepted by </a:t>
            </a:r>
            <a:r>
              <a:rPr lang="en-US" dirty="0" smtClean="0"/>
              <a:t>Judge</a:t>
            </a:r>
            <a:endParaRPr lang="en-US" dirty="0"/>
          </a:p>
          <a:p>
            <a:r>
              <a:rPr lang="en-US" dirty="0" smtClean="0"/>
              <a:t>All three appraisers then conducted a residual analysis to find the real property value.</a:t>
            </a:r>
          </a:p>
          <a:p>
            <a:pPr lvl="1"/>
            <a:r>
              <a:rPr lang="en-US" dirty="0" smtClean="0"/>
              <a:t>Going Concern value – business intangibles value – personal property value = real property value</a:t>
            </a:r>
          </a:p>
          <a:p>
            <a:pPr lvl="1"/>
            <a:r>
              <a:rPr lang="en-US" dirty="0"/>
              <a:t>Accepted by </a:t>
            </a:r>
            <a:r>
              <a:rPr lang="en-US" dirty="0" smtClean="0"/>
              <a:t>Judge</a:t>
            </a:r>
            <a:endParaRPr lang="en-US" dirty="0"/>
          </a:p>
          <a:p>
            <a:r>
              <a:rPr lang="en-US" dirty="0" smtClean="0"/>
              <a:t>All three did direct cap. One also did DCF.</a:t>
            </a:r>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50</a:t>
            </a:fld>
            <a:endParaRPr lang="en-US" dirty="0"/>
          </a:p>
        </p:txBody>
      </p:sp>
    </p:spTree>
    <p:extLst>
      <p:ext uri="{BB962C8B-B14F-4D97-AF65-F5344CB8AC3E}">
        <p14:creationId xmlns:p14="http://schemas.microsoft.com/office/powerpoint/2010/main" val="33057491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Definition of Income and Capitalization Rate</a:t>
            </a:r>
            <a:endParaRPr lang="en-US" sz="3200" dirty="0"/>
          </a:p>
        </p:txBody>
      </p:sp>
      <p:sp>
        <p:nvSpPr>
          <p:cNvPr id="3" name="Content Placeholder 2"/>
          <p:cNvSpPr>
            <a:spLocks noGrp="1"/>
          </p:cNvSpPr>
          <p:nvPr>
            <p:ph sz="quarter" idx="1"/>
          </p:nvPr>
        </p:nvSpPr>
        <p:spPr/>
        <p:txBody>
          <a:bodyPr>
            <a:normAutofit fontScale="92500" lnSpcReduction="10000"/>
          </a:bodyPr>
          <a:lstStyle/>
          <a:p>
            <a:r>
              <a:rPr lang="en-US" dirty="0" smtClean="0"/>
              <a:t>EBITDA</a:t>
            </a:r>
          </a:p>
          <a:p>
            <a:pPr lvl="1"/>
            <a:r>
              <a:rPr lang="en-US" dirty="0" smtClean="0"/>
              <a:t>“Property’s </a:t>
            </a:r>
            <a:r>
              <a:rPr lang="en-US" dirty="0"/>
              <a:t>income need not be from leases and </a:t>
            </a:r>
            <a:r>
              <a:rPr lang="en-US" dirty="0" smtClean="0"/>
              <a:t>rents”</a:t>
            </a:r>
            <a:endParaRPr lang="en-US" dirty="0"/>
          </a:p>
          <a:p>
            <a:pPr lvl="1"/>
            <a:r>
              <a:rPr lang="en-US" dirty="0" smtClean="0"/>
              <a:t>“Before income tax”</a:t>
            </a:r>
          </a:p>
          <a:p>
            <a:pPr lvl="1"/>
            <a:r>
              <a:rPr lang="en-US" dirty="0" smtClean="0"/>
              <a:t>Added back ground lease expense</a:t>
            </a:r>
          </a:p>
          <a:p>
            <a:pPr lvl="1"/>
            <a:r>
              <a:rPr lang="en-US" dirty="0" smtClean="0"/>
              <a:t>Rushmore business management expense added in</a:t>
            </a:r>
          </a:p>
          <a:p>
            <a:pPr lvl="1"/>
            <a:endParaRPr lang="en-US" dirty="0" smtClean="0"/>
          </a:p>
          <a:p>
            <a:r>
              <a:rPr lang="en-US" dirty="0" smtClean="0"/>
              <a:t>Cap Rate</a:t>
            </a:r>
          </a:p>
          <a:p>
            <a:pPr lvl="1"/>
            <a:r>
              <a:rPr lang="en-US" dirty="0" smtClean="0"/>
              <a:t>Two owner’s appraisers derived by extraction and conversion of EBITDA multipliers taken from casino sales comps.</a:t>
            </a:r>
          </a:p>
          <a:p>
            <a:pPr lvl="2"/>
            <a:r>
              <a:rPr lang="en-US" dirty="0" smtClean="0"/>
              <a:t>Judge accepted cap rate method of converting EBITDA multipliers</a:t>
            </a:r>
          </a:p>
          <a:p>
            <a:pPr lvl="1"/>
            <a:r>
              <a:rPr lang="en-US" dirty="0"/>
              <a:t>Adjusted to reflect risk of owning a single asset</a:t>
            </a:r>
          </a:p>
          <a:p>
            <a:pPr lvl="1"/>
            <a:r>
              <a:rPr lang="en-US" dirty="0" smtClean="0"/>
              <a:t>Muni’s appraiser utilized Korpacz hotel rates.  </a:t>
            </a:r>
          </a:p>
          <a:p>
            <a:pPr lvl="2"/>
            <a:r>
              <a:rPr lang="en-US" dirty="0" smtClean="0"/>
              <a:t>Judge did not accept Korpacz as indicative/probative.</a:t>
            </a:r>
          </a:p>
          <a:p>
            <a:pPr lvl="1"/>
            <a:endParaRPr lang="en-US" dirty="0"/>
          </a:p>
          <a:p>
            <a:r>
              <a:rPr lang="en-US" dirty="0" smtClean="0"/>
              <a:t>DCF used by one appraiser. No reaction by Judge on DCF.</a:t>
            </a:r>
          </a:p>
          <a:p>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51</a:t>
            </a:fld>
            <a:endParaRPr lang="en-US" dirty="0"/>
          </a:p>
        </p:txBody>
      </p:sp>
    </p:spTree>
    <p:extLst>
      <p:ext uri="{BB962C8B-B14F-4D97-AF65-F5344CB8AC3E}">
        <p14:creationId xmlns:p14="http://schemas.microsoft.com/office/powerpoint/2010/main" val="2526658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Personal Property Value</a:t>
            </a:r>
            <a:endParaRPr lang="en-US" sz="4800" dirty="0"/>
          </a:p>
        </p:txBody>
      </p:sp>
      <p:sp>
        <p:nvSpPr>
          <p:cNvPr id="3" name="Content Placeholder 2"/>
          <p:cNvSpPr>
            <a:spLocks noGrp="1"/>
          </p:cNvSpPr>
          <p:nvPr>
            <p:ph sz="quarter" idx="1"/>
          </p:nvPr>
        </p:nvSpPr>
        <p:spPr/>
        <p:txBody>
          <a:bodyPr/>
          <a:lstStyle/>
          <a:p>
            <a:r>
              <a:rPr lang="en-US" dirty="0" smtClean="0"/>
              <a:t>Depreciated Value</a:t>
            </a:r>
          </a:p>
          <a:p>
            <a:pPr lvl="1"/>
            <a:r>
              <a:rPr lang="en-US" dirty="0" smtClean="0"/>
              <a:t>Book Value</a:t>
            </a:r>
          </a:p>
          <a:p>
            <a:pPr lvl="1"/>
            <a:r>
              <a:rPr lang="en-US" dirty="0" smtClean="0"/>
              <a:t>This is not the best technique from perspective of common, best, or state of the art appraisal practices</a:t>
            </a:r>
          </a:p>
          <a:p>
            <a:endParaRPr lang="en-US" dirty="0" smtClean="0"/>
          </a:p>
          <a:p>
            <a:r>
              <a:rPr lang="en-US" dirty="0" smtClean="0"/>
              <a:t>Added in share of soft costs and finance costs – Allocation Technique</a:t>
            </a:r>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52</a:t>
            </a:fld>
            <a:endParaRPr lang="en-US" dirty="0"/>
          </a:p>
        </p:txBody>
      </p:sp>
    </p:spTree>
    <p:extLst>
      <p:ext uri="{BB962C8B-B14F-4D97-AF65-F5344CB8AC3E}">
        <p14:creationId xmlns:p14="http://schemas.microsoft.com/office/powerpoint/2010/main" val="10328055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618330"/>
          </a:xfrm>
        </p:spPr>
        <p:txBody>
          <a:bodyPr>
            <a:noAutofit/>
          </a:bodyPr>
          <a:lstStyle/>
          <a:p>
            <a:r>
              <a:rPr lang="en-US" sz="4800" dirty="0" smtClean="0"/>
              <a:t>Alternative </a:t>
            </a:r>
            <a:br>
              <a:rPr lang="en-US" sz="4800" dirty="0" smtClean="0"/>
            </a:br>
            <a:r>
              <a:rPr lang="en-US" sz="4800" dirty="0" smtClean="0"/>
              <a:t>Personal Property Methods</a:t>
            </a:r>
            <a:endParaRPr lang="en-US" sz="4800" dirty="0"/>
          </a:p>
        </p:txBody>
      </p:sp>
      <p:sp>
        <p:nvSpPr>
          <p:cNvPr id="3" name="Content Placeholder 2"/>
          <p:cNvSpPr>
            <a:spLocks noGrp="1"/>
          </p:cNvSpPr>
          <p:nvPr>
            <p:ph sz="quarter" idx="1"/>
          </p:nvPr>
        </p:nvSpPr>
        <p:spPr>
          <a:xfrm>
            <a:off x="609600" y="1965158"/>
            <a:ext cx="9956800" cy="4508793"/>
          </a:xfrm>
        </p:spPr>
        <p:txBody>
          <a:bodyPr>
            <a:normAutofit/>
          </a:bodyPr>
          <a:lstStyle/>
          <a:p>
            <a:r>
              <a:rPr lang="en-US" dirty="0" smtClean="0"/>
              <a:t>For </a:t>
            </a:r>
            <a:r>
              <a:rPr lang="en-US" dirty="0"/>
              <a:t>future cases </a:t>
            </a:r>
            <a:r>
              <a:rPr lang="en-US" dirty="0" smtClean="0"/>
              <a:t>– ought to use common</a:t>
            </a:r>
            <a:r>
              <a:rPr lang="en-US" dirty="0"/>
              <a:t>, </a:t>
            </a:r>
            <a:r>
              <a:rPr lang="en-US" dirty="0" smtClean="0"/>
              <a:t>best, or </a:t>
            </a:r>
            <a:r>
              <a:rPr lang="en-US" dirty="0"/>
              <a:t>state of the art appraisal </a:t>
            </a:r>
            <a:r>
              <a:rPr lang="en-US" dirty="0" smtClean="0"/>
              <a:t>practices</a:t>
            </a:r>
          </a:p>
          <a:p>
            <a:pPr lvl="1"/>
            <a:r>
              <a:rPr lang="en-US" dirty="0" smtClean="0"/>
              <a:t>Numerous variations of the three approaches to value</a:t>
            </a:r>
          </a:p>
          <a:p>
            <a:pPr lvl="2"/>
            <a:r>
              <a:rPr lang="en-US" dirty="0" smtClean="0"/>
              <a:t>Sales</a:t>
            </a:r>
          </a:p>
          <a:p>
            <a:pPr lvl="2"/>
            <a:r>
              <a:rPr lang="en-US" dirty="0" smtClean="0"/>
              <a:t>Cost</a:t>
            </a:r>
          </a:p>
          <a:p>
            <a:pPr lvl="2"/>
            <a:r>
              <a:rPr lang="en-US" dirty="0" smtClean="0"/>
              <a:t>Income</a:t>
            </a:r>
          </a:p>
          <a:p>
            <a:pPr lvl="1"/>
            <a:r>
              <a:rPr lang="en-US" dirty="0" smtClean="0"/>
              <a:t>All well documented in appraisal theory and texts</a:t>
            </a:r>
          </a:p>
          <a:p>
            <a:pPr lvl="1"/>
            <a:r>
              <a:rPr lang="en-US" dirty="0" smtClean="0"/>
              <a:t>Many commonly accepted in other practice areas</a:t>
            </a:r>
          </a:p>
          <a:p>
            <a:pPr lvl="2"/>
            <a:r>
              <a:rPr lang="en-US" dirty="0" smtClean="0"/>
              <a:t>Banking and Finance</a:t>
            </a:r>
          </a:p>
          <a:p>
            <a:pPr lvl="2"/>
            <a:r>
              <a:rPr lang="en-US" dirty="0" smtClean="0"/>
              <a:t>Regulatory</a:t>
            </a:r>
          </a:p>
          <a:p>
            <a:pPr lvl="2"/>
            <a:r>
              <a:rPr lang="en-US" dirty="0" smtClean="0"/>
              <a:t>Courts</a:t>
            </a:r>
          </a:p>
          <a:p>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53</a:t>
            </a:fld>
            <a:endParaRPr lang="en-US" dirty="0"/>
          </a:p>
        </p:txBody>
      </p:sp>
    </p:spTree>
    <p:extLst>
      <p:ext uri="{BB962C8B-B14F-4D97-AF65-F5344CB8AC3E}">
        <p14:creationId xmlns:p14="http://schemas.microsoft.com/office/powerpoint/2010/main" val="18390936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Business Intangibles</a:t>
            </a:r>
            <a:endParaRPr lang="en-US" sz="4800" dirty="0"/>
          </a:p>
        </p:txBody>
      </p:sp>
      <p:sp>
        <p:nvSpPr>
          <p:cNvPr id="3" name="Content Placeholder 2"/>
          <p:cNvSpPr>
            <a:spLocks noGrp="1"/>
          </p:cNvSpPr>
          <p:nvPr>
            <p:ph sz="quarter" idx="1"/>
          </p:nvPr>
        </p:nvSpPr>
        <p:spPr/>
        <p:txBody>
          <a:bodyPr/>
          <a:lstStyle/>
          <a:p>
            <a:r>
              <a:rPr lang="en-US" dirty="0" smtClean="0"/>
              <a:t>“Equals Rushmore Business Management Expense”</a:t>
            </a:r>
          </a:p>
          <a:p>
            <a:endParaRPr lang="en-US" dirty="0" smtClean="0"/>
          </a:p>
          <a:p>
            <a:r>
              <a:rPr lang="en-US" dirty="0" smtClean="0"/>
              <a:t>Two owner’s appraisers made Rushmore adjustment.  Muni’s appraiser did not</a:t>
            </a:r>
          </a:p>
          <a:p>
            <a:endParaRPr lang="en-US" dirty="0" smtClean="0"/>
          </a:p>
          <a:p>
            <a:r>
              <a:rPr lang="en-US" dirty="0" smtClean="0"/>
              <a:t>Judge ruled Rushmore adjustment was needed</a:t>
            </a:r>
          </a:p>
          <a:p>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54</a:t>
            </a:fld>
            <a:endParaRPr lang="en-US" dirty="0"/>
          </a:p>
        </p:txBody>
      </p:sp>
    </p:spTree>
    <p:extLst>
      <p:ext uri="{BB962C8B-B14F-4D97-AF65-F5344CB8AC3E}">
        <p14:creationId xmlns:p14="http://schemas.microsoft.com/office/powerpoint/2010/main" val="3589445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0435389" cy="1143000"/>
          </a:xfrm>
        </p:spPr>
        <p:txBody>
          <a:bodyPr>
            <a:normAutofit/>
          </a:bodyPr>
          <a:lstStyle/>
          <a:p>
            <a:r>
              <a:rPr lang="en-US" sz="3600" dirty="0" smtClean="0"/>
              <a:t>Rushmore </a:t>
            </a:r>
            <a:r>
              <a:rPr lang="en-US" sz="3600" dirty="0"/>
              <a:t>B</a:t>
            </a:r>
            <a:r>
              <a:rPr lang="en-US" sz="3600" dirty="0" smtClean="0"/>
              <a:t>usiness </a:t>
            </a:r>
            <a:r>
              <a:rPr lang="en-US" sz="4000" dirty="0" smtClean="0"/>
              <a:t>Management</a:t>
            </a:r>
            <a:r>
              <a:rPr lang="en-US" sz="3600" dirty="0" smtClean="0"/>
              <a:t> Expense</a:t>
            </a:r>
            <a:endParaRPr lang="en-US" sz="3600" dirty="0"/>
          </a:p>
        </p:txBody>
      </p:sp>
      <p:sp>
        <p:nvSpPr>
          <p:cNvPr id="3" name="Content Placeholder 2"/>
          <p:cNvSpPr>
            <a:spLocks noGrp="1"/>
          </p:cNvSpPr>
          <p:nvPr>
            <p:ph sz="quarter" idx="1"/>
          </p:nvPr>
        </p:nvSpPr>
        <p:spPr/>
        <p:txBody>
          <a:bodyPr>
            <a:normAutofit/>
          </a:bodyPr>
          <a:lstStyle/>
          <a:p>
            <a:r>
              <a:rPr lang="en-US" dirty="0" smtClean="0"/>
              <a:t>Basic Notion:  All Business Intangibles = Rushmore Business Management Expense</a:t>
            </a:r>
          </a:p>
          <a:p>
            <a:r>
              <a:rPr lang="en-US" dirty="0" smtClean="0"/>
              <a:t>Judge’s theory:  If a property owner hires a business management firm to run the business at the property, then the property owner is only left with the task of managing the real property.  If the expense of the business management firm is deducted from the business income at the property, then the property owner is left strictly with the income to the real property.  An analysis of the remaining income will yield a value of the real estate.</a:t>
            </a:r>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55</a:t>
            </a:fld>
            <a:endParaRPr lang="en-US" dirty="0"/>
          </a:p>
        </p:txBody>
      </p:sp>
    </p:spTree>
    <p:extLst>
      <p:ext uri="{BB962C8B-B14F-4D97-AF65-F5344CB8AC3E}">
        <p14:creationId xmlns:p14="http://schemas.microsoft.com/office/powerpoint/2010/main" val="16676017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Issues with </a:t>
            </a:r>
            <a:br>
              <a:rPr lang="en-US" sz="3600" dirty="0" smtClean="0"/>
            </a:br>
            <a:r>
              <a:rPr lang="en-US" sz="3600" dirty="0" smtClean="0"/>
              <a:t>Rushmore </a:t>
            </a:r>
            <a:r>
              <a:rPr lang="en-US" sz="3600" dirty="0"/>
              <a:t>B</a:t>
            </a:r>
            <a:r>
              <a:rPr lang="en-US" sz="3600" dirty="0" smtClean="0"/>
              <a:t>usiness Management Expense</a:t>
            </a:r>
            <a:endParaRPr lang="en-US" sz="3600" dirty="0"/>
          </a:p>
        </p:txBody>
      </p:sp>
      <p:sp>
        <p:nvSpPr>
          <p:cNvPr id="3" name="Content Placeholder 2"/>
          <p:cNvSpPr>
            <a:spLocks noGrp="1"/>
          </p:cNvSpPr>
          <p:nvPr>
            <p:ph sz="quarter" idx="1"/>
          </p:nvPr>
        </p:nvSpPr>
        <p:spPr/>
        <p:txBody>
          <a:bodyPr>
            <a:normAutofit/>
          </a:bodyPr>
          <a:lstStyle/>
          <a:p>
            <a:r>
              <a:rPr lang="en-US" dirty="0" smtClean="0"/>
              <a:t>Basic Notion is </a:t>
            </a:r>
          </a:p>
          <a:p>
            <a:pPr lvl="1"/>
            <a:r>
              <a:rPr lang="en-US" dirty="0" smtClean="0"/>
              <a:t>Only true in some circumstance</a:t>
            </a:r>
          </a:p>
          <a:p>
            <a:pPr lvl="1"/>
            <a:r>
              <a:rPr lang="en-US" dirty="0" smtClean="0"/>
              <a:t>May not be exhaustive</a:t>
            </a:r>
          </a:p>
          <a:p>
            <a:pPr lvl="1"/>
            <a:r>
              <a:rPr lang="en-US" dirty="0" smtClean="0"/>
              <a:t>Hard to estimate; Hard to find supporting market data</a:t>
            </a:r>
          </a:p>
          <a:p>
            <a:r>
              <a:rPr lang="en-US" dirty="0" smtClean="0"/>
              <a:t>If idea is applicable to hotels and casinos, then applicable to all properties integrated into a business</a:t>
            </a:r>
          </a:p>
          <a:p>
            <a:pPr lvl="1"/>
            <a:r>
              <a:rPr lang="en-US" dirty="0" smtClean="0"/>
              <a:t>Theaters, race tracks</a:t>
            </a:r>
          </a:p>
          <a:p>
            <a:pPr lvl="1"/>
            <a:r>
              <a:rPr lang="en-US" dirty="0" smtClean="0"/>
              <a:t>Restaurants, resorts</a:t>
            </a:r>
          </a:p>
          <a:p>
            <a:pPr lvl="1"/>
            <a:r>
              <a:rPr lang="en-US" dirty="0" smtClean="0"/>
              <a:t>Power plants, utilities, infrastructure</a:t>
            </a:r>
          </a:p>
          <a:p>
            <a:pPr lvl="1"/>
            <a:r>
              <a:rPr lang="en-US" dirty="0" smtClean="0"/>
              <a:t>Some senior housing</a:t>
            </a:r>
          </a:p>
          <a:p>
            <a:pPr lvl="1"/>
            <a:r>
              <a:rPr lang="en-US" dirty="0" smtClean="0"/>
              <a:t>Hospitals</a:t>
            </a:r>
          </a:p>
          <a:p>
            <a:pPr lvl="1"/>
            <a:r>
              <a:rPr lang="en-US" dirty="0" smtClean="0"/>
              <a:t>And maybe also much general commercial real estate</a:t>
            </a:r>
          </a:p>
          <a:p>
            <a:pPr lvl="1"/>
            <a:endParaRPr lang="en-US" dirty="0" smtClean="0"/>
          </a:p>
        </p:txBody>
      </p:sp>
      <p:sp>
        <p:nvSpPr>
          <p:cNvPr id="4" name="Slide Number Placeholder 3"/>
          <p:cNvSpPr>
            <a:spLocks noGrp="1"/>
          </p:cNvSpPr>
          <p:nvPr>
            <p:ph type="sldNum" sz="quarter" idx="15"/>
          </p:nvPr>
        </p:nvSpPr>
        <p:spPr/>
        <p:txBody>
          <a:bodyPr/>
          <a:lstStyle/>
          <a:p>
            <a:fld id="{8D989C09-461A-44E8-BB19-7BF962C0817E}" type="slidenum">
              <a:rPr lang="en-US" smtClean="0"/>
              <a:t>56</a:t>
            </a:fld>
            <a:endParaRPr lang="en-US" dirty="0"/>
          </a:p>
        </p:txBody>
      </p:sp>
    </p:spTree>
    <p:extLst>
      <p:ext uri="{BB962C8B-B14F-4D97-AF65-F5344CB8AC3E}">
        <p14:creationId xmlns:p14="http://schemas.microsoft.com/office/powerpoint/2010/main" val="31924374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Alternatives to </a:t>
            </a:r>
            <a:br>
              <a:rPr lang="en-US" sz="3600" dirty="0" smtClean="0"/>
            </a:br>
            <a:r>
              <a:rPr lang="en-US" sz="3600" dirty="0" smtClean="0"/>
              <a:t>Rushmore Business Management Expense</a:t>
            </a:r>
            <a:endParaRPr lang="en-US" sz="3600" dirty="0"/>
          </a:p>
        </p:txBody>
      </p:sp>
      <p:sp>
        <p:nvSpPr>
          <p:cNvPr id="3" name="Content Placeholder 2"/>
          <p:cNvSpPr>
            <a:spLocks noGrp="1"/>
          </p:cNvSpPr>
          <p:nvPr>
            <p:ph sz="quarter" idx="1"/>
          </p:nvPr>
        </p:nvSpPr>
        <p:spPr/>
        <p:txBody>
          <a:bodyPr/>
          <a:lstStyle/>
          <a:p>
            <a:r>
              <a:rPr lang="en-US" dirty="0" smtClean="0"/>
              <a:t>Various alternatives exist</a:t>
            </a:r>
          </a:p>
          <a:p>
            <a:r>
              <a:rPr lang="en-US" dirty="0" smtClean="0"/>
              <a:t>Others are well established in other valuation theory and practices</a:t>
            </a:r>
          </a:p>
          <a:p>
            <a:r>
              <a:rPr lang="en-US" dirty="0" smtClean="0"/>
              <a:t>Others are frequently used in IRS and SEC reporting</a:t>
            </a:r>
          </a:p>
          <a:p>
            <a:r>
              <a:rPr lang="en-US" dirty="0" smtClean="0"/>
              <a:t>RBME is only used in New Jersey</a:t>
            </a:r>
          </a:p>
          <a:p>
            <a:r>
              <a:rPr lang="en-US" dirty="0" smtClean="0"/>
              <a:t>RBME is not in major appraisal texts</a:t>
            </a:r>
          </a:p>
          <a:p>
            <a:pPr lvl="1"/>
            <a:r>
              <a:rPr lang="en-US" dirty="0" smtClean="0"/>
              <a:t>Unless you re-label it </a:t>
            </a:r>
          </a:p>
          <a:p>
            <a:pPr lvl="2"/>
            <a:r>
              <a:rPr lang="en-US" dirty="0" smtClean="0"/>
              <a:t>Excess Earnings Method, slide 14</a:t>
            </a:r>
          </a:p>
          <a:p>
            <a:pPr lvl="2"/>
            <a:r>
              <a:rPr lang="en-US" dirty="0" smtClean="0"/>
              <a:t>With and Without Method, slide 15 </a:t>
            </a:r>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57</a:t>
            </a:fld>
            <a:endParaRPr lang="en-US" dirty="0"/>
          </a:p>
        </p:txBody>
      </p:sp>
    </p:spTree>
    <p:extLst>
      <p:ext uri="{BB962C8B-B14F-4D97-AF65-F5344CB8AC3E}">
        <p14:creationId xmlns:p14="http://schemas.microsoft.com/office/powerpoint/2010/main" val="2153814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Cost Approach</a:t>
            </a:r>
            <a:endParaRPr lang="en-US" sz="4800" dirty="0"/>
          </a:p>
        </p:txBody>
      </p:sp>
      <p:sp>
        <p:nvSpPr>
          <p:cNvPr id="3" name="Content Placeholder 2"/>
          <p:cNvSpPr>
            <a:spLocks noGrp="1"/>
          </p:cNvSpPr>
          <p:nvPr>
            <p:ph sz="quarter" idx="1"/>
          </p:nvPr>
        </p:nvSpPr>
        <p:spPr/>
        <p:txBody>
          <a:bodyPr>
            <a:normAutofit/>
          </a:bodyPr>
          <a:lstStyle/>
          <a:p>
            <a:r>
              <a:rPr lang="en-US" dirty="0" smtClean="0"/>
              <a:t>One appraiser did not do it</a:t>
            </a:r>
          </a:p>
          <a:p>
            <a:r>
              <a:rPr lang="en-US" dirty="0" smtClean="0"/>
              <a:t>One did it reluctantly under orders of the attorney </a:t>
            </a:r>
          </a:p>
          <a:p>
            <a:pPr lvl="1"/>
            <a:r>
              <a:rPr lang="en-US" dirty="0" smtClean="0"/>
              <a:t>Attorney ordered it because of interpretation of earlier ruling that opined casino appraisals must use cost</a:t>
            </a:r>
          </a:p>
          <a:p>
            <a:pPr lvl="2"/>
            <a:r>
              <a:rPr lang="en-US" dirty="0" smtClean="0"/>
              <a:t>Appraiser gave it no weight</a:t>
            </a:r>
          </a:p>
          <a:p>
            <a:r>
              <a:rPr lang="en-US" dirty="0" smtClean="0"/>
              <a:t>One gave it significant weight</a:t>
            </a:r>
          </a:p>
          <a:p>
            <a:r>
              <a:rPr lang="en-US" dirty="0" smtClean="0"/>
              <a:t>Judge did not believe cost was needed or indicative/probative in this appraisal</a:t>
            </a:r>
          </a:p>
          <a:p>
            <a:r>
              <a:rPr lang="en-US" dirty="0" smtClean="0"/>
              <a:t>The issue with cost was estimating economic obsolescence</a:t>
            </a:r>
          </a:p>
        </p:txBody>
      </p:sp>
      <p:sp>
        <p:nvSpPr>
          <p:cNvPr id="4" name="Slide Number Placeholder 3"/>
          <p:cNvSpPr>
            <a:spLocks noGrp="1"/>
          </p:cNvSpPr>
          <p:nvPr>
            <p:ph type="sldNum" sz="quarter" idx="15"/>
          </p:nvPr>
        </p:nvSpPr>
        <p:spPr/>
        <p:txBody>
          <a:bodyPr/>
          <a:lstStyle/>
          <a:p>
            <a:fld id="{8D989C09-461A-44E8-BB19-7BF962C0817E}" type="slidenum">
              <a:rPr lang="en-US" smtClean="0"/>
              <a:t>58</a:t>
            </a:fld>
            <a:endParaRPr lang="en-US" dirty="0"/>
          </a:p>
        </p:txBody>
      </p:sp>
    </p:spTree>
    <p:extLst>
      <p:ext uri="{BB962C8B-B14F-4D97-AF65-F5344CB8AC3E}">
        <p14:creationId xmlns:p14="http://schemas.microsoft.com/office/powerpoint/2010/main" val="35393043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Professional Assistance to Appraiser</a:t>
            </a:r>
            <a:endParaRPr lang="en-US" sz="4000" dirty="0"/>
          </a:p>
        </p:txBody>
      </p:sp>
      <p:sp>
        <p:nvSpPr>
          <p:cNvPr id="3" name="Content Placeholder 2"/>
          <p:cNvSpPr>
            <a:spLocks noGrp="1"/>
          </p:cNvSpPr>
          <p:nvPr>
            <p:ph sz="quarter" idx="1"/>
          </p:nvPr>
        </p:nvSpPr>
        <p:spPr/>
        <p:txBody>
          <a:bodyPr/>
          <a:lstStyle/>
          <a:p>
            <a:pPr marL="274320" lvl="1">
              <a:spcBef>
                <a:spcPts val="600"/>
              </a:spcBef>
              <a:buSzPct val="70000"/>
              <a:buFont typeface="Wingdings"/>
              <a:buChar char=""/>
            </a:pPr>
            <a:r>
              <a:rPr lang="en-US" dirty="0"/>
              <a:t>One appraiser utilized supporting professional reports/opinions, </a:t>
            </a:r>
            <a:endParaRPr lang="en-US" dirty="0" smtClean="0"/>
          </a:p>
          <a:p>
            <a:pPr marL="548640" lvl="2">
              <a:spcBef>
                <a:spcPts val="600"/>
              </a:spcBef>
              <a:buSzPct val="70000"/>
            </a:pPr>
            <a:r>
              <a:rPr lang="en-US" dirty="0" smtClean="0"/>
              <a:t>Economics Professor</a:t>
            </a:r>
          </a:p>
          <a:p>
            <a:pPr marL="548640" lvl="2">
              <a:spcBef>
                <a:spcPts val="600"/>
              </a:spcBef>
              <a:buSzPct val="70000"/>
            </a:pPr>
            <a:r>
              <a:rPr lang="en-US" dirty="0" smtClean="0"/>
              <a:t>Accepted by Judge</a:t>
            </a:r>
            <a:endParaRPr lang="en-US" dirty="0"/>
          </a:p>
          <a:p>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59</a:t>
            </a:fld>
            <a:endParaRPr lang="en-US" dirty="0"/>
          </a:p>
        </p:txBody>
      </p:sp>
    </p:spTree>
    <p:extLst>
      <p:ext uri="{BB962C8B-B14F-4D97-AF65-F5344CB8AC3E}">
        <p14:creationId xmlns:p14="http://schemas.microsoft.com/office/powerpoint/2010/main" val="887238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6069"/>
            <a:ext cx="10972800" cy="1143000"/>
          </a:xfrm>
        </p:spPr>
        <p:txBody>
          <a:bodyPr>
            <a:normAutofit/>
          </a:bodyPr>
          <a:lstStyle/>
          <a:p>
            <a:r>
              <a:rPr lang="en-US" dirty="0"/>
              <a:t>Separating Real Property </a:t>
            </a:r>
            <a:r>
              <a:rPr lang="en-US" dirty="0" smtClean="0"/>
              <a:t>for Property Taxation</a:t>
            </a:r>
            <a:endParaRPr lang="en-US" dirty="0"/>
          </a:p>
        </p:txBody>
      </p:sp>
      <p:sp>
        <p:nvSpPr>
          <p:cNvPr id="3" name="Content Placeholder 2"/>
          <p:cNvSpPr>
            <a:spLocks noGrp="1"/>
          </p:cNvSpPr>
          <p:nvPr>
            <p:ph idx="1"/>
          </p:nvPr>
        </p:nvSpPr>
        <p:spPr/>
        <p:txBody>
          <a:bodyPr>
            <a:normAutofit/>
          </a:bodyPr>
          <a:lstStyle/>
          <a:p>
            <a:pPr algn="just"/>
            <a:r>
              <a:rPr lang="en-US" sz="1600" dirty="0" smtClean="0"/>
              <a:t>Depending on jurisdiction, intangible assets may be taxable or exempt. Each </a:t>
            </a:r>
            <a:r>
              <a:rPr lang="en-US" sz="1600" dirty="0"/>
              <a:t>state has </a:t>
            </a:r>
            <a:r>
              <a:rPr lang="en-US" sz="1600" dirty="0" smtClean="0"/>
              <a:t>definitions and exceptions</a:t>
            </a:r>
            <a:r>
              <a:rPr lang="en-US" sz="1600" dirty="0"/>
              <a:t>. </a:t>
            </a:r>
            <a:endParaRPr lang="en-US" sz="1600" dirty="0" smtClean="0"/>
          </a:p>
          <a:p>
            <a:pPr lvl="1" algn="just"/>
            <a:r>
              <a:rPr lang="en-US" sz="1400" dirty="0" smtClean="0"/>
              <a:t>EG.  Kentucky </a:t>
            </a:r>
            <a:r>
              <a:rPr lang="en-US" sz="1400" dirty="0"/>
              <a:t>does not tax copyrights and patents, but </a:t>
            </a:r>
            <a:r>
              <a:rPr lang="en-US" sz="1400" dirty="0" smtClean="0"/>
              <a:t>taxes </a:t>
            </a:r>
            <a:r>
              <a:rPr lang="en-US" sz="1400" dirty="0"/>
              <a:t>research libraries. </a:t>
            </a:r>
            <a:r>
              <a:rPr lang="en-US" sz="1400" dirty="0" smtClean="0"/>
              <a:t>Delaware </a:t>
            </a:r>
            <a:r>
              <a:rPr lang="en-US" sz="1400" dirty="0"/>
              <a:t>and Nevada do not tax intangibles, but Oklahoma, New Jersey and West Virginia have collected taxes on companies </a:t>
            </a:r>
            <a:r>
              <a:rPr lang="en-US" sz="1400" dirty="0" smtClean="0"/>
              <a:t>incorporated in </a:t>
            </a:r>
            <a:r>
              <a:rPr lang="en-US" sz="1400" dirty="0"/>
              <a:t>Nevada and </a:t>
            </a:r>
            <a:r>
              <a:rPr lang="en-US" sz="1400" dirty="0" smtClean="0"/>
              <a:t>Delaware while operating in other states.  Below are a few examples of court cases involving taxing intangible assets. </a:t>
            </a:r>
          </a:p>
          <a:p>
            <a:pPr lvl="1" algn="just"/>
            <a:r>
              <a:rPr lang="en-US" sz="1400" dirty="0" smtClean="0"/>
              <a:t>EG.  In 2013</a:t>
            </a:r>
            <a:r>
              <a:rPr lang="en-US" sz="1400" dirty="0"/>
              <a:t>, the California Supreme Court held that the </a:t>
            </a:r>
            <a:r>
              <a:rPr lang="en-US" sz="1400" dirty="0" smtClean="0"/>
              <a:t>State BOEq </a:t>
            </a:r>
            <a:r>
              <a:rPr lang="en-US" sz="1400" dirty="0"/>
              <a:t>may not assess the value of intangible Emission Reduction Credits (ERCs) when valuing taxable power plant property</a:t>
            </a:r>
            <a:r>
              <a:rPr lang="en-US" sz="1400" dirty="0" smtClean="0"/>
              <a:t>. The California </a:t>
            </a:r>
            <a:r>
              <a:rPr lang="en-US" sz="1400" dirty="0"/>
              <a:t>Constitution prohibits the taxation of all intangible </a:t>
            </a:r>
            <a:r>
              <a:rPr lang="en-US" sz="1400" dirty="0" smtClean="0"/>
              <a:t>assets. </a:t>
            </a:r>
          </a:p>
          <a:p>
            <a:pPr lvl="1" algn="just"/>
            <a:r>
              <a:rPr lang="en-US" sz="1600" dirty="0" smtClean="0"/>
              <a:t>Comcast </a:t>
            </a:r>
            <a:r>
              <a:rPr lang="en-US" sz="1600" dirty="0"/>
              <a:t>v. Oregon Department of </a:t>
            </a:r>
            <a:r>
              <a:rPr lang="en-US" sz="1600" dirty="0" smtClean="0"/>
              <a:t>Revenue: The Judge ruled </a:t>
            </a:r>
            <a:r>
              <a:rPr lang="en-US" sz="1600" dirty="0"/>
              <a:t>against the </a:t>
            </a:r>
            <a:r>
              <a:rPr lang="en-US" sz="1600" dirty="0" smtClean="0"/>
              <a:t>DORs assessment </a:t>
            </a:r>
            <a:r>
              <a:rPr lang="en-US" sz="1600" dirty="0"/>
              <a:t>method, writing that the “primary use” of Comcast’s properties was cable television, which did not make Comcast subject to the new </a:t>
            </a:r>
            <a:r>
              <a:rPr lang="en-US" sz="1600" dirty="0" smtClean="0"/>
              <a:t>centrally assessed method</a:t>
            </a:r>
            <a:r>
              <a:rPr lang="en-US" sz="1600" dirty="0"/>
              <a:t>. </a:t>
            </a:r>
            <a:r>
              <a:rPr lang="en-US" sz="1600" dirty="0" smtClean="0"/>
              <a:t>The DOR appealed </a:t>
            </a:r>
            <a:r>
              <a:rPr lang="en-US" sz="1600" dirty="0"/>
              <a:t>the case to the Oregon Supreme </a:t>
            </a:r>
            <a:r>
              <a:rPr lang="en-US" sz="1600" dirty="0" smtClean="0"/>
              <a:t>Court – a decision is pending.</a:t>
            </a:r>
          </a:p>
          <a:p>
            <a:pPr lvl="1" algn="just"/>
            <a:r>
              <a:rPr lang="en-US" sz="1600" dirty="0" smtClean="0"/>
              <a:t>Dayton </a:t>
            </a:r>
            <a:r>
              <a:rPr lang="en-US" sz="1600" dirty="0"/>
              <a:t>Power and Light Co. v. Kentucky Department of </a:t>
            </a:r>
            <a:r>
              <a:rPr lang="en-US" sz="1600" dirty="0" smtClean="0"/>
              <a:t>Revenue - </a:t>
            </a:r>
            <a:r>
              <a:rPr lang="en-US" sz="1600" dirty="0"/>
              <a:t>T</a:t>
            </a:r>
            <a:r>
              <a:rPr lang="en-US" sz="1600" dirty="0" smtClean="0"/>
              <a:t>he </a:t>
            </a:r>
            <a:r>
              <a:rPr lang="en-US" sz="1600" dirty="0"/>
              <a:t>Kentucky Court of Appeals held that the “franchise” of a public service corporation is a separate asset for ad valorem taxation purposes, and it is subject to state </a:t>
            </a:r>
            <a:r>
              <a:rPr lang="en-US" sz="1600" i="1" dirty="0"/>
              <a:t>and</a:t>
            </a:r>
            <a:r>
              <a:rPr lang="en-US" sz="1600" dirty="0"/>
              <a:t> local property taxation. </a:t>
            </a:r>
          </a:p>
          <a:p>
            <a:pPr algn="just"/>
            <a:endParaRPr lang="en-US" sz="1600" dirty="0" smtClean="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p:txBody>
      </p:sp>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F95E083E-B418-49B9-B719-3297FDAE937D}" type="slidenum">
              <a:rPr lang="en-US" smtClean="0"/>
              <a:pPr/>
              <a:t>6</a:t>
            </a:fld>
            <a:endParaRPr lang="en-US" dirty="0"/>
          </a:p>
        </p:txBody>
      </p:sp>
    </p:spTree>
    <p:extLst>
      <p:ext uri="{BB962C8B-B14F-4D97-AF65-F5344CB8AC3E}">
        <p14:creationId xmlns:p14="http://schemas.microsoft.com/office/powerpoint/2010/main" val="12057860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Sales Approach</a:t>
            </a:r>
            <a:endParaRPr lang="en-US" sz="4800" dirty="0"/>
          </a:p>
        </p:txBody>
      </p:sp>
      <p:sp>
        <p:nvSpPr>
          <p:cNvPr id="3" name="Content Placeholder 2"/>
          <p:cNvSpPr>
            <a:spLocks noGrp="1"/>
          </p:cNvSpPr>
          <p:nvPr>
            <p:ph sz="quarter" idx="1"/>
          </p:nvPr>
        </p:nvSpPr>
        <p:spPr/>
        <p:txBody>
          <a:bodyPr/>
          <a:lstStyle/>
          <a:p>
            <a:r>
              <a:rPr lang="en-US" dirty="0" smtClean="0"/>
              <a:t>No good comparables</a:t>
            </a:r>
          </a:p>
          <a:p>
            <a:pPr lvl="1"/>
            <a:r>
              <a:rPr lang="en-US" dirty="0" smtClean="0"/>
              <a:t>Only distressed sales</a:t>
            </a:r>
          </a:p>
          <a:p>
            <a:pPr lvl="1"/>
            <a:r>
              <a:rPr lang="en-US" dirty="0" smtClean="0"/>
              <a:t>Not comparable</a:t>
            </a:r>
          </a:p>
          <a:p>
            <a:pPr lvl="1"/>
            <a:r>
              <a:rPr lang="en-US" dirty="0" smtClean="0"/>
              <a:t>Different locations</a:t>
            </a:r>
          </a:p>
          <a:p>
            <a:r>
              <a:rPr lang="en-US" dirty="0" smtClean="0"/>
              <a:t>Judge agreed with appraisers</a:t>
            </a:r>
          </a:p>
          <a:p>
            <a:pPr lvl="1"/>
            <a:r>
              <a:rPr lang="en-US" dirty="0" smtClean="0"/>
              <a:t>Sales approach is not indicative</a:t>
            </a:r>
            <a:r>
              <a:rPr lang="en-US" dirty="0"/>
              <a:t>/probative</a:t>
            </a:r>
          </a:p>
        </p:txBody>
      </p:sp>
      <p:sp>
        <p:nvSpPr>
          <p:cNvPr id="4" name="Slide Number Placeholder 3"/>
          <p:cNvSpPr>
            <a:spLocks noGrp="1"/>
          </p:cNvSpPr>
          <p:nvPr>
            <p:ph type="sldNum" sz="quarter" idx="15"/>
          </p:nvPr>
        </p:nvSpPr>
        <p:spPr/>
        <p:txBody>
          <a:bodyPr/>
          <a:lstStyle/>
          <a:p>
            <a:fld id="{8D989C09-461A-44E8-BB19-7BF962C0817E}" type="slidenum">
              <a:rPr lang="en-US" smtClean="0"/>
              <a:t>60</a:t>
            </a:fld>
            <a:endParaRPr lang="en-US" dirty="0"/>
          </a:p>
        </p:txBody>
      </p:sp>
    </p:spTree>
    <p:extLst>
      <p:ext uri="{BB962C8B-B14F-4D97-AF65-F5344CB8AC3E}">
        <p14:creationId xmlns:p14="http://schemas.microsoft.com/office/powerpoint/2010/main" val="18902115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Two Appraisal Blunders</a:t>
            </a:r>
            <a:endParaRPr lang="en-US" sz="4800" dirty="0"/>
          </a:p>
        </p:txBody>
      </p:sp>
      <p:sp>
        <p:nvSpPr>
          <p:cNvPr id="3" name="Content Placeholder 2"/>
          <p:cNvSpPr>
            <a:spLocks noGrp="1"/>
          </p:cNvSpPr>
          <p:nvPr>
            <p:ph sz="quarter" idx="1"/>
          </p:nvPr>
        </p:nvSpPr>
        <p:spPr/>
        <p:txBody>
          <a:bodyPr/>
          <a:lstStyle/>
          <a:p>
            <a:r>
              <a:rPr lang="en-US" dirty="0" smtClean="0"/>
              <a:t>Muni’s Appraiser admitted to averaging </a:t>
            </a:r>
          </a:p>
          <a:p>
            <a:pPr lvl="1"/>
            <a:r>
              <a:rPr lang="en-US" dirty="0" smtClean="0"/>
              <a:t>And not weighting or adjusting or emphasizing/de-emphasizing some of the historical data.</a:t>
            </a:r>
          </a:p>
          <a:p>
            <a:pPr lvl="1" algn="just"/>
            <a:r>
              <a:rPr lang="en-US" dirty="0" smtClean="0"/>
              <a:t>Judge correctly ruled this is not good appraisal</a:t>
            </a:r>
          </a:p>
          <a:p>
            <a:pPr lvl="2" algn="just"/>
            <a:r>
              <a:rPr lang="en-US" dirty="0" smtClean="0"/>
              <a:t>Appraisers must account </a:t>
            </a:r>
            <a:r>
              <a:rPr lang="en-US" dirty="0"/>
              <a:t>f</a:t>
            </a:r>
            <a:r>
              <a:rPr lang="en-US" dirty="0" smtClean="0"/>
              <a:t>or trends contraindicated by averages</a:t>
            </a:r>
          </a:p>
          <a:p>
            <a:r>
              <a:rPr lang="en-US" dirty="0"/>
              <a:t>Muni’s appraiser utilized data from after the appraisal date</a:t>
            </a:r>
          </a:p>
          <a:p>
            <a:pPr lvl="1"/>
            <a:r>
              <a:rPr lang="en-US" dirty="0" smtClean="0"/>
              <a:t>Wrongly defined </a:t>
            </a:r>
            <a:r>
              <a:rPr lang="en-US" dirty="0"/>
              <a:t>stabilizing as averaging and utilizing data from after appraisal </a:t>
            </a:r>
            <a:r>
              <a:rPr lang="en-US" dirty="0" smtClean="0"/>
              <a:t>date</a:t>
            </a:r>
          </a:p>
          <a:p>
            <a:pPr lvl="1"/>
            <a:r>
              <a:rPr lang="en-US" dirty="0"/>
              <a:t>Judge correctly ruled this is not good </a:t>
            </a:r>
            <a:r>
              <a:rPr lang="en-US" dirty="0" smtClean="0"/>
              <a:t>appraisal</a:t>
            </a:r>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61</a:t>
            </a:fld>
            <a:endParaRPr lang="en-US" dirty="0"/>
          </a:p>
        </p:txBody>
      </p:sp>
    </p:spTree>
    <p:extLst>
      <p:ext uri="{BB962C8B-B14F-4D97-AF65-F5344CB8AC3E}">
        <p14:creationId xmlns:p14="http://schemas.microsoft.com/office/powerpoint/2010/main" val="33600593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Judge’s Approach:</a:t>
            </a:r>
            <a:endParaRPr lang="en-US" sz="4800" dirty="0"/>
          </a:p>
        </p:txBody>
      </p:sp>
      <p:sp>
        <p:nvSpPr>
          <p:cNvPr id="3" name="Content Placeholder 2"/>
          <p:cNvSpPr>
            <a:spLocks noGrp="1"/>
          </p:cNvSpPr>
          <p:nvPr>
            <p:ph sz="quarter" idx="1"/>
          </p:nvPr>
        </p:nvSpPr>
        <p:spPr/>
        <p:txBody>
          <a:bodyPr>
            <a:normAutofit/>
          </a:bodyPr>
          <a:lstStyle/>
          <a:p>
            <a:r>
              <a:rPr lang="en-US" dirty="0" smtClean="0"/>
              <a:t>“Consider but not require all three appraisal approaches</a:t>
            </a:r>
          </a:p>
          <a:p>
            <a:r>
              <a:rPr lang="en-US" dirty="0" smtClean="0"/>
              <a:t>Do not assume old rulings or standard appraisal texts mandate inclusion or exclusion of one or more approaches.</a:t>
            </a:r>
          </a:p>
          <a:p>
            <a:r>
              <a:rPr lang="en-US" dirty="0" smtClean="0"/>
              <a:t>Despite the appraisal theory texts and rulings on importance and utility of sales and cost approaches, Judge agrees with appraisers sales and cost approaches are not credible, not needed, in this case.</a:t>
            </a:r>
          </a:p>
          <a:p>
            <a:r>
              <a:rPr lang="en-US" dirty="0"/>
              <a:t>Even if casinos are thought of as special purpose properties, where the cost approach may be indicated, income is best because of issue of estimating economic obsolescence</a:t>
            </a:r>
            <a:r>
              <a:rPr lang="en-US" dirty="0" smtClean="0"/>
              <a:t>.”</a:t>
            </a:r>
            <a:endParaRPr lang="en-US" dirty="0"/>
          </a:p>
          <a:p>
            <a:endParaRPr lang="en-US" dirty="0" smtClean="0"/>
          </a:p>
          <a:p>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62</a:t>
            </a:fld>
            <a:endParaRPr lang="en-US" dirty="0"/>
          </a:p>
        </p:txBody>
      </p:sp>
    </p:spTree>
    <p:extLst>
      <p:ext uri="{BB962C8B-B14F-4D97-AF65-F5344CB8AC3E}">
        <p14:creationId xmlns:p14="http://schemas.microsoft.com/office/powerpoint/2010/main" val="28826016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Courts’ Prerogative</a:t>
            </a:r>
            <a:endParaRPr lang="en-US" sz="4800" dirty="0"/>
          </a:p>
        </p:txBody>
      </p:sp>
      <p:sp>
        <p:nvSpPr>
          <p:cNvPr id="3" name="Content Placeholder 2"/>
          <p:cNvSpPr>
            <a:spLocks noGrp="1"/>
          </p:cNvSpPr>
          <p:nvPr>
            <p:ph sz="quarter" idx="1"/>
          </p:nvPr>
        </p:nvSpPr>
        <p:spPr/>
        <p:txBody>
          <a:bodyPr/>
          <a:lstStyle/>
          <a:p>
            <a:r>
              <a:rPr lang="en-US" dirty="0" smtClean="0"/>
              <a:t>Courts may depart from appraisal’s prescriptions</a:t>
            </a:r>
          </a:p>
          <a:p>
            <a:r>
              <a:rPr lang="en-US" dirty="0" smtClean="0"/>
              <a:t>But courts appear to prefer to accept the consensus of the appraisers.</a:t>
            </a:r>
          </a:p>
          <a:p>
            <a:pPr lvl="1"/>
            <a:r>
              <a:rPr lang="en-US" dirty="0" smtClean="0"/>
              <a:t>However admonished appraisers for not allowing the Judges to decide what approaches should be excluded.</a:t>
            </a:r>
          </a:p>
          <a:p>
            <a:pPr lvl="1"/>
            <a:r>
              <a:rPr lang="en-US" dirty="0" smtClean="0"/>
              <a:t>Moral may be to include data on excluded approach that indicates that no weight should be given to the approach. </a:t>
            </a:r>
          </a:p>
          <a:p>
            <a:pPr lvl="2"/>
            <a:r>
              <a:rPr lang="en-US" dirty="0" smtClean="0"/>
              <a:t>Appraisers ought to explain why an approach is excluded and ought not to simply state its exclusion was stipulated to, thus allowing the Judge to concur or not with the appraisal opinion to exclude all weight.</a:t>
            </a:r>
          </a:p>
          <a:p>
            <a:pPr lvl="2"/>
            <a:r>
              <a:rPr lang="en-US" dirty="0" smtClean="0"/>
              <a:t>Include but give no weight.</a:t>
            </a:r>
          </a:p>
          <a:p>
            <a:endParaRPr lang="en-US" dirty="0" smtClean="0"/>
          </a:p>
        </p:txBody>
      </p:sp>
      <p:sp>
        <p:nvSpPr>
          <p:cNvPr id="4" name="Slide Number Placeholder 3"/>
          <p:cNvSpPr>
            <a:spLocks noGrp="1"/>
          </p:cNvSpPr>
          <p:nvPr>
            <p:ph type="sldNum" sz="quarter" idx="15"/>
          </p:nvPr>
        </p:nvSpPr>
        <p:spPr/>
        <p:txBody>
          <a:bodyPr/>
          <a:lstStyle/>
          <a:p>
            <a:fld id="{8D989C09-461A-44E8-BB19-7BF962C0817E}" type="slidenum">
              <a:rPr lang="en-US" smtClean="0"/>
              <a:t>63</a:t>
            </a:fld>
            <a:endParaRPr lang="en-US" dirty="0"/>
          </a:p>
        </p:txBody>
      </p:sp>
    </p:spTree>
    <p:extLst>
      <p:ext uri="{BB962C8B-B14F-4D97-AF65-F5344CB8AC3E}">
        <p14:creationId xmlns:p14="http://schemas.microsoft.com/office/powerpoint/2010/main" val="3228772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522078"/>
          </a:xfrm>
        </p:spPr>
        <p:txBody>
          <a:bodyPr>
            <a:noAutofit/>
          </a:bodyPr>
          <a:lstStyle/>
          <a:p>
            <a:r>
              <a:rPr lang="en-US" sz="4400" dirty="0" smtClean="0"/>
              <a:t>Ruling is remarkably good appraisal work</a:t>
            </a:r>
            <a:endParaRPr lang="en-US" sz="4400" dirty="0"/>
          </a:p>
        </p:txBody>
      </p:sp>
      <p:sp>
        <p:nvSpPr>
          <p:cNvPr id="3" name="Content Placeholder 2"/>
          <p:cNvSpPr>
            <a:spLocks noGrp="1"/>
          </p:cNvSpPr>
          <p:nvPr>
            <p:ph sz="quarter" idx="1"/>
          </p:nvPr>
        </p:nvSpPr>
        <p:spPr>
          <a:xfrm>
            <a:off x="609600" y="1997241"/>
            <a:ext cx="9956800" cy="3561347"/>
          </a:xfrm>
        </p:spPr>
        <p:txBody>
          <a:bodyPr>
            <a:normAutofit/>
          </a:bodyPr>
          <a:lstStyle/>
          <a:p>
            <a:r>
              <a:rPr lang="en-US" dirty="0" smtClean="0"/>
              <a:t>E.G.: “suffice to hold” while old rulings and some appraisal theory indicate the cost is best, income is better in this case.</a:t>
            </a:r>
          </a:p>
          <a:p>
            <a:r>
              <a:rPr lang="en-US" dirty="0" smtClean="0"/>
              <a:t>Except one point:</a:t>
            </a:r>
            <a:br>
              <a:rPr lang="en-US" dirty="0" smtClean="0"/>
            </a:br>
            <a:r>
              <a:rPr lang="en-US" dirty="0" smtClean="0"/>
              <a:t>“the income approach to valuation has been traditionally applied to real property that generates rental income.”</a:t>
            </a:r>
          </a:p>
          <a:p>
            <a:pPr lvl="1"/>
            <a:r>
              <a:rPr lang="en-US" dirty="0" smtClean="0"/>
              <a:t>This is real estate-centric - Business and personal property appraisal utilize income approaches also, and there is no rental income there.</a:t>
            </a:r>
          </a:p>
          <a:p>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64</a:t>
            </a:fld>
            <a:endParaRPr lang="en-US" dirty="0"/>
          </a:p>
        </p:txBody>
      </p:sp>
    </p:spTree>
    <p:extLst>
      <p:ext uri="{BB962C8B-B14F-4D97-AF65-F5344CB8AC3E}">
        <p14:creationId xmlns:p14="http://schemas.microsoft.com/office/powerpoint/2010/main" val="32910449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0744" y="295903"/>
            <a:ext cx="9956800" cy="1143000"/>
          </a:xfrm>
        </p:spPr>
        <p:txBody>
          <a:bodyPr>
            <a:normAutofit/>
          </a:bodyPr>
          <a:lstStyle/>
          <a:p>
            <a:r>
              <a:rPr lang="en-US" sz="6000" dirty="0" smtClean="0"/>
              <a:t>Questions</a:t>
            </a:r>
            <a:endParaRPr lang="en-US" sz="6000" dirty="0"/>
          </a:p>
        </p:txBody>
      </p:sp>
      <p:sp>
        <p:nvSpPr>
          <p:cNvPr id="3" name="Content Placeholder 2"/>
          <p:cNvSpPr>
            <a:spLocks noGrp="1"/>
          </p:cNvSpPr>
          <p:nvPr>
            <p:ph sz="quarter" idx="1"/>
          </p:nvPr>
        </p:nvSpPr>
        <p:spPr>
          <a:xfrm>
            <a:off x="4978461" y="1609060"/>
            <a:ext cx="5461703" cy="4873752"/>
          </a:xfrm>
        </p:spPr>
        <p:txBody>
          <a:bodyPr/>
          <a:lstStyle/>
          <a:p>
            <a:pPr marL="0" indent="0" algn="ctr">
              <a:buNone/>
            </a:pPr>
            <a:endParaRPr lang="en-US" dirty="0" smtClean="0"/>
          </a:p>
          <a:p>
            <a:pPr marL="0" indent="0" algn="ctr">
              <a:buNone/>
            </a:pPr>
            <a:r>
              <a:rPr lang="en-US" dirty="0" smtClean="0"/>
              <a:t>Mark Pomykacz</a:t>
            </a:r>
          </a:p>
          <a:p>
            <a:pPr marL="0" indent="0" algn="ctr">
              <a:buNone/>
            </a:pPr>
            <a:r>
              <a:rPr lang="en-US" dirty="0" smtClean="0">
                <a:hlinkClick r:id="rId2"/>
              </a:rPr>
              <a:t>Mark@FederalAppraisal.com</a:t>
            </a:r>
            <a:endParaRPr lang="en-US" dirty="0" smtClean="0"/>
          </a:p>
          <a:p>
            <a:pPr marL="0" indent="0">
              <a:buNone/>
            </a:pPr>
            <a:endParaRPr lang="en-US"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8579" y="3349256"/>
            <a:ext cx="6281468" cy="263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Question%20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75" y="1896139"/>
            <a:ext cx="5279967" cy="327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5"/>
          </p:nvPr>
        </p:nvSpPr>
        <p:spPr/>
        <p:txBody>
          <a:bodyPr/>
          <a:lstStyle/>
          <a:p>
            <a:fld id="{8D989C09-461A-44E8-BB19-7BF962C0817E}" type="slidenum">
              <a:rPr lang="en-US" smtClean="0"/>
              <a:t>65</a:t>
            </a:fld>
            <a:endParaRPr lang="en-US" dirty="0"/>
          </a:p>
        </p:txBody>
      </p:sp>
    </p:spTree>
    <p:extLst>
      <p:ext uri="{BB962C8B-B14F-4D97-AF65-F5344CB8AC3E}">
        <p14:creationId xmlns:p14="http://schemas.microsoft.com/office/powerpoint/2010/main" val="3925952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6069"/>
            <a:ext cx="10972800" cy="1143000"/>
          </a:xfrm>
        </p:spPr>
        <p:txBody>
          <a:bodyPr>
            <a:normAutofit/>
          </a:bodyPr>
          <a:lstStyle/>
          <a:p>
            <a:r>
              <a:rPr lang="en-US" dirty="0"/>
              <a:t>Separating Real Property </a:t>
            </a:r>
            <a:r>
              <a:rPr lang="en-US" dirty="0" smtClean="0"/>
              <a:t>for Other Purposes</a:t>
            </a:r>
            <a:endParaRPr lang="en-US" dirty="0"/>
          </a:p>
        </p:txBody>
      </p:sp>
      <p:sp>
        <p:nvSpPr>
          <p:cNvPr id="3" name="Content Placeholder 2"/>
          <p:cNvSpPr>
            <a:spLocks noGrp="1"/>
          </p:cNvSpPr>
          <p:nvPr>
            <p:ph idx="1"/>
          </p:nvPr>
        </p:nvSpPr>
        <p:spPr>
          <a:xfrm>
            <a:off x="609600" y="1600200"/>
            <a:ext cx="9956800" cy="2707105"/>
          </a:xfrm>
        </p:spPr>
        <p:txBody>
          <a:bodyPr>
            <a:normAutofit/>
          </a:bodyPr>
          <a:lstStyle/>
          <a:p>
            <a:pPr algn="just"/>
            <a:r>
              <a:rPr lang="en-US" dirty="0"/>
              <a:t>Condemnation</a:t>
            </a:r>
          </a:p>
          <a:p>
            <a:pPr algn="just"/>
            <a:r>
              <a:rPr lang="en-US" dirty="0" smtClean="0"/>
              <a:t>ASC 805</a:t>
            </a:r>
          </a:p>
          <a:p>
            <a:pPr algn="just"/>
            <a:r>
              <a:rPr lang="en-US" dirty="0"/>
              <a:t>IRS</a:t>
            </a:r>
          </a:p>
          <a:p>
            <a:pPr algn="just"/>
            <a:r>
              <a:rPr lang="en-US" dirty="0"/>
              <a:t>SEC</a:t>
            </a:r>
          </a:p>
          <a:p>
            <a:pPr algn="just"/>
            <a:r>
              <a:rPr lang="en-US" dirty="0" smtClean="0"/>
              <a:t>Transfer and Sales Taxes</a:t>
            </a:r>
          </a:p>
          <a:p>
            <a:pPr algn="just"/>
            <a:r>
              <a:rPr lang="en-US" dirty="0" smtClean="0"/>
              <a:t>Damages Estimates</a:t>
            </a:r>
            <a:endParaRPr lang="en-US" sz="2000" dirty="0" smtClean="0"/>
          </a:p>
        </p:txBody>
      </p:sp>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F95E083E-B418-49B9-B719-3297FDAE937D}" type="slidenum">
              <a:rPr lang="en-US" smtClean="0"/>
              <a:pPr/>
              <a:t>7</a:t>
            </a:fld>
            <a:endParaRPr lang="en-US" dirty="0"/>
          </a:p>
        </p:txBody>
      </p:sp>
    </p:spTree>
    <p:extLst>
      <p:ext uri="{BB962C8B-B14F-4D97-AF65-F5344CB8AC3E}">
        <p14:creationId xmlns:p14="http://schemas.microsoft.com/office/powerpoint/2010/main" val="4180994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Separating Tax Exempt Property</a:t>
            </a:r>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8</a:t>
            </a:fld>
            <a:endParaRPr lang="en-US" dirty="0"/>
          </a:p>
        </p:txBody>
      </p:sp>
      <p:sp>
        <p:nvSpPr>
          <p:cNvPr id="5" name="Content Placeholder 4"/>
          <p:cNvSpPr txBox="1">
            <a:spLocks noGrp="1"/>
          </p:cNvSpPr>
          <p:nvPr>
            <p:ph sz="quarter" idx="1"/>
          </p:nvPr>
        </p:nvSpPr>
        <p:spPr>
          <a:xfrm>
            <a:off x="609600" y="1600200"/>
            <a:ext cx="9956800" cy="3400931"/>
          </a:xfrm>
          <a:prstGeom prst="rect">
            <a:avLst/>
          </a:prstGeom>
          <a:noFill/>
        </p:spPr>
        <p:txBody>
          <a:bodyPr wrap="square" rtlCol="0">
            <a:spAutoFit/>
          </a:bodyPr>
          <a:lstStyle/>
          <a:p>
            <a:pPr marL="0" indent="0">
              <a:buNone/>
            </a:pPr>
            <a:r>
              <a:rPr lang="en-US" sz="2000" dirty="0" smtClean="0"/>
              <a:t>In addition to the three property types,</a:t>
            </a:r>
          </a:p>
          <a:p>
            <a:r>
              <a:rPr lang="en-US" sz="2000" dirty="0" smtClean="0"/>
              <a:t>Real property</a:t>
            </a:r>
          </a:p>
          <a:p>
            <a:r>
              <a:rPr lang="en-US" sz="2000" dirty="0" smtClean="0"/>
              <a:t>Personal property </a:t>
            </a:r>
          </a:p>
          <a:p>
            <a:r>
              <a:rPr lang="en-US" sz="2000" dirty="0" smtClean="0"/>
              <a:t>Business intangibles,</a:t>
            </a:r>
          </a:p>
          <a:p>
            <a:pPr marL="285750" indent="-285750">
              <a:buFont typeface="Arial" panose="020B0604020202020204" pitchFamily="34" charset="0"/>
              <a:buChar char="•"/>
            </a:pPr>
            <a:endParaRPr lang="en-US" sz="2000" dirty="0" smtClean="0"/>
          </a:p>
          <a:p>
            <a:pPr marL="0" indent="0">
              <a:buNone/>
            </a:pPr>
            <a:r>
              <a:rPr lang="en-US" sz="2000" dirty="0" smtClean="0"/>
              <a:t>There’s also the need to separate out the tax exempt property, which requires the same appraisal theories and practices.  </a:t>
            </a:r>
          </a:p>
          <a:p>
            <a:pPr marL="0" indent="0">
              <a:buNone/>
            </a:pPr>
            <a:r>
              <a:rPr lang="en-US" sz="2000" dirty="0"/>
              <a:t>	</a:t>
            </a:r>
            <a:r>
              <a:rPr lang="en-US" sz="2000" dirty="0" smtClean="0"/>
              <a:t>I.E.: pollution control equipment.</a:t>
            </a:r>
            <a:endParaRPr lang="en-US" sz="2000" dirty="0"/>
          </a:p>
          <a:p>
            <a:endParaRPr lang="en-US" sz="2000" dirty="0"/>
          </a:p>
        </p:txBody>
      </p:sp>
    </p:spTree>
    <p:extLst>
      <p:ext uri="{BB962C8B-B14F-4D97-AF65-F5344CB8AC3E}">
        <p14:creationId xmlns:p14="http://schemas.microsoft.com/office/powerpoint/2010/main" val="307223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0234863" cy="1143000"/>
          </a:xfrm>
        </p:spPr>
        <p:txBody>
          <a:bodyPr/>
          <a:lstStyle/>
          <a:p>
            <a:r>
              <a:rPr lang="en-US" dirty="0" smtClean="0"/>
              <a:t>Back Ground on Appraisal of Business Intangibles</a:t>
            </a:r>
            <a:endParaRPr lang="en-US" dirty="0"/>
          </a:p>
        </p:txBody>
      </p:sp>
      <p:sp>
        <p:nvSpPr>
          <p:cNvPr id="3" name="Content Placeholder 2"/>
          <p:cNvSpPr>
            <a:spLocks noGrp="1"/>
          </p:cNvSpPr>
          <p:nvPr>
            <p:ph sz="quarter" idx="1"/>
          </p:nvPr>
        </p:nvSpPr>
        <p:spPr/>
        <p:txBody>
          <a:bodyPr/>
          <a:lstStyle/>
          <a:p>
            <a:r>
              <a:rPr lang="en-US" dirty="0" smtClean="0"/>
              <a:t>You already know general real property appraisal</a:t>
            </a:r>
          </a:p>
          <a:p>
            <a:r>
              <a:rPr lang="en-US" dirty="0" smtClean="0"/>
              <a:t>Personal property will by covered later, in the examples</a:t>
            </a:r>
          </a:p>
          <a:p>
            <a:endParaRPr lang="en-US" dirty="0"/>
          </a:p>
          <a:p>
            <a:r>
              <a:rPr lang="en-US" dirty="0" smtClean="0"/>
              <a:t>Overall Business Appraisal Methods</a:t>
            </a:r>
          </a:p>
          <a:p>
            <a:pPr lvl="1"/>
            <a:r>
              <a:rPr lang="en-US" dirty="0" smtClean="0"/>
              <a:t>Sales (guideline companies, etc.)</a:t>
            </a:r>
          </a:p>
          <a:p>
            <a:pPr lvl="1"/>
            <a:r>
              <a:rPr lang="en-US" dirty="0" smtClean="0"/>
              <a:t>Cost (the usual methods)</a:t>
            </a:r>
          </a:p>
          <a:p>
            <a:pPr lvl="1"/>
            <a:r>
              <a:rPr lang="en-US" dirty="0" smtClean="0"/>
              <a:t>Income (same methods, but usually after income tax)</a:t>
            </a:r>
            <a:endParaRPr lang="en-US" dirty="0"/>
          </a:p>
        </p:txBody>
      </p:sp>
      <p:sp>
        <p:nvSpPr>
          <p:cNvPr id="4" name="Slide Number Placeholder 3"/>
          <p:cNvSpPr>
            <a:spLocks noGrp="1"/>
          </p:cNvSpPr>
          <p:nvPr>
            <p:ph type="sldNum" sz="quarter" idx="15"/>
          </p:nvPr>
        </p:nvSpPr>
        <p:spPr/>
        <p:txBody>
          <a:bodyPr/>
          <a:lstStyle/>
          <a:p>
            <a:fld id="{8D989C09-461A-44E8-BB19-7BF962C0817E}" type="slidenum">
              <a:rPr lang="en-US" smtClean="0"/>
              <a:t>9</a:t>
            </a:fld>
            <a:endParaRPr lang="en-US" dirty="0"/>
          </a:p>
        </p:txBody>
      </p:sp>
    </p:spTree>
    <p:extLst>
      <p:ext uri="{BB962C8B-B14F-4D97-AF65-F5344CB8AC3E}">
        <p14:creationId xmlns:p14="http://schemas.microsoft.com/office/powerpoint/2010/main" val="159841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2096</TotalTime>
  <Words>3022</Words>
  <Application>Microsoft Office PowerPoint</Application>
  <PresentationFormat>Widescreen</PresentationFormat>
  <Paragraphs>554</Paragraphs>
  <Slides>65</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Arial</vt:lpstr>
      <vt:lpstr>Arial Narrow</vt:lpstr>
      <vt:lpstr>Bookman Old Style</vt:lpstr>
      <vt:lpstr>Calibri</vt:lpstr>
      <vt:lpstr>Century Schoolbook</vt:lpstr>
      <vt:lpstr>Gill Sans MT</vt:lpstr>
      <vt:lpstr>Times New Roman</vt:lpstr>
      <vt:lpstr>Wingdings</vt:lpstr>
      <vt:lpstr>Wingdings 2</vt:lpstr>
      <vt:lpstr>Oriel</vt:lpstr>
      <vt:lpstr>2015 Northeastern Regional Association of Assessing Officers Annual Conference Portsmouth, NH - May 19, 2015</vt:lpstr>
      <vt:lpstr>Mark Pomykacz, MAI, MRICS</vt:lpstr>
      <vt:lpstr>The Appraisal Problem, Cross Discipline Appraisal</vt:lpstr>
      <vt:lpstr>Examples of Cross Discipline Appraisal Problems</vt:lpstr>
      <vt:lpstr>Separating Real Property from Personal Property and Business Intangibles</vt:lpstr>
      <vt:lpstr>Separating Real Property for Property Taxation</vt:lpstr>
      <vt:lpstr>Separating Real Property for Other Purposes</vt:lpstr>
      <vt:lpstr>Also Separating Tax Exempt Property</vt:lpstr>
      <vt:lpstr>Back Ground on Appraisal of Business Intangibles</vt:lpstr>
      <vt:lpstr> FASB ASC Topic 805 Identifiable Intangible Assets  (Financial Accounting - Purchase Price Allocations)</vt:lpstr>
      <vt:lpstr>IRS Section 197 Intangible Assets  (Federal Tax Reporting – Assets are amortized over 15 years)</vt:lpstr>
      <vt:lpstr>Matching Appraisal Theory to the Taxable Real Property, Practically</vt:lpstr>
      <vt:lpstr>Intangible Asset Valuation Methods</vt:lpstr>
      <vt:lpstr>Intangible Asset Valuation Methods</vt:lpstr>
      <vt:lpstr>Intangible Asset Valuation Methods</vt:lpstr>
      <vt:lpstr>Intangible Asset Valuation Methods</vt:lpstr>
      <vt:lpstr>Intangible Asset Valuation Methods</vt:lpstr>
      <vt:lpstr>Two Examples</vt:lpstr>
      <vt:lpstr>Example One, Power Plant</vt:lpstr>
      <vt:lpstr>Two Special Issues</vt:lpstr>
      <vt:lpstr>Yes, there’s always the usual appraisal difficulties too, but worse</vt:lpstr>
      <vt:lpstr>What’s taxable and what’s not?</vt:lpstr>
      <vt:lpstr>Example of Allocation, Solar Farm</vt:lpstr>
      <vt:lpstr>What’s taxable and what’s not?</vt:lpstr>
      <vt:lpstr>Sales Approach</vt:lpstr>
      <vt:lpstr>PowerPoint Presentation</vt:lpstr>
      <vt:lpstr> The “Mojo” Income Approach</vt:lpstr>
      <vt:lpstr>PowerPoint Presentation</vt:lpstr>
      <vt:lpstr>PowerPoint Presentation</vt:lpstr>
      <vt:lpstr>PowerPoint Presentation</vt:lpstr>
      <vt:lpstr>PowerPoint Presentation</vt:lpstr>
      <vt:lpstr>PowerPoint Presentation</vt:lpstr>
      <vt:lpstr>Income Approach</vt:lpstr>
      <vt:lpstr>Cost Approach</vt:lpstr>
      <vt:lpstr>Cost Approach</vt:lpstr>
      <vt:lpstr>Cost Approach - Advantages</vt:lpstr>
      <vt:lpstr>Cost Approach - Disadvantages</vt:lpstr>
      <vt:lpstr>Why Incentives Matter</vt:lpstr>
      <vt:lpstr>Why Incentives Matter</vt:lpstr>
      <vt:lpstr>Why Incentives Matter</vt:lpstr>
      <vt:lpstr>Why Incentives Matter</vt:lpstr>
      <vt:lpstr>Solar PV Functional Obsolescence From Levelized Cost Analysis </vt:lpstr>
      <vt:lpstr>Renewable Energy Production Incentive (REPI)</vt:lpstr>
      <vt:lpstr>How to account for the incentives?</vt:lpstr>
      <vt:lpstr>Example Steps in Cost Value</vt:lpstr>
      <vt:lpstr>Example Two, Hotel</vt:lpstr>
      <vt:lpstr>Borgata Decision</vt:lpstr>
      <vt:lpstr>Income Approach</vt:lpstr>
      <vt:lpstr>View Value from:</vt:lpstr>
      <vt:lpstr>Income Approach</vt:lpstr>
      <vt:lpstr>Definition of Income and Capitalization Rate</vt:lpstr>
      <vt:lpstr>Personal Property Value</vt:lpstr>
      <vt:lpstr>Alternative  Personal Property Methods</vt:lpstr>
      <vt:lpstr>Business Intangibles</vt:lpstr>
      <vt:lpstr>Rushmore Business Management Expense</vt:lpstr>
      <vt:lpstr>Issues with  Rushmore Business Management Expense</vt:lpstr>
      <vt:lpstr>Alternatives to  Rushmore Business Management Expense</vt:lpstr>
      <vt:lpstr>Cost Approach</vt:lpstr>
      <vt:lpstr>Professional Assistance to Appraiser</vt:lpstr>
      <vt:lpstr>Sales Approach</vt:lpstr>
      <vt:lpstr>Two Appraisal Blunders</vt:lpstr>
      <vt:lpstr>Judge’s Approach:</vt:lpstr>
      <vt:lpstr>Courts’ Prerogative</vt:lpstr>
      <vt:lpstr>Ruling is remarkably good appraisal work</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Pomykacz</dc:creator>
  <cp:lastModifiedBy>Mark Pomykacz</cp:lastModifiedBy>
  <cp:revision>86</cp:revision>
  <dcterms:created xsi:type="dcterms:W3CDTF">2014-04-10T01:00:37Z</dcterms:created>
  <dcterms:modified xsi:type="dcterms:W3CDTF">2015-05-19T14:15:39Z</dcterms:modified>
</cp:coreProperties>
</file>